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7"/>
  </p:notesMasterIdLst>
  <p:sldIdLst>
    <p:sldId id="256" r:id="rId2"/>
    <p:sldId id="268" r:id="rId3"/>
    <p:sldId id="259" r:id="rId4"/>
    <p:sldId id="282" r:id="rId5"/>
    <p:sldId id="258" r:id="rId6"/>
    <p:sldId id="285" r:id="rId7"/>
    <p:sldId id="301" r:id="rId8"/>
    <p:sldId id="334" r:id="rId9"/>
    <p:sldId id="664" r:id="rId10"/>
    <p:sldId id="665" r:id="rId11"/>
    <p:sldId id="261" r:id="rId12"/>
    <p:sldId id="332" r:id="rId13"/>
    <p:sldId id="333" r:id="rId14"/>
    <p:sldId id="710" r:id="rId15"/>
    <p:sldId id="270" r:id="rId16"/>
    <p:sldId id="262" r:id="rId17"/>
    <p:sldId id="263" r:id="rId18"/>
    <p:sldId id="731" r:id="rId19"/>
    <p:sldId id="350" r:id="rId20"/>
    <p:sldId id="340" r:id="rId21"/>
    <p:sldId id="292" r:id="rId22"/>
    <p:sldId id="721" r:id="rId23"/>
    <p:sldId id="691" r:id="rId24"/>
    <p:sldId id="692" r:id="rId25"/>
    <p:sldId id="722" r:id="rId26"/>
    <p:sldId id="671" r:id="rId27"/>
    <p:sldId id="723" r:id="rId28"/>
    <p:sldId id="724" r:id="rId29"/>
    <p:sldId id="260" r:id="rId30"/>
    <p:sldId id="732" r:id="rId31"/>
    <p:sldId id="733" r:id="rId32"/>
    <p:sldId id="672" r:id="rId33"/>
    <p:sldId id="705" r:id="rId34"/>
    <p:sldId id="706" r:id="rId35"/>
    <p:sldId id="726" r:id="rId36"/>
    <p:sldId id="627" r:id="rId37"/>
    <p:sldId id="734" r:id="rId38"/>
    <p:sldId id="740" r:id="rId39"/>
    <p:sldId id="727" r:id="rId40"/>
    <p:sldId id="728" r:id="rId41"/>
    <p:sldId id="647" r:id="rId42"/>
    <p:sldId id="287" r:id="rId43"/>
    <p:sldId id="646" r:id="rId44"/>
    <p:sldId id="645" r:id="rId45"/>
    <p:sldId id="729" r:id="rId46"/>
    <p:sldId id="648" r:id="rId47"/>
    <p:sldId id="649" r:id="rId48"/>
    <p:sldId id="650" r:id="rId49"/>
    <p:sldId id="651" r:id="rId50"/>
    <p:sldId id="730" r:id="rId51"/>
    <p:sldId id="635" r:id="rId52"/>
    <p:sldId id="361" r:id="rId53"/>
    <p:sldId id="717" r:id="rId54"/>
    <p:sldId id="718" r:id="rId55"/>
    <p:sldId id="720" r:id="rId5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019DC-E254-4F37-B711-81469BB1F4CA}" v="10" dt="2024-04-07T14:17:04.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0855" autoAdjust="0"/>
  </p:normalViewPr>
  <p:slideViewPr>
    <p:cSldViewPr>
      <p:cViewPr varScale="1">
        <p:scale>
          <a:sx n="70" d="100"/>
          <a:sy n="70" d="100"/>
        </p:scale>
        <p:origin x="1320"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y Vexler" userId="88476736-8810-42a0-9b8d-8161becbde4c" providerId="ADAL" clId="{DD2019DC-E254-4F37-B711-81469BB1F4CA}"/>
    <pc:docChg chg="modSld">
      <pc:chgData name="Anny Vexler" userId="88476736-8810-42a0-9b8d-8161becbde4c" providerId="ADAL" clId="{DD2019DC-E254-4F37-B711-81469BB1F4CA}" dt="2024-04-10T10:48:35.128" v="55" actId="20577"/>
      <pc:docMkLst>
        <pc:docMk/>
      </pc:docMkLst>
      <pc:sldChg chg="modSp mod">
        <pc:chgData name="Anny Vexler" userId="88476736-8810-42a0-9b8d-8161becbde4c" providerId="ADAL" clId="{DD2019DC-E254-4F37-B711-81469BB1F4CA}" dt="2024-04-07T14:15:50.655" v="14" actId="14100"/>
        <pc:sldMkLst>
          <pc:docMk/>
          <pc:sldMk cId="1581341919" sldId="287"/>
        </pc:sldMkLst>
        <pc:spChg chg="mod">
          <ac:chgData name="Anny Vexler" userId="88476736-8810-42a0-9b8d-8161becbde4c" providerId="ADAL" clId="{DD2019DC-E254-4F37-B711-81469BB1F4CA}" dt="2024-04-07T14:15:34.407" v="10" actId="1076"/>
          <ac:spMkLst>
            <pc:docMk/>
            <pc:sldMk cId="1581341919" sldId="287"/>
            <ac:spMk id="4" creationId="{2CFEF915-6398-DD4D-AE19-EB0A923B2107}"/>
          </ac:spMkLst>
        </pc:spChg>
        <pc:picChg chg="mod">
          <ac:chgData name="Anny Vexler" userId="88476736-8810-42a0-9b8d-8161becbde4c" providerId="ADAL" clId="{DD2019DC-E254-4F37-B711-81469BB1F4CA}" dt="2024-04-07T14:15:50.655" v="14" actId="14100"/>
          <ac:picMkLst>
            <pc:docMk/>
            <pc:sldMk cId="1581341919" sldId="287"/>
            <ac:picMk id="26627" creationId="{85C820E3-9A3D-9441-97DF-23F8EB5B3ADD}"/>
          </ac:picMkLst>
        </pc:picChg>
      </pc:sldChg>
      <pc:sldChg chg="modSp mod modNotesTx">
        <pc:chgData name="Anny Vexler" userId="88476736-8810-42a0-9b8d-8161becbde4c" providerId="ADAL" clId="{DD2019DC-E254-4F37-B711-81469BB1F4CA}" dt="2024-04-10T10:47:45.007" v="46" actId="20577"/>
        <pc:sldMkLst>
          <pc:docMk/>
          <pc:sldMk cId="4145660574" sldId="350"/>
        </pc:sldMkLst>
        <pc:spChg chg="mod">
          <ac:chgData name="Anny Vexler" userId="88476736-8810-42a0-9b8d-8161becbde4c" providerId="ADAL" clId="{DD2019DC-E254-4F37-B711-81469BB1F4CA}" dt="2024-04-05T08:28:32.581" v="1" actId="20577"/>
          <ac:spMkLst>
            <pc:docMk/>
            <pc:sldMk cId="4145660574" sldId="350"/>
            <ac:spMk id="2" creationId="{14470E9F-8C99-EB4D-89C2-EA530EF26FA5}"/>
          </ac:spMkLst>
        </pc:spChg>
      </pc:sldChg>
      <pc:sldChg chg="modNotesTx">
        <pc:chgData name="Anny Vexler" userId="88476736-8810-42a0-9b8d-8161becbde4c" providerId="ADAL" clId="{DD2019DC-E254-4F37-B711-81469BB1F4CA}" dt="2024-04-10T10:48:35.128" v="55" actId="20577"/>
        <pc:sldMkLst>
          <pc:docMk/>
          <pc:sldMk cId="1143830439" sldId="361"/>
        </pc:sldMkLst>
      </pc:sldChg>
      <pc:sldChg chg="modSp mod modNotesTx">
        <pc:chgData name="Anny Vexler" userId="88476736-8810-42a0-9b8d-8161becbde4c" providerId="ADAL" clId="{DD2019DC-E254-4F37-B711-81469BB1F4CA}" dt="2024-04-10T10:48:31.856" v="54" actId="20577"/>
        <pc:sldMkLst>
          <pc:docMk/>
          <pc:sldMk cId="3890555105" sldId="635"/>
        </pc:sldMkLst>
        <pc:graphicFrameChg chg="mod">
          <ac:chgData name="Anny Vexler" userId="88476736-8810-42a0-9b8d-8161becbde4c" providerId="ADAL" clId="{DD2019DC-E254-4F37-B711-81469BB1F4CA}" dt="2024-04-07T14:18:40.684" v="39" actId="1076"/>
          <ac:graphicFrameMkLst>
            <pc:docMk/>
            <pc:sldMk cId="3890555105" sldId="635"/>
            <ac:graphicFrameMk id="4" creationId="{ABB63BEE-BA1E-5645-A1BB-552415BEFDEF}"/>
          </ac:graphicFrameMkLst>
        </pc:graphicFrameChg>
      </pc:sldChg>
      <pc:sldChg chg="modSp mod">
        <pc:chgData name="Anny Vexler" userId="88476736-8810-42a0-9b8d-8161becbde4c" providerId="ADAL" clId="{DD2019DC-E254-4F37-B711-81469BB1F4CA}" dt="2024-04-07T14:16:15.089" v="18" actId="1076"/>
        <pc:sldMkLst>
          <pc:docMk/>
          <pc:sldMk cId="2188216185" sldId="646"/>
        </pc:sldMkLst>
        <pc:spChg chg="mod">
          <ac:chgData name="Anny Vexler" userId="88476736-8810-42a0-9b8d-8161becbde4c" providerId="ADAL" clId="{DD2019DC-E254-4F37-B711-81469BB1F4CA}" dt="2024-04-07T14:16:12.860" v="17" actId="14100"/>
          <ac:spMkLst>
            <pc:docMk/>
            <pc:sldMk cId="2188216185" sldId="646"/>
            <ac:spMk id="27651" creationId="{C89F56DB-27BC-8C4F-AE4C-8B81487BC9F4}"/>
          </ac:spMkLst>
        </pc:spChg>
        <pc:picChg chg="mod modCrop">
          <ac:chgData name="Anny Vexler" userId="88476736-8810-42a0-9b8d-8161becbde4c" providerId="ADAL" clId="{DD2019DC-E254-4F37-B711-81469BB1F4CA}" dt="2024-04-07T14:16:15.089" v="18" actId="1076"/>
          <ac:picMkLst>
            <pc:docMk/>
            <pc:sldMk cId="2188216185" sldId="646"/>
            <ac:picMk id="5" creationId="{2103A184-35A1-384F-A0DD-9D9D7D77A3BB}"/>
          </ac:picMkLst>
        </pc:picChg>
      </pc:sldChg>
      <pc:sldChg chg="modSp mod">
        <pc:chgData name="Anny Vexler" userId="88476736-8810-42a0-9b8d-8161becbde4c" providerId="ADAL" clId="{DD2019DC-E254-4F37-B711-81469BB1F4CA}" dt="2024-04-07T14:15:25.905" v="8" actId="14100"/>
        <pc:sldMkLst>
          <pc:docMk/>
          <pc:sldMk cId="1879650071" sldId="647"/>
        </pc:sldMkLst>
        <pc:spChg chg="mod">
          <ac:chgData name="Anny Vexler" userId="88476736-8810-42a0-9b8d-8161becbde4c" providerId="ADAL" clId="{DD2019DC-E254-4F37-B711-81469BB1F4CA}" dt="2024-04-07T14:15:21.681" v="7" actId="1076"/>
          <ac:spMkLst>
            <pc:docMk/>
            <pc:sldMk cId="1879650071" sldId="647"/>
            <ac:spMk id="22531" creationId="{5A3E887F-E0CA-0346-B6FA-30574700B6A1}"/>
          </ac:spMkLst>
        </pc:spChg>
        <pc:picChg chg="mod">
          <ac:chgData name="Anny Vexler" userId="88476736-8810-42a0-9b8d-8161becbde4c" providerId="ADAL" clId="{DD2019DC-E254-4F37-B711-81469BB1F4CA}" dt="2024-04-07T14:15:25.905" v="8" actId="14100"/>
          <ac:picMkLst>
            <pc:docMk/>
            <pc:sldMk cId="1879650071" sldId="647"/>
            <ac:picMk id="22533" creationId="{AC2937BF-DFFB-764F-A2D8-11139685AF01}"/>
          </ac:picMkLst>
        </pc:picChg>
      </pc:sldChg>
      <pc:sldChg chg="modSp mod">
        <pc:chgData name="Anny Vexler" userId="88476736-8810-42a0-9b8d-8161becbde4c" providerId="ADAL" clId="{DD2019DC-E254-4F37-B711-81469BB1F4CA}" dt="2024-04-07T14:17:04.257" v="26" actId="14100"/>
        <pc:sldMkLst>
          <pc:docMk/>
          <pc:sldMk cId="2921956347" sldId="648"/>
        </pc:sldMkLst>
        <pc:spChg chg="mod">
          <ac:chgData name="Anny Vexler" userId="88476736-8810-42a0-9b8d-8161becbde4c" providerId="ADAL" clId="{DD2019DC-E254-4F37-B711-81469BB1F4CA}" dt="2024-04-07T14:16:53.982" v="22" actId="1076"/>
          <ac:spMkLst>
            <pc:docMk/>
            <pc:sldMk cId="2921956347" sldId="648"/>
            <ac:spMk id="35843" creationId="{49F9C554-578F-544A-94ED-779AD4FDAD6E}"/>
          </ac:spMkLst>
        </pc:spChg>
        <pc:picChg chg="mod">
          <ac:chgData name="Anny Vexler" userId="88476736-8810-42a0-9b8d-8161becbde4c" providerId="ADAL" clId="{DD2019DC-E254-4F37-B711-81469BB1F4CA}" dt="2024-04-07T14:17:04.257" v="26" actId="14100"/>
          <ac:picMkLst>
            <pc:docMk/>
            <pc:sldMk cId="2921956347" sldId="648"/>
            <ac:picMk id="35845" creationId="{E85E643F-0638-2845-8893-0B667843FFB0}"/>
          </ac:picMkLst>
        </pc:picChg>
      </pc:sldChg>
      <pc:sldChg chg="modSp mod">
        <pc:chgData name="Anny Vexler" userId="88476736-8810-42a0-9b8d-8161becbde4c" providerId="ADAL" clId="{DD2019DC-E254-4F37-B711-81469BB1F4CA}" dt="2024-04-07T14:14:20.336" v="5" actId="14100"/>
        <pc:sldMkLst>
          <pc:docMk/>
          <pc:sldMk cId="2560674377" sldId="665"/>
        </pc:sldMkLst>
        <pc:picChg chg="mod">
          <ac:chgData name="Anny Vexler" userId="88476736-8810-42a0-9b8d-8161becbde4c" providerId="ADAL" clId="{DD2019DC-E254-4F37-B711-81469BB1F4CA}" dt="2024-04-07T14:14:20.336" v="5" actId="14100"/>
          <ac:picMkLst>
            <pc:docMk/>
            <pc:sldMk cId="2560674377" sldId="665"/>
            <ac:picMk id="5" creationId="{9221BBF4-0F6F-EE49-80AB-CEB3FB5C59FD}"/>
          </ac:picMkLst>
        </pc:picChg>
      </pc:sldChg>
      <pc:sldChg chg="modNotesTx">
        <pc:chgData name="Anny Vexler" userId="88476736-8810-42a0-9b8d-8161becbde4c" providerId="ADAL" clId="{DD2019DC-E254-4F37-B711-81469BB1F4CA}" dt="2024-04-10T10:47:56.785" v="48" actId="20577"/>
        <pc:sldMkLst>
          <pc:docMk/>
          <pc:sldMk cId="2396138993" sldId="671"/>
        </pc:sldMkLst>
      </pc:sldChg>
      <pc:sldChg chg="modSp mod">
        <pc:chgData name="Anny Vexler" userId="88476736-8810-42a0-9b8d-8161becbde4c" providerId="ADAL" clId="{DD2019DC-E254-4F37-B711-81469BB1F4CA}" dt="2024-04-07T14:18:52.454" v="41" actId="1076"/>
        <pc:sldMkLst>
          <pc:docMk/>
          <pc:sldMk cId="1454032668" sldId="717"/>
        </pc:sldMkLst>
        <pc:picChg chg="mod">
          <ac:chgData name="Anny Vexler" userId="88476736-8810-42a0-9b8d-8161becbde4c" providerId="ADAL" clId="{DD2019DC-E254-4F37-B711-81469BB1F4CA}" dt="2024-04-07T14:18:52.454" v="41" actId="1076"/>
          <ac:picMkLst>
            <pc:docMk/>
            <pc:sldMk cId="1454032668" sldId="717"/>
            <ac:picMk id="7" creationId="{815824CF-3774-CD46-A97D-EC8E9C22DC67}"/>
          </ac:picMkLst>
        </pc:picChg>
      </pc:sldChg>
      <pc:sldChg chg="modSp mod">
        <pc:chgData name="Anny Vexler" userId="88476736-8810-42a0-9b8d-8161becbde4c" providerId="ADAL" clId="{DD2019DC-E254-4F37-B711-81469BB1F4CA}" dt="2024-04-07T14:18:59.946" v="44" actId="1076"/>
        <pc:sldMkLst>
          <pc:docMk/>
          <pc:sldMk cId="1039211980" sldId="718"/>
        </pc:sldMkLst>
        <pc:picChg chg="mod">
          <ac:chgData name="Anny Vexler" userId="88476736-8810-42a0-9b8d-8161becbde4c" providerId="ADAL" clId="{DD2019DC-E254-4F37-B711-81469BB1F4CA}" dt="2024-04-07T14:18:59.946" v="44" actId="1076"/>
          <ac:picMkLst>
            <pc:docMk/>
            <pc:sldMk cId="1039211980" sldId="718"/>
            <ac:picMk id="6" creationId="{9C38B00B-BAFE-4D4F-8C0D-42A1340BF39E}"/>
          </ac:picMkLst>
        </pc:picChg>
      </pc:sldChg>
      <pc:sldChg chg="modSp mod">
        <pc:chgData name="Anny Vexler" userId="88476736-8810-42a0-9b8d-8161becbde4c" providerId="ADAL" clId="{DD2019DC-E254-4F37-B711-81469BB1F4CA}" dt="2024-04-07T14:19:05.893" v="45" actId="14100"/>
        <pc:sldMkLst>
          <pc:docMk/>
          <pc:sldMk cId="1964188708" sldId="720"/>
        </pc:sldMkLst>
        <pc:picChg chg="mod">
          <ac:chgData name="Anny Vexler" userId="88476736-8810-42a0-9b8d-8161becbde4c" providerId="ADAL" clId="{DD2019DC-E254-4F37-B711-81469BB1F4CA}" dt="2024-04-07T14:19:05.893" v="45" actId="14100"/>
          <ac:picMkLst>
            <pc:docMk/>
            <pc:sldMk cId="1964188708" sldId="720"/>
            <ac:picMk id="6" creationId="{7BA4500B-03E0-A44B-8686-4E1FAE737A64}"/>
          </ac:picMkLst>
        </pc:picChg>
      </pc:sldChg>
      <pc:sldChg chg="modNotesTx">
        <pc:chgData name="Anny Vexler" userId="88476736-8810-42a0-9b8d-8161becbde4c" providerId="ADAL" clId="{DD2019DC-E254-4F37-B711-81469BB1F4CA}" dt="2024-04-10T10:47:50.339" v="47" actId="20577"/>
        <pc:sldMkLst>
          <pc:docMk/>
          <pc:sldMk cId="2579791002" sldId="721"/>
        </pc:sldMkLst>
      </pc:sldChg>
      <pc:sldChg chg="modNotesTx">
        <pc:chgData name="Anny Vexler" userId="88476736-8810-42a0-9b8d-8161becbde4c" providerId="ADAL" clId="{DD2019DC-E254-4F37-B711-81469BB1F4CA}" dt="2024-04-10T10:48:00.763" v="49" actId="20577"/>
        <pc:sldMkLst>
          <pc:docMk/>
          <pc:sldMk cId="3481102014" sldId="723"/>
        </pc:sldMkLst>
      </pc:sldChg>
      <pc:sldChg chg="modNotesTx">
        <pc:chgData name="Anny Vexler" userId="88476736-8810-42a0-9b8d-8161becbde4c" providerId="ADAL" clId="{DD2019DC-E254-4F37-B711-81469BB1F4CA}" dt="2024-04-10T10:48:03.428" v="50" actId="20577"/>
        <pc:sldMkLst>
          <pc:docMk/>
          <pc:sldMk cId="85928134" sldId="724"/>
        </pc:sldMkLst>
      </pc:sldChg>
      <pc:sldChg chg="modNotesTx">
        <pc:chgData name="Anny Vexler" userId="88476736-8810-42a0-9b8d-8161becbde4c" providerId="ADAL" clId="{DD2019DC-E254-4F37-B711-81469BB1F4CA}" dt="2024-04-10T10:48:11.520" v="51" actId="20577"/>
        <pc:sldMkLst>
          <pc:docMk/>
          <pc:sldMk cId="3040342003" sldId="726"/>
        </pc:sldMkLst>
      </pc:sldChg>
      <pc:sldChg chg="modNotesTx">
        <pc:chgData name="Anny Vexler" userId="88476736-8810-42a0-9b8d-8161becbde4c" providerId="ADAL" clId="{DD2019DC-E254-4F37-B711-81469BB1F4CA}" dt="2024-04-10T10:48:17.721" v="52" actId="20577"/>
        <pc:sldMkLst>
          <pc:docMk/>
          <pc:sldMk cId="2318077649" sldId="728"/>
        </pc:sldMkLst>
      </pc:sldChg>
      <pc:sldChg chg="modSp mod">
        <pc:chgData name="Anny Vexler" userId="88476736-8810-42a0-9b8d-8161becbde4c" providerId="ADAL" clId="{DD2019DC-E254-4F37-B711-81469BB1F4CA}" dt="2024-04-07T14:16:46.843" v="21" actId="1076"/>
        <pc:sldMkLst>
          <pc:docMk/>
          <pc:sldMk cId="547733059" sldId="729"/>
        </pc:sldMkLst>
        <pc:graphicFrameChg chg="mod modGraphic">
          <ac:chgData name="Anny Vexler" userId="88476736-8810-42a0-9b8d-8161becbde4c" providerId="ADAL" clId="{DD2019DC-E254-4F37-B711-81469BB1F4CA}" dt="2024-04-07T14:16:46.843" v="21" actId="1076"/>
          <ac:graphicFrameMkLst>
            <pc:docMk/>
            <pc:sldMk cId="547733059" sldId="729"/>
            <ac:graphicFrameMk id="4" creationId="{446EBD37-EF88-D346-A5B7-EF4F1A440FB5}"/>
          </ac:graphicFrameMkLst>
        </pc:graphicFrameChg>
      </pc:sldChg>
      <pc:sldChg chg="modSp mod modNotesTx">
        <pc:chgData name="Anny Vexler" userId="88476736-8810-42a0-9b8d-8161becbde4c" providerId="ADAL" clId="{DD2019DC-E254-4F37-B711-81469BB1F4CA}" dt="2024-04-10T10:48:27.311" v="53" actId="20577"/>
        <pc:sldMkLst>
          <pc:docMk/>
          <pc:sldMk cId="676780378" sldId="730"/>
        </pc:sldMkLst>
        <pc:graphicFrameChg chg="mod modGraphic">
          <ac:chgData name="Anny Vexler" userId="88476736-8810-42a0-9b8d-8161becbde4c" providerId="ADAL" clId="{DD2019DC-E254-4F37-B711-81469BB1F4CA}" dt="2024-04-07T14:18:28.503" v="38" actId="14100"/>
          <ac:graphicFrameMkLst>
            <pc:docMk/>
            <pc:sldMk cId="676780378" sldId="730"/>
            <ac:graphicFrameMk id="4" creationId="{446EBD37-EF88-D346-A5B7-EF4F1A440FB5}"/>
          </ac:graphicFrameMkLst>
        </pc:graphicFrameChg>
      </pc:sldChg>
      <pc:sldChg chg="modSp mod">
        <pc:chgData name="Anny Vexler" userId="88476736-8810-42a0-9b8d-8161becbde4c" providerId="ADAL" clId="{DD2019DC-E254-4F37-B711-81469BB1F4CA}" dt="2024-04-07T14:15:09.782" v="6" actId="1076"/>
        <pc:sldMkLst>
          <pc:docMk/>
          <pc:sldMk cId="262068573" sldId="734"/>
        </pc:sldMkLst>
        <pc:picChg chg="mod">
          <ac:chgData name="Anny Vexler" userId="88476736-8810-42a0-9b8d-8161becbde4c" providerId="ADAL" clId="{DD2019DC-E254-4F37-B711-81469BB1F4CA}" dt="2024-04-07T14:15:09.782" v="6" actId="1076"/>
          <ac:picMkLst>
            <pc:docMk/>
            <pc:sldMk cId="262068573" sldId="734"/>
            <ac:picMk id="6" creationId="{E917F60D-8648-A046-91F1-1B86F5E312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CE96267-A97D-413E-879C-2117B312CD60}" type="datetimeFigureOut">
              <a:rPr lang="el-GR"/>
              <a:pPr>
                <a:defRPr/>
              </a:pPr>
              <a:t>10/4/2024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FB052ED-C938-498D-A41B-4F609240F12E}"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8675" name="2 - Θέση σημειώσεων"/>
          <p:cNvSpPr>
            <a:spLocks noGrp="1"/>
          </p:cNvSpPr>
          <p:nvPr>
            <p:ph type="body" idx="1"/>
          </p:nvPr>
        </p:nvSpPr>
        <p:spPr bwMode="auto">
          <a:noFill/>
        </p:spPr>
        <p:txBody>
          <a:bodyPr wrap="square" numCol="1" anchor="t" anchorCtr="0" compatLnSpc="1">
            <a:prstTxWarp prst="textNoShape">
              <a:avLst/>
            </a:prstTxWarp>
            <a:normAutofit/>
          </a:bodyPr>
          <a:lstStyle/>
          <a:p>
            <a:pPr algn="just">
              <a:lnSpc>
                <a:spcPct val="150000"/>
              </a:lnSpc>
            </a:pPr>
            <a:r>
              <a:rPr lang="en-US" sz="1800" dirty="0">
                <a:effectLst/>
                <a:latin typeface="Arial" panose="020B0604020202020204" pitchFamily="34"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eaLnBrk="1" hangingPunct="1">
              <a:spcBef>
                <a:spcPct val="0"/>
              </a:spcBef>
            </a:pPr>
            <a:endParaRPr lang="el-GR" dirty="0"/>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24C9B2-2B9F-4850-9622-7EDC5FAF4F72}" type="slidenum">
              <a:rPr lang="el-GR" smtClean="0"/>
              <a:pPr fontAlgn="base">
                <a:spcBef>
                  <a:spcPct val="0"/>
                </a:spcBef>
                <a:spcAft>
                  <a:spcPct val="0"/>
                </a:spcAft>
                <a:defRPr/>
              </a:pPr>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Greece is at the same time one of the most ancient winemaking cultures and yet is considered one of the newer emerging winemaking countries in the market.</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Thousands of years wine making tradition with many great stories to tell</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First culture of wine in the world</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Authenticity and Originality: 300+ indigenous grapes, amazing microclimates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Boutique style winemaking: Valuable and rare finds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Wine tourism amongst many breathtaking winemaking regions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FFB052ED-C938-498D-A41B-4F609240F12E}" type="slidenum">
              <a:rPr lang="el-GR" smtClean="0"/>
              <a:pPr>
                <a:defRPr/>
              </a:pPr>
              <a:t>12</a:t>
            </a:fld>
            <a:endParaRPr lang="el-GR"/>
          </a:p>
        </p:txBody>
      </p:sp>
    </p:spTree>
    <p:extLst>
      <p:ext uri="{BB962C8B-B14F-4D97-AF65-F5344CB8AC3E}">
        <p14:creationId xmlns:p14="http://schemas.microsoft.com/office/powerpoint/2010/main" val="369080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Dramatically diverse landscape</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friendly wines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Great value especially, for medium and premium categories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Talented, educated winemakers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FFB052ED-C938-498D-A41B-4F609240F12E}" type="slidenum">
              <a:rPr lang="el-GR" smtClean="0"/>
              <a:pPr>
                <a:defRPr/>
              </a:pPr>
              <a:t>13</a:t>
            </a:fld>
            <a:endParaRPr lang="el-GR"/>
          </a:p>
        </p:txBody>
      </p:sp>
    </p:spTree>
    <p:extLst>
      <p:ext uri="{BB962C8B-B14F-4D97-AF65-F5344CB8AC3E}">
        <p14:creationId xmlns:p14="http://schemas.microsoft.com/office/powerpoint/2010/main" val="306139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15</a:t>
            </a:fld>
            <a:endParaRPr lang="el-GR"/>
          </a:p>
        </p:txBody>
      </p:sp>
    </p:spTree>
    <p:extLst>
      <p:ext uri="{BB962C8B-B14F-4D97-AF65-F5344CB8AC3E}">
        <p14:creationId xmlns:p14="http://schemas.microsoft.com/office/powerpoint/2010/main" val="117315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 Θέση εικόνας διαφάνειας">
            <a:extLst>
              <a:ext uri="{FF2B5EF4-FFF2-40B4-BE49-F238E27FC236}">
                <a16:creationId xmlns:a16="http://schemas.microsoft.com/office/drawing/2014/main" id="{F26BBD53-929D-544D-9170-1B8FB17221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2 - Θέση σημειώσεων">
            <a:extLst>
              <a:ext uri="{FF2B5EF4-FFF2-40B4-BE49-F238E27FC236}">
                <a16:creationId xmlns:a16="http://schemas.microsoft.com/office/drawing/2014/main" id="{634E3943-4167-874A-8E35-299DBCFA4F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Expressive wines from local varieties in Zitsa</a:t>
            </a:r>
          </a:p>
          <a:p>
            <a:r>
              <a:rPr lang="en-US" altLang="en-US"/>
              <a:t>Epirus’s natural beauty and cultural heritage as well as its many areas whose climate is barely suitable for viticulture can be its trump card in showcasing and promoting a small – but enterprising – regional wine industry</a:t>
            </a:r>
          </a:p>
          <a:p>
            <a:r>
              <a:rPr lang="en-US" altLang="en-US"/>
              <a:t>Poor soil on the slopes / richer soils in plains</a:t>
            </a:r>
            <a:endParaRPr lang="el-GR" altLang="en-US"/>
          </a:p>
        </p:txBody>
      </p:sp>
      <p:sp>
        <p:nvSpPr>
          <p:cNvPr id="21507" name="3 - Θέση αριθμού διαφάνειας">
            <a:extLst>
              <a:ext uri="{FF2B5EF4-FFF2-40B4-BE49-F238E27FC236}">
                <a16:creationId xmlns:a16="http://schemas.microsoft.com/office/drawing/2014/main" id="{0BB390DB-D8AA-5145-87A8-2BD474E636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D19E2E-7B0B-8145-8C46-B265D6C9DC3C}" type="slidenum">
              <a:rPr lang="el-GR" altLang="en-US"/>
              <a:pPr>
                <a:spcBef>
                  <a:spcPct val="0"/>
                </a:spcBef>
              </a:pPr>
              <a:t>16</a:t>
            </a:fld>
            <a:endParaRPr lang="el-GR" altLang="en-US"/>
          </a:p>
        </p:txBody>
      </p:sp>
    </p:spTree>
    <p:extLst>
      <p:ext uri="{BB962C8B-B14F-4D97-AF65-F5344CB8AC3E}">
        <p14:creationId xmlns:p14="http://schemas.microsoft.com/office/powerpoint/2010/main" val="2585630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Θέση εικόνας διαφάνειας">
            <a:extLst>
              <a:ext uri="{FF2B5EF4-FFF2-40B4-BE49-F238E27FC236}">
                <a16:creationId xmlns:a16="http://schemas.microsoft.com/office/drawing/2014/main" id="{07BC9366-DC0E-4845-978F-30F902679F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2 - Θέση σημειώσεων">
            <a:extLst>
              <a:ext uri="{FF2B5EF4-FFF2-40B4-BE49-F238E27FC236}">
                <a16:creationId xmlns:a16="http://schemas.microsoft.com/office/drawing/2014/main" id="{3533DECB-87F0-A544-A2BE-D0AB82B42D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Low alcohol content, rarely exceeding 11.5 percent, with high acidity</a:t>
            </a:r>
            <a:endParaRPr lang="el-GR" altLang="en-US"/>
          </a:p>
        </p:txBody>
      </p:sp>
      <p:sp>
        <p:nvSpPr>
          <p:cNvPr id="23555" name="3 - Θέση αριθμού διαφάνειας">
            <a:extLst>
              <a:ext uri="{FF2B5EF4-FFF2-40B4-BE49-F238E27FC236}">
                <a16:creationId xmlns:a16="http://schemas.microsoft.com/office/drawing/2014/main" id="{C5490156-0D9E-7146-98C3-E0E634290E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4C88FA-E444-C248-ADF3-43E1C947B7D9}" type="slidenum">
              <a:rPr lang="el-GR" altLang="en-US"/>
              <a:pPr>
                <a:spcBef>
                  <a:spcPct val="0"/>
                </a:spcBef>
              </a:pPr>
              <a:t>17</a:t>
            </a:fld>
            <a:endParaRPr lang="el-GR" altLang="en-US"/>
          </a:p>
        </p:txBody>
      </p:sp>
    </p:spTree>
    <p:extLst>
      <p:ext uri="{BB962C8B-B14F-4D97-AF65-F5344CB8AC3E}">
        <p14:creationId xmlns:p14="http://schemas.microsoft.com/office/powerpoint/2010/main" val="1224520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 Θέση εικόνας διαφάνειας">
            <a:extLst>
              <a:ext uri="{FF2B5EF4-FFF2-40B4-BE49-F238E27FC236}">
                <a16:creationId xmlns:a16="http://schemas.microsoft.com/office/drawing/2014/main" id="{FE776AD7-9FAC-0C4F-A534-D62B7B6E8A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2 - Θέση σημειώσεων">
            <a:extLst>
              <a:ext uri="{FF2B5EF4-FFF2-40B4-BE49-F238E27FC236}">
                <a16:creationId xmlns:a16="http://schemas.microsoft.com/office/drawing/2014/main" id="{4FCF4885-0043-A84D-866C-F6B86C7B5F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Colour: light intensity</a:t>
            </a:r>
          </a:p>
          <a:p>
            <a:pPr eaLnBrk="1" hangingPunct="1">
              <a:spcBef>
                <a:spcPct val="0"/>
              </a:spcBef>
            </a:pPr>
            <a:r>
              <a:rPr lang="en-US" altLang="el-GR"/>
              <a:t>Acidity: medium to high</a:t>
            </a:r>
          </a:p>
          <a:p>
            <a:pPr eaLnBrk="1" hangingPunct="1">
              <a:spcBef>
                <a:spcPct val="0"/>
              </a:spcBef>
            </a:pPr>
            <a:r>
              <a:rPr lang="en-US" altLang="el-GR"/>
              <a:t>Bottle Ageing: preferably consumed while it is young</a:t>
            </a:r>
          </a:p>
          <a:p>
            <a:pPr eaLnBrk="1" hangingPunct="1">
              <a:spcBef>
                <a:spcPct val="0"/>
              </a:spcBef>
            </a:pPr>
            <a:r>
              <a:rPr lang="en-US" altLang="el-GR"/>
              <a:t>Wine style: light, refreshing with a lemony finish</a:t>
            </a:r>
          </a:p>
        </p:txBody>
      </p:sp>
      <p:sp>
        <p:nvSpPr>
          <p:cNvPr id="60419" name="3 - Θέση αριθμού διαφάνειας">
            <a:extLst>
              <a:ext uri="{FF2B5EF4-FFF2-40B4-BE49-F238E27FC236}">
                <a16:creationId xmlns:a16="http://schemas.microsoft.com/office/drawing/2014/main" id="{5B93FE86-A2A7-6949-B4FC-4A9652D758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AF4EF7-AC52-E049-A515-E25241C1F2EF}" type="slidenum">
              <a:rPr lang="el-GR" altLang="en-US"/>
              <a:pPr>
                <a:spcBef>
                  <a:spcPct val="0"/>
                </a:spcBef>
              </a:pPr>
              <a:t>18</a:t>
            </a:fld>
            <a:endParaRPr lang="el-GR" altLang="en-US"/>
          </a:p>
        </p:txBody>
      </p:sp>
    </p:spTree>
    <p:extLst>
      <p:ext uri="{BB962C8B-B14F-4D97-AF65-F5344CB8AC3E}">
        <p14:creationId xmlns:p14="http://schemas.microsoft.com/office/powerpoint/2010/main" val="2477175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19</a:t>
            </a:fld>
            <a:endParaRPr lang="el-GR"/>
          </a:p>
        </p:txBody>
      </p:sp>
    </p:spTree>
    <p:extLst>
      <p:ext uri="{BB962C8B-B14F-4D97-AF65-F5344CB8AC3E}">
        <p14:creationId xmlns:p14="http://schemas.microsoft.com/office/powerpoint/2010/main" val="253714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 Θέση εικόνας διαφάνειας">
            <a:extLst>
              <a:ext uri="{FF2B5EF4-FFF2-40B4-BE49-F238E27FC236}">
                <a16:creationId xmlns:a16="http://schemas.microsoft.com/office/drawing/2014/main" id="{2799C530-0EB9-A042-9C2F-CF71431218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2 - Θέση σημειώσεων">
            <a:extLst>
              <a:ext uri="{FF2B5EF4-FFF2-40B4-BE49-F238E27FC236}">
                <a16:creationId xmlns:a16="http://schemas.microsoft.com/office/drawing/2014/main" id="{3C4044B4-58A9-CC4B-9741-ACC5C6E56D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el-GR"/>
          </a:p>
        </p:txBody>
      </p:sp>
      <p:sp>
        <p:nvSpPr>
          <p:cNvPr id="50179" name="3 - Θέση αριθμού διαφάνειας">
            <a:extLst>
              <a:ext uri="{FF2B5EF4-FFF2-40B4-BE49-F238E27FC236}">
                <a16:creationId xmlns:a16="http://schemas.microsoft.com/office/drawing/2014/main" id="{DD183798-1AF0-C04B-9BBC-F82975450F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700055-9F4F-FF44-8BD7-D95A8A58CBAE}" type="slidenum">
              <a:rPr lang="el-GR" altLang="en-US"/>
              <a:pPr>
                <a:spcBef>
                  <a:spcPct val="0"/>
                </a:spcBef>
              </a:pPr>
              <a:t>21</a:t>
            </a:fld>
            <a:endParaRPr lang="el-GR" altLang="en-US"/>
          </a:p>
        </p:txBody>
      </p:sp>
    </p:spTree>
    <p:extLst>
      <p:ext uri="{BB962C8B-B14F-4D97-AF65-F5344CB8AC3E}">
        <p14:creationId xmlns:p14="http://schemas.microsoft.com/office/powerpoint/2010/main" val="1192795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22</a:t>
            </a:fld>
            <a:endParaRPr lang="el-GR"/>
          </a:p>
        </p:txBody>
      </p:sp>
    </p:spTree>
    <p:extLst>
      <p:ext uri="{BB962C8B-B14F-4D97-AF65-F5344CB8AC3E}">
        <p14:creationId xmlns:p14="http://schemas.microsoft.com/office/powerpoint/2010/main" val="2360819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Θέση εικόνας διαφάνειας">
            <a:extLst>
              <a:ext uri="{FF2B5EF4-FFF2-40B4-BE49-F238E27FC236}">
                <a16:creationId xmlns:a16="http://schemas.microsoft.com/office/drawing/2014/main" id="{9D470C89-48CB-6E48-AB2C-8145F3BA1D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2 - Θέση σημειώσεων">
            <a:extLst>
              <a:ext uri="{FF2B5EF4-FFF2-40B4-BE49-F238E27FC236}">
                <a16:creationId xmlns:a16="http://schemas.microsoft.com/office/drawing/2014/main" id="{A9C9CE63-C3B2-6641-B4C5-F50251244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Its vigour is medium to high and under suitable conditions it can produce high yields</a:t>
            </a:r>
            <a:endParaRPr lang="el-GR" altLang="el-GR"/>
          </a:p>
        </p:txBody>
      </p:sp>
      <p:sp>
        <p:nvSpPr>
          <p:cNvPr id="23555" name="3 - Θέση αριθμού διαφάνειας">
            <a:extLst>
              <a:ext uri="{FF2B5EF4-FFF2-40B4-BE49-F238E27FC236}">
                <a16:creationId xmlns:a16="http://schemas.microsoft.com/office/drawing/2014/main" id="{451D952A-5C26-C442-BACB-80AECDBE9F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4781AE-FF99-254D-AC18-4DC87E6AD3A7}" type="slidenum">
              <a:rPr lang="el-GR" altLang="en-US"/>
              <a:pPr>
                <a:spcBef>
                  <a:spcPct val="0"/>
                </a:spcBef>
              </a:pPr>
              <a:t>23</a:t>
            </a:fld>
            <a:endParaRPr lang="el-GR" altLang="en-US"/>
          </a:p>
        </p:txBody>
      </p:sp>
    </p:spTree>
    <p:extLst>
      <p:ext uri="{BB962C8B-B14F-4D97-AF65-F5344CB8AC3E}">
        <p14:creationId xmlns:p14="http://schemas.microsoft.com/office/powerpoint/2010/main" val="268861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normAutofit/>
          </a:bodyPr>
          <a:lstStyle/>
          <a:p>
            <a:r>
              <a:rPr lang="en-US" sz="1200" dirty="0">
                <a:effectLst/>
                <a:latin typeface="Times New Roman" panose="02020603050405020304" pitchFamily="18" charset="0"/>
                <a:ea typeface="Times New Roman" panose="02020603050405020304" pitchFamily="18" charset="0"/>
              </a:rPr>
              <a:t> </a:t>
            </a:r>
            <a:r>
              <a:rPr lang="en-US" sz="1200" dirty="0">
                <a:effectLst/>
                <a:latin typeface="Arial" panose="020B0604020202020204" pitchFamily="34" charset="0"/>
                <a:ea typeface="Tahoma" panose="020B0604030504040204" pitchFamily="34" charset="0"/>
              </a:rPr>
              <a:t>During classical times the Greeks had a well r</a:t>
            </a:r>
            <a:r>
              <a:rPr lang="en-US" sz="1200" spc="-5" dirty="0">
                <a:effectLst/>
                <a:latin typeface="Arial" panose="020B0604020202020204" pitchFamily="34" charset="0"/>
                <a:ea typeface="Tahoma" panose="020B0604030504040204" pitchFamily="34" charset="0"/>
              </a:rPr>
              <a:t>e</a:t>
            </a:r>
            <a:r>
              <a:rPr lang="en-US" sz="1200" dirty="0">
                <a:effectLst/>
                <a:latin typeface="Arial" panose="020B0604020202020204" pitchFamily="34" charset="0"/>
                <a:ea typeface="Tahoma" panose="020B0604030504040204" pitchFamily="34" charset="0"/>
              </a:rPr>
              <a:t>gulated wine trade. </a:t>
            </a:r>
            <a:r>
              <a:rPr lang="en-US" sz="1200" spc="17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An early system of appella</a:t>
            </a:r>
            <a:r>
              <a:rPr lang="en-US" sz="1200" spc="-5" dirty="0">
                <a:effectLst/>
                <a:latin typeface="Arial" panose="020B0604020202020204" pitchFamily="34" charset="0"/>
                <a:ea typeface="Tahoma" panose="020B0604030504040204" pitchFamily="34" charset="0"/>
              </a:rPr>
              <a:t>t</a:t>
            </a:r>
            <a:r>
              <a:rPr lang="en-US" sz="1200" dirty="0">
                <a:effectLst/>
                <a:latin typeface="Arial" panose="020B0604020202020204" pitchFamily="34" charset="0"/>
                <a:ea typeface="Tahoma" panose="020B0604030504040204" pitchFamily="34" charset="0"/>
              </a:rPr>
              <a:t>i</a:t>
            </a:r>
            <a:r>
              <a:rPr lang="en-US" sz="1200" spc="-5" dirty="0">
                <a:effectLst/>
                <a:latin typeface="Arial" panose="020B0604020202020204" pitchFamily="34" charset="0"/>
                <a:ea typeface="Tahoma" panose="020B0604030504040204" pitchFamily="34" charset="0"/>
              </a:rPr>
              <a:t>o</a:t>
            </a:r>
            <a:r>
              <a:rPr lang="en-US" sz="1200" dirty="0">
                <a:effectLst/>
                <a:latin typeface="Arial" panose="020B0604020202020204" pitchFamily="34" charset="0"/>
                <a:ea typeface="Tahoma" panose="020B0604030504040204" pitchFamily="34" charset="0"/>
              </a:rPr>
              <a:t>n</a:t>
            </a:r>
            <a:r>
              <a:rPr lang="en-US" sz="1200" spc="90"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a:t>
            </a:r>
            <a:r>
              <a:rPr lang="en-US" sz="1200" spc="-5" dirty="0">
                <a:effectLst/>
                <a:latin typeface="Arial" panose="020B0604020202020204" pitchFamily="34" charset="0"/>
                <a:ea typeface="Tahoma" panose="020B0604030504040204" pitchFamily="34" charset="0"/>
              </a:rPr>
              <a:t>r</a:t>
            </a:r>
            <a:r>
              <a:rPr lang="en-US" sz="1200" dirty="0">
                <a:effectLst/>
                <a:latin typeface="Arial" panose="020B0604020202020204" pitchFamily="34" charset="0"/>
                <a:ea typeface="Tahoma" panose="020B0604030504040204" pitchFamily="34" charset="0"/>
              </a:rPr>
              <a:t>ig</a:t>
            </a:r>
            <a:r>
              <a:rPr lang="en-US" sz="1200" spc="-5" dirty="0">
                <a:effectLst/>
                <a:latin typeface="Arial" panose="020B0604020202020204" pitchFamily="34" charset="0"/>
                <a:ea typeface="Tahoma" panose="020B0604030504040204" pitchFamily="34" charset="0"/>
              </a:rPr>
              <a:t>i</a:t>
            </a:r>
            <a:r>
              <a:rPr lang="en-US" sz="1200" dirty="0">
                <a:effectLst/>
                <a:latin typeface="Arial" panose="020B0604020202020204" pitchFamily="34" charset="0"/>
                <a:ea typeface="Tahoma" panose="020B0604030504040204" pitchFamily="34" charset="0"/>
              </a:rPr>
              <a:t>n</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was</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established,</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to</a:t>
            </a:r>
            <a:r>
              <a:rPr lang="en-US" sz="1200" spc="90"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p</a:t>
            </a:r>
            <a:r>
              <a:rPr lang="en-US" sz="1200" spc="-5" dirty="0">
                <a:effectLst/>
                <a:latin typeface="Arial" panose="020B0604020202020204" pitchFamily="34" charset="0"/>
                <a:ea typeface="Tahoma" panose="020B0604030504040204" pitchFamily="34" charset="0"/>
              </a:rPr>
              <a:t>r</a:t>
            </a:r>
            <a:r>
              <a:rPr lang="en-US" sz="1200" dirty="0">
                <a:effectLst/>
                <a:latin typeface="Arial" panose="020B0604020202020204" pitchFamily="34" charset="0"/>
                <a:ea typeface="Tahoma" panose="020B0604030504040204" pitchFamily="34" charset="0"/>
              </a:rPr>
              <a:t>o</a:t>
            </a:r>
            <a:r>
              <a:rPr lang="en-US" sz="1200" spc="-5" dirty="0">
                <a:effectLst/>
                <a:latin typeface="Arial" panose="020B0604020202020204" pitchFamily="34" charset="0"/>
                <a:ea typeface="Tahoma" panose="020B0604030504040204" pitchFamily="34" charset="0"/>
              </a:rPr>
              <a:t>t</a:t>
            </a:r>
            <a:r>
              <a:rPr lang="en-US" sz="1200" dirty="0">
                <a:effectLst/>
                <a:latin typeface="Arial" panose="020B0604020202020204" pitchFamily="34" charset="0"/>
                <a:ea typeface="Tahoma" panose="020B0604030504040204" pitchFamily="34" charset="0"/>
              </a:rPr>
              <a:t>ect</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value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and</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guarantee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authenticity of high quality wines from specific areas.</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Much</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European</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Union's compl</a:t>
            </a:r>
            <a:r>
              <a:rPr lang="en-US" sz="1200" spc="-10" dirty="0">
                <a:effectLst/>
                <a:latin typeface="Arial" panose="020B0604020202020204" pitchFamily="34" charset="0"/>
                <a:ea typeface="Tahoma" panose="020B0604030504040204" pitchFamily="34" charset="0"/>
              </a:rPr>
              <a:t>e</a:t>
            </a:r>
            <a:r>
              <a:rPr lang="en-US" sz="1200" dirty="0">
                <a:effectLst/>
                <a:latin typeface="Arial" panose="020B0604020202020204" pitchFamily="34" charset="0"/>
                <a:ea typeface="Tahoma" panose="020B0604030504040204" pitchFamily="34" charset="0"/>
              </a:rPr>
              <a:t>x</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system</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regulations governing</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wine</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pr</a:t>
            </a:r>
            <a:r>
              <a:rPr lang="en-US" sz="1200" spc="-5" dirty="0">
                <a:effectLst/>
                <a:latin typeface="Arial" panose="020B0604020202020204" pitchFamily="34" charset="0"/>
                <a:ea typeface="Tahoma" panose="020B0604030504040204" pitchFamily="34" charset="0"/>
              </a:rPr>
              <a:t>o</a:t>
            </a:r>
            <a:r>
              <a:rPr lang="en-US" sz="1200" spc="5" dirty="0">
                <a:effectLst/>
                <a:latin typeface="Arial" panose="020B0604020202020204" pitchFamily="34" charset="0"/>
                <a:ea typeface="Tahoma" panose="020B0604030504040204" pitchFamily="34" charset="0"/>
              </a:rPr>
              <a:t>d</a:t>
            </a:r>
            <a:r>
              <a:rPr lang="en-US" sz="1200" dirty="0">
                <a:effectLst/>
                <a:latin typeface="Arial" panose="020B0604020202020204" pitchFamily="34" charset="0"/>
                <a:ea typeface="Tahoma" panose="020B0604030504040204" pitchFamily="34" charset="0"/>
              </a:rPr>
              <a:t>uction</a:t>
            </a:r>
            <a:r>
              <a:rPr lang="en-US" sz="1200" spc="15" dirty="0">
                <a:effectLst/>
                <a:latin typeface="Arial" panose="020B0604020202020204" pitchFamily="34" charset="0"/>
                <a:ea typeface="Tahoma" panose="020B0604030504040204" pitchFamily="34" charset="0"/>
              </a:rPr>
              <a:t> </a:t>
            </a:r>
            <a:r>
              <a:rPr lang="en-US" sz="1200" spc="-5" dirty="0">
                <a:effectLst/>
                <a:latin typeface="Arial" panose="020B0604020202020204" pitchFamily="34" charset="0"/>
                <a:ea typeface="Tahoma" panose="020B0604030504040204" pitchFamily="34" charset="0"/>
              </a:rPr>
              <a:t>a</a:t>
            </a:r>
            <a:r>
              <a:rPr lang="en-US" sz="1200" spc="5" dirty="0">
                <a:effectLst/>
                <a:latin typeface="Arial" panose="020B0604020202020204" pitchFamily="34" charset="0"/>
                <a:ea typeface="Tahoma" panose="020B0604030504040204" pitchFamily="34" charset="0"/>
              </a:rPr>
              <a:t>n</a:t>
            </a:r>
            <a:r>
              <a:rPr lang="en-US" sz="1200" dirty="0">
                <a:effectLst/>
                <a:latin typeface="Arial" panose="020B0604020202020204" pitchFamily="34" charset="0"/>
                <a:ea typeface="Tahoma" panose="020B0604030504040204" pitchFamily="34" charset="0"/>
              </a:rPr>
              <a:t>d labelling</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bear</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similari</a:t>
            </a:r>
            <a:r>
              <a:rPr lang="en-US" sz="1200" spc="-5" dirty="0">
                <a:effectLst/>
                <a:latin typeface="Arial" panose="020B0604020202020204" pitchFamily="34" charset="0"/>
                <a:ea typeface="Tahoma" panose="020B0604030504040204" pitchFamily="34" charset="0"/>
              </a:rPr>
              <a:t>ti</a:t>
            </a:r>
            <a:r>
              <a:rPr lang="en-US" sz="1200" dirty="0">
                <a:effectLst/>
                <a:latin typeface="Arial" panose="020B0604020202020204" pitchFamily="34" charset="0"/>
                <a:ea typeface="Tahoma" panose="020B0604030504040204" pitchFamily="34" charset="0"/>
              </a:rPr>
              <a:t>es</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to</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those</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in</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practice</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in</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ancient Greece.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Wine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laws</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referring</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to</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island</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15" dirty="0">
                <a:effectLst/>
                <a:latin typeface="Arial" panose="020B0604020202020204" pitchFamily="34" charset="0"/>
                <a:ea typeface="Tahoma" panose="020B0604030504040204" pitchFamily="34" charset="0"/>
              </a:rPr>
              <a:t> </a:t>
            </a:r>
            <a:r>
              <a:rPr lang="en-US" sz="1200" dirty="0" err="1">
                <a:effectLst/>
                <a:latin typeface="Arial" panose="020B0604020202020204" pitchFamily="34" charset="0"/>
                <a:ea typeface="Tahoma" panose="020B0604030504040204" pitchFamily="34" charset="0"/>
              </a:rPr>
              <a:t>Thassos</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have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been</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found</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engraved</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in</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marble.</a:t>
            </a:r>
            <a:endParaRPr lang="el-GR" sz="1200" dirty="0">
              <a:effectLst/>
              <a:latin typeface="Times New Roman" panose="02020603050405020304" pitchFamily="18" charset="0"/>
              <a:ea typeface="Times New Roman" panose="02020603050405020304" pitchFamily="18" charset="0"/>
            </a:endParaRPr>
          </a:p>
          <a:p>
            <a:pPr eaLnBrk="1" hangingPunct="1">
              <a:spcBef>
                <a:spcPct val="0"/>
              </a:spcBef>
            </a:pPr>
            <a:endParaRPr lang="el-GR" dirty="0"/>
          </a:p>
        </p:txBody>
      </p:sp>
      <p:sp>
        <p:nvSpPr>
          <p:cNvPr id="2253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C1317-5A60-4E60-BFED-8F1CA64969AF}" type="slidenum">
              <a:rPr lang="el-GR" smtClean="0"/>
              <a:pPr fontAlgn="base">
                <a:spcBef>
                  <a:spcPct val="0"/>
                </a:spcBef>
                <a:spcAft>
                  <a:spcPct val="0"/>
                </a:spcAft>
                <a:defRPr/>
              </a:pPr>
              <a:t>2</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Θέση εικόνας διαφάνειας">
            <a:extLst>
              <a:ext uri="{FF2B5EF4-FFF2-40B4-BE49-F238E27FC236}">
                <a16:creationId xmlns:a16="http://schemas.microsoft.com/office/drawing/2014/main" id="{68FE7C54-2E42-7E4E-B6A4-6CCB3CE93D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 Θέση σημειώσεων">
            <a:extLst>
              <a:ext uri="{FF2B5EF4-FFF2-40B4-BE49-F238E27FC236}">
                <a16:creationId xmlns:a16="http://schemas.microsoft.com/office/drawing/2014/main" id="{086660B6-5BF3-7448-B861-22BFE205BA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Colour: medium intensity</a:t>
            </a:r>
          </a:p>
          <a:p>
            <a:pPr eaLnBrk="1" hangingPunct="1">
              <a:spcBef>
                <a:spcPct val="0"/>
              </a:spcBef>
            </a:pPr>
            <a:r>
              <a:rPr lang="en-US" altLang="el-GR"/>
              <a:t>Acidity: high</a:t>
            </a:r>
          </a:p>
          <a:p>
            <a:pPr eaLnBrk="1" hangingPunct="1">
              <a:spcBef>
                <a:spcPct val="0"/>
              </a:spcBef>
            </a:pPr>
            <a:r>
              <a:rPr lang="en-US" altLang="el-GR"/>
              <a:t>Aromas: not of high intensity but highly individual</a:t>
            </a:r>
          </a:p>
          <a:p>
            <a:pPr eaLnBrk="1" hangingPunct="1">
              <a:spcBef>
                <a:spcPct val="0"/>
              </a:spcBef>
            </a:pPr>
            <a:r>
              <a:rPr lang="en-US" altLang="el-GR"/>
              <a:t>Green apple, peach, crushed seashells and minerals</a:t>
            </a:r>
          </a:p>
          <a:p>
            <a:pPr eaLnBrk="1" hangingPunct="1">
              <a:spcBef>
                <a:spcPct val="0"/>
              </a:spcBef>
            </a:pPr>
            <a:r>
              <a:rPr lang="en-US" altLang="el-GR"/>
              <a:t>Maturity in bottle: honey, kerosene - high ageing potential</a:t>
            </a:r>
          </a:p>
          <a:p>
            <a:pPr eaLnBrk="1" hangingPunct="1">
              <a:spcBef>
                <a:spcPct val="0"/>
              </a:spcBef>
            </a:pPr>
            <a:r>
              <a:rPr lang="en-US" altLang="el-GR"/>
              <a:t>Unoaked Style: austere, dry, mineral</a:t>
            </a:r>
          </a:p>
          <a:p>
            <a:pPr eaLnBrk="1" hangingPunct="1">
              <a:spcBef>
                <a:spcPct val="0"/>
              </a:spcBef>
            </a:pPr>
            <a:r>
              <a:rPr lang="en-US" altLang="el-GR"/>
              <a:t>Oaked Style: rich, full, complex</a:t>
            </a:r>
          </a:p>
        </p:txBody>
      </p:sp>
      <p:sp>
        <p:nvSpPr>
          <p:cNvPr id="27651" name="3 - Θέση αριθμού διαφάνειας">
            <a:extLst>
              <a:ext uri="{FF2B5EF4-FFF2-40B4-BE49-F238E27FC236}">
                <a16:creationId xmlns:a16="http://schemas.microsoft.com/office/drawing/2014/main" id="{0527C410-ACCE-C541-A50A-4C3EA2C1AE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90FD00-0C03-EC4A-97FE-7D28BEE9F48E}" type="slidenum">
              <a:rPr lang="el-GR" altLang="en-US"/>
              <a:pPr>
                <a:spcBef>
                  <a:spcPct val="0"/>
                </a:spcBef>
              </a:pPr>
              <a:t>24</a:t>
            </a:fld>
            <a:endParaRPr lang="el-GR" altLang="en-US"/>
          </a:p>
        </p:txBody>
      </p:sp>
    </p:spTree>
    <p:extLst>
      <p:ext uri="{BB962C8B-B14F-4D97-AF65-F5344CB8AC3E}">
        <p14:creationId xmlns:p14="http://schemas.microsoft.com/office/powerpoint/2010/main" val="278598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25</a:t>
            </a:fld>
            <a:endParaRPr lang="el-GR"/>
          </a:p>
        </p:txBody>
      </p:sp>
    </p:spTree>
    <p:extLst>
      <p:ext uri="{BB962C8B-B14F-4D97-AF65-F5344CB8AC3E}">
        <p14:creationId xmlns:p14="http://schemas.microsoft.com/office/powerpoint/2010/main" val="2562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26</a:t>
            </a:fld>
            <a:endParaRPr lang="el-GR"/>
          </a:p>
        </p:txBody>
      </p:sp>
    </p:spTree>
    <p:extLst>
      <p:ext uri="{BB962C8B-B14F-4D97-AF65-F5344CB8AC3E}">
        <p14:creationId xmlns:p14="http://schemas.microsoft.com/office/powerpoint/2010/main" val="430520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27</a:t>
            </a:fld>
            <a:endParaRPr lang="el-GR"/>
          </a:p>
        </p:txBody>
      </p:sp>
    </p:spTree>
    <p:extLst>
      <p:ext uri="{BB962C8B-B14F-4D97-AF65-F5344CB8AC3E}">
        <p14:creationId xmlns:p14="http://schemas.microsoft.com/office/powerpoint/2010/main" val="193391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28</a:t>
            </a:fld>
            <a:endParaRPr lang="el-GR"/>
          </a:p>
        </p:txBody>
      </p:sp>
    </p:spTree>
    <p:extLst>
      <p:ext uri="{BB962C8B-B14F-4D97-AF65-F5344CB8AC3E}">
        <p14:creationId xmlns:p14="http://schemas.microsoft.com/office/powerpoint/2010/main" val="473587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εικόνας διαφάνειας">
            <a:extLst>
              <a:ext uri="{FF2B5EF4-FFF2-40B4-BE49-F238E27FC236}">
                <a16:creationId xmlns:a16="http://schemas.microsoft.com/office/drawing/2014/main" id="{F4AEF03D-7B70-3B4C-8440-E3A2F1460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 Θέση σημειώσεων">
            <a:extLst>
              <a:ext uri="{FF2B5EF4-FFF2-40B4-BE49-F238E27FC236}">
                <a16:creationId xmlns:a16="http://schemas.microsoft.com/office/drawing/2014/main" id="{B0BF3C90-7F5F-1849-A5C1-6879D8C16F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Noblest red variety of northern Greece</a:t>
            </a:r>
          </a:p>
          <a:p>
            <a:pPr eaLnBrk="1" hangingPunct="1"/>
            <a:r>
              <a:rPr lang="en-US" altLang="el-GR"/>
              <a:t>Often compared to the Italian Nebbiolo or the French Pinot Noir</a:t>
            </a:r>
          </a:p>
          <a:p>
            <a:pPr eaLnBrk="1" hangingPunct="1"/>
            <a:r>
              <a:rPr lang="en-US" altLang="el-GR"/>
              <a:t>Quality of Xinomavro is compromised by high yields</a:t>
            </a:r>
          </a:p>
          <a:p>
            <a:pPr eaLnBrk="1" hangingPunct="1"/>
            <a:r>
              <a:rPr lang="en-US" altLang="el-GR"/>
              <a:t>High level of dry tannins and high acidity makes ageing and maturing in oak barrels almost obligatory</a:t>
            </a:r>
            <a:endParaRPr lang="el-GR" altLang="el-GR"/>
          </a:p>
        </p:txBody>
      </p:sp>
      <p:sp>
        <p:nvSpPr>
          <p:cNvPr id="4" name="3 - Θέση αριθμού διαφάνειας">
            <a:extLst>
              <a:ext uri="{FF2B5EF4-FFF2-40B4-BE49-F238E27FC236}">
                <a16:creationId xmlns:a16="http://schemas.microsoft.com/office/drawing/2014/main" id="{08E38363-9844-C44F-98AC-A0093ECBFE2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0AE6AA-A5A7-2B41-B61E-48A50E8F4B82}" type="slidenum">
              <a:rPr lang="el-GR" altLang="en-US">
                <a:latin typeface="Calibri" panose="020F0502020204030204" pitchFamily="34" charset="0"/>
              </a:rPr>
              <a:pPr eaLnBrk="1" hangingPunct="1"/>
              <a:t>29</a:t>
            </a:fld>
            <a:endParaRPr lang="el-GR" altLang="en-US">
              <a:latin typeface="Calibri" panose="020F0502020204030204" pitchFamily="34" charset="0"/>
            </a:endParaRPr>
          </a:p>
        </p:txBody>
      </p:sp>
    </p:spTree>
    <p:extLst>
      <p:ext uri="{BB962C8B-B14F-4D97-AF65-F5344CB8AC3E}">
        <p14:creationId xmlns:p14="http://schemas.microsoft.com/office/powerpoint/2010/main" val="1136920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Θέση εικόνας διαφάνειας">
            <a:extLst>
              <a:ext uri="{FF2B5EF4-FFF2-40B4-BE49-F238E27FC236}">
                <a16:creationId xmlns:a16="http://schemas.microsoft.com/office/drawing/2014/main" id="{77986080-214E-094E-ABAB-8CFFFE19BB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 Θέση σημειώσεων">
            <a:extLst>
              <a:ext uri="{FF2B5EF4-FFF2-40B4-BE49-F238E27FC236}">
                <a16:creationId xmlns:a16="http://schemas.microsoft.com/office/drawing/2014/main" id="{20F7F38C-F83B-354C-A786-0E0D479380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Colour: medium</a:t>
            </a:r>
          </a:p>
          <a:p>
            <a:pPr eaLnBrk="1" hangingPunct="1"/>
            <a:r>
              <a:rPr lang="en-US" altLang="el-GR"/>
              <a:t>Acidity: high</a:t>
            </a:r>
          </a:p>
          <a:p>
            <a:pPr eaLnBrk="1" hangingPunct="1"/>
            <a:r>
              <a:rPr lang="en-US" altLang="el-GR"/>
              <a:t>Tannins: high, austere</a:t>
            </a:r>
          </a:p>
          <a:p>
            <a:pPr eaLnBrk="1" hangingPunct="1"/>
            <a:r>
              <a:rPr lang="en-US" altLang="el-GR"/>
              <a:t>Aromas: red wild berries, morello cherry, black olive,</a:t>
            </a:r>
          </a:p>
          <a:p>
            <a:pPr eaLnBrk="1" hangingPunct="1"/>
            <a:r>
              <a:rPr lang="en-US" altLang="el-GR"/>
              <a:t>tomato, cabbage</a:t>
            </a:r>
          </a:p>
          <a:p>
            <a:pPr eaLnBrk="1" hangingPunct="1"/>
            <a:r>
              <a:rPr lang="en-US" altLang="el-GR"/>
              <a:t>Bottle ageing: develops slowly, high ageing potential, mushroom, tobacco leaves</a:t>
            </a:r>
          </a:p>
          <a:p>
            <a:pPr eaLnBrk="1" hangingPunct="1"/>
            <a:r>
              <a:rPr lang="en-US" altLang="el-GR"/>
              <a:t>Wine style: austere, tannic, elegant, powerful</a:t>
            </a:r>
          </a:p>
          <a:p>
            <a:pPr eaLnBrk="1" hangingPunct="1"/>
            <a:r>
              <a:rPr lang="en-US" altLang="el-GR"/>
              <a:t>Great ageing potential</a:t>
            </a:r>
          </a:p>
          <a:p>
            <a:pPr eaLnBrk="1" hangingPunct="1"/>
            <a:endParaRPr lang="en-US" altLang="el-GR"/>
          </a:p>
          <a:p>
            <a:pPr eaLnBrk="1" hangingPunct="1"/>
            <a:r>
              <a:rPr lang="en-US" altLang="el-GR"/>
              <a:t>PDO NAOUSSA: Xinomavro</a:t>
            </a:r>
          </a:p>
          <a:p>
            <a:pPr eaLnBrk="1" hangingPunct="1"/>
            <a:r>
              <a:rPr lang="en-US" altLang="el-GR"/>
              <a:t>PDO AMYDEO: Xinomavro</a:t>
            </a:r>
          </a:p>
          <a:p>
            <a:pPr eaLnBrk="1" hangingPunct="1"/>
            <a:r>
              <a:rPr lang="en-US" altLang="el-GR"/>
              <a:t>PDO GOUMENISSA: Xinomavro, Negoska</a:t>
            </a:r>
          </a:p>
          <a:p>
            <a:pPr eaLnBrk="1" hangingPunct="1"/>
            <a:r>
              <a:rPr lang="en-US" altLang="el-GR"/>
              <a:t>PDO RAPSANI: Xinomavro, Krassato, Stavroto</a:t>
            </a:r>
            <a:endParaRPr lang="el-GR" altLang="el-GR"/>
          </a:p>
        </p:txBody>
      </p:sp>
      <p:sp>
        <p:nvSpPr>
          <p:cNvPr id="4" name="3 - Θέση αριθμού διαφάνειας">
            <a:extLst>
              <a:ext uri="{FF2B5EF4-FFF2-40B4-BE49-F238E27FC236}">
                <a16:creationId xmlns:a16="http://schemas.microsoft.com/office/drawing/2014/main" id="{1E642B36-76BB-1243-9FCA-BB1F2C1457E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6EB298-FEDE-4643-B372-B6B1605CFF67}" type="slidenum">
              <a:rPr lang="el-GR" altLang="en-US">
                <a:latin typeface="Calibri" panose="020F0502020204030204" pitchFamily="34" charset="0"/>
              </a:rPr>
              <a:pPr eaLnBrk="1" hangingPunct="1"/>
              <a:t>30</a:t>
            </a:fld>
            <a:endParaRPr lang="el-GR" altLang="en-US">
              <a:latin typeface="Calibri" panose="020F0502020204030204" pitchFamily="34" charset="0"/>
            </a:endParaRPr>
          </a:p>
        </p:txBody>
      </p:sp>
    </p:spTree>
    <p:extLst>
      <p:ext uri="{BB962C8B-B14F-4D97-AF65-F5344CB8AC3E}">
        <p14:creationId xmlns:p14="http://schemas.microsoft.com/office/powerpoint/2010/main" val="1277740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Θέση εικόνας διαφάνειας">
            <a:extLst>
              <a:ext uri="{FF2B5EF4-FFF2-40B4-BE49-F238E27FC236}">
                <a16:creationId xmlns:a16="http://schemas.microsoft.com/office/drawing/2014/main" id="{A82E6890-95D8-C946-98FE-C0FFB79BB7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2 - Θέση σημειώσεων">
            <a:extLst>
              <a:ext uri="{FF2B5EF4-FFF2-40B4-BE49-F238E27FC236}">
                <a16:creationId xmlns:a16="http://schemas.microsoft.com/office/drawing/2014/main" id="{6A019EE4-EF26-D345-97C5-3A70073839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Key factor in this style is cold-soak before the alcoholic fermentation</a:t>
            </a:r>
            <a:endParaRPr lang="el-GR" altLang="el-GR"/>
          </a:p>
        </p:txBody>
      </p:sp>
      <p:sp>
        <p:nvSpPr>
          <p:cNvPr id="4" name="3 - Θέση αριθμού διαφάνειας">
            <a:extLst>
              <a:ext uri="{FF2B5EF4-FFF2-40B4-BE49-F238E27FC236}">
                <a16:creationId xmlns:a16="http://schemas.microsoft.com/office/drawing/2014/main" id="{D01479E1-9DCD-C34B-AB85-645C1A0BFF8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CB63A7-3010-524A-A5D6-4F4E5CC0ACA7}" type="slidenum">
              <a:rPr lang="el-GR" altLang="en-US">
                <a:latin typeface="Calibri" panose="020F0502020204030204" pitchFamily="34" charset="0"/>
              </a:rPr>
              <a:pPr eaLnBrk="1" hangingPunct="1"/>
              <a:t>31</a:t>
            </a:fld>
            <a:endParaRPr lang="el-GR" altLang="en-US">
              <a:latin typeface="Calibri" panose="020F0502020204030204" pitchFamily="34" charset="0"/>
            </a:endParaRPr>
          </a:p>
        </p:txBody>
      </p:sp>
    </p:spTree>
    <p:extLst>
      <p:ext uri="{BB962C8B-B14F-4D97-AF65-F5344CB8AC3E}">
        <p14:creationId xmlns:p14="http://schemas.microsoft.com/office/powerpoint/2010/main" val="4013567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Θέση εικόνας διαφάνειας">
            <a:extLst>
              <a:ext uri="{FF2B5EF4-FFF2-40B4-BE49-F238E27FC236}">
                <a16:creationId xmlns:a16="http://schemas.microsoft.com/office/drawing/2014/main" id="{74C57FA6-6800-DB4C-A7C2-C995F77CF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 Θέση σημειώσεων">
            <a:extLst>
              <a:ext uri="{FF2B5EF4-FFF2-40B4-BE49-F238E27FC236}">
                <a16:creationId xmlns:a16="http://schemas.microsoft.com/office/drawing/2014/main" id="{6790CD77-5EB0-7542-8CA8-053CB0907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Considered the most commercial and the most widely recognised Greek red variety on the international market</a:t>
            </a:r>
          </a:p>
          <a:p>
            <a:pPr eaLnBrk="1" hangingPunct="1"/>
            <a:r>
              <a:rPr lang="en-US" altLang="el-GR"/>
              <a:t>Can be particularly high-yielding</a:t>
            </a:r>
            <a:endParaRPr lang="el-GR" altLang="el-GR"/>
          </a:p>
          <a:p>
            <a:pPr eaLnBrk="1" hangingPunct="1"/>
            <a:endParaRPr lang="el-GR" altLang="el-GR"/>
          </a:p>
        </p:txBody>
      </p:sp>
      <p:sp>
        <p:nvSpPr>
          <p:cNvPr id="4" name="3 - Θέση αριθμού διαφάνειας">
            <a:extLst>
              <a:ext uri="{FF2B5EF4-FFF2-40B4-BE49-F238E27FC236}">
                <a16:creationId xmlns:a16="http://schemas.microsoft.com/office/drawing/2014/main" id="{A77A0ACC-705D-EA49-94DE-3FAD8061517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097571-DC11-8A4B-BDE8-045C314A209D}" type="slidenum">
              <a:rPr lang="el-GR" altLang="en-US">
                <a:latin typeface="Calibri" panose="020F0502020204030204" pitchFamily="34" charset="0"/>
              </a:rPr>
              <a:pPr eaLnBrk="1" hangingPunct="1"/>
              <a:t>33</a:t>
            </a:fld>
            <a:endParaRPr lang="el-GR" altLang="en-US">
              <a:latin typeface="Calibri" panose="020F0502020204030204" pitchFamily="34" charset="0"/>
            </a:endParaRPr>
          </a:p>
        </p:txBody>
      </p:sp>
    </p:spTree>
    <p:extLst>
      <p:ext uri="{BB962C8B-B14F-4D97-AF65-F5344CB8AC3E}">
        <p14:creationId xmlns:p14="http://schemas.microsoft.com/office/powerpoint/2010/main" val="321469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Θέση εικόνας διαφάνειας">
            <a:extLst>
              <a:ext uri="{FF2B5EF4-FFF2-40B4-BE49-F238E27FC236}">
                <a16:creationId xmlns:a16="http://schemas.microsoft.com/office/drawing/2014/main" id="{5C2DC7E9-E580-404E-A245-87F8926DC0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 Θέση σημειώσεων">
            <a:extLst>
              <a:ext uri="{FF2B5EF4-FFF2-40B4-BE49-F238E27FC236}">
                <a16:creationId xmlns:a16="http://schemas.microsoft.com/office/drawing/2014/main" id="{EE353240-CEE9-494B-8CC2-BB306E579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Colour: deep</a:t>
            </a:r>
          </a:p>
          <a:p>
            <a:pPr eaLnBrk="1" hangingPunct="1"/>
            <a:r>
              <a:rPr lang="en-US" altLang="el-GR"/>
              <a:t>Acidity: high</a:t>
            </a:r>
          </a:p>
          <a:p>
            <a:pPr eaLnBrk="1" hangingPunct="1"/>
            <a:r>
              <a:rPr lang="en-US" altLang="el-GR"/>
              <a:t>Tannins: medium-soft</a:t>
            </a:r>
          </a:p>
          <a:p>
            <a:pPr eaLnBrk="1" hangingPunct="1"/>
            <a:r>
              <a:rPr lang="en-US" altLang="el-GR"/>
              <a:t>Aromas: red fruits, cherry, raspberry, sweet spices,</a:t>
            </a:r>
          </a:p>
          <a:p>
            <a:pPr eaLnBrk="1" hangingPunct="1"/>
            <a:r>
              <a:rPr lang="en-US" altLang="el-GR"/>
              <a:t>coffee, chocolate</a:t>
            </a:r>
          </a:p>
          <a:p>
            <a:pPr eaLnBrk="1" hangingPunct="1"/>
            <a:r>
              <a:rPr lang="en-US" altLang="el-GR"/>
              <a:t>Bottle ageing: develops fast, coffee, chocolate</a:t>
            </a:r>
          </a:p>
          <a:p>
            <a:pPr eaLnBrk="1" hangingPunct="1"/>
            <a:r>
              <a:rPr lang="en-US" altLang="el-GR"/>
              <a:t>Wine style: fruity, dense, rich</a:t>
            </a:r>
            <a:endParaRPr lang="el-GR" altLang="el-GR"/>
          </a:p>
        </p:txBody>
      </p:sp>
      <p:sp>
        <p:nvSpPr>
          <p:cNvPr id="4" name="3 - Θέση αριθμού διαφάνειας">
            <a:extLst>
              <a:ext uri="{FF2B5EF4-FFF2-40B4-BE49-F238E27FC236}">
                <a16:creationId xmlns:a16="http://schemas.microsoft.com/office/drawing/2014/main" id="{607BA4D5-8924-3F4A-9530-520C5A2F619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6C001D-AFB8-A147-9570-06EF42809ED3}" type="slidenum">
              <a:rPr lang="el-GR" altLang="en-US">
                <a:latin typeface="Calibri" panose="020F0502020204030204" pitchFamily="34" charset="0"/>
              </a:rPr>
              <a:pPr eaLnBrk="1" hangingPunct="1"/>
              <a:t>34</a:t>
            </a:fld>
            <a:endParaRPr lang="el-GR" altLang="en-US">
              <a:latin typeface="Calibri" panose="020F0502020204030204" pitchFamily="34" charset="0"/>
            </a:endParaRPr>
          </a:p>
        </p:txBody>
      </p:sp>
    </p:spTree>
    <p:extLst>
      <p:ext uri="{BB962C8B-B14F-4D97-AF65-F5344CB8AC3E}">
        <p14:creationId xmlns:p14="http://schemas.microsoft.com/office/powerpoint/2010/main" val="87438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90C4119E-DF22-9144-A843-FBCD80013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C6F837-BF47-2B40-8071-C493A678469F}" type="slidenum">
              <a:rPr lang="en-US" altLang="en-US" sz="1200"/>
              <a:pPr/>
              <a:t>3</a:t>
            </a:fld>
            <a:endParaRPr lang="en-US" altLang="en-US" sz="1200"/>
          </a:p>
        </p:txBody>
      </p:sp>
      <p:sp>
        <p:nvSpPr>
          <p:cNvPr id="19458" name="Rectangle 2">
            <a:extLst>
              <a:ext uri="{FF2B5EF4-FFF2-40B4-BE49-F238E27FC236}">
                <a16:creationId xmlns:a16="http://schemas.microsoft.com/office/drawing/2014/main" id="{3B546700-A4E4-B740-BA88-A933DD1D0E4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041C00A6-3D6B-8B46-81BB-BEB87E75E1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186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35</a:t>
            </a:fld>
            <a:endParaRPr lang="el-GR"/>
          </a:p>
        </p:txBody>
      </p:sp>
    </p:spTree>
    <p:extLst>
      <p:ext uri="{BB962C8B-B14F-4D97-AF65-F5344CB8AC3E}">
        <p14:creationId xmlns:p14="http://schemas.microsoft.com/office/powerpoint/2010/main" val="1294994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Θέση εικόνας διαφάνειας">
            <a:extLst>
              <a:ext uri="{FF2B5EF4-FFF2-40B4-BE49-F238E27FC236}">
                <a16:creationId xmlns:a16="http://schemas.microsoft.com/office/drawing/2014/main" id="{798517DB-39AC-E640-BD84-4CA7A5D95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 Θέση σημειώσεων">
            <a:extLst>
              <a:ext uri="{FF2B5EF4-FFF2-40B4-BE49-F238E27FC236}">
                <a16:creationId xmlns:a16="http://schemas.microsoft.com/office/drawing/2014/main" id="{D85C93BB-BACD-6847-916F-EA8724D38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3 - Θέση αριθμού διαφάνειας">
            <a:extLst>
              <a:ext uri="{FF2B5EF4-FFF2-40B4-BE49-F238E27FC236}">
                <a16:creationId xmlns:a16="http://schemas.microsoft.com/office/drawing/2014/main" id="{2D5580CC-0D0A-E046-A391-522E27A36E5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5564CA-6AF8-FC4C-9105-BBDD9233132E}" type="slidenum">
              <a:rPr lang="el-GR" altLang="en-US">
                <a:latin typeface="Calibri" panose="020F0502020204030204" pitchFamily="34" charset="0"/>
              </a:rPr>
              <a:pPr eaLnBrk="1" hangingPunct="1"/>
              <a:t>36</a:t>
            </a:fld>
            <a:endParaRPr lang="el-GR" altLang="en-US">
              <a:latin typeface="Calibri" panose="020F0502020204030204" pitchFamily="34" charset="0"/>
            </a:endParaRPr>
          </a:p>
        </p:txBody>
      </p:sp>
    </p:spTree>
    <p:extLst>
      <p:ext uri="{BB962C8B-B14F-4D97-AF65-F5344CB8AC3E}">
        <p14:creationId xmlns:p14="http://schemas.microsoft.com/office/powerpoint/2010/main" val="1761316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39</a:t>
            </a:fld>
            <a:endParaRPr lang="el-GR"/>
          </a:p>
        </p:txBody>
      </p:sp>
    </p:spTree>
    <p:extLst>
      <p:ext uri="{BB962C8B-B14F-4D97-AF65-F5344CB8AC3E}">
        <p14:creationId xmlns:p14="http://schemas.microsoft.com/office/powerpoint/2010/main" val="528645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40</a:t>
            </a:fld>
            <a:endParaRPr lang="el-GR"/>
          </a:p>
        </p:txBody>
      </p:sp>
    </p:spTree>
    <p:extLst>
      <p:ext uri="{BB962C8B-B14F-4D97-AF65-F5344CB8AC3E}">
        <p14:creationId xmlns:p14="http://schemas.microsoft.com/office/powerpoint/2010/main" val="328972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Θέση εικόνας διαφάνειας">
            <a:extLst>
              <a:ext uri="{FF2B5EF4-FFF2-40B4-BE49-F238E27FC236}">
                <a16:creationId xmlns:a16="http://schemas.microsoft.com/office/drawing/2014/main" id="{148FDEC3-AD19-F049-975A-0424CA0EAF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2 - Θέση σημειώσεων">
            <a:extLst>
              <a:ext uri="{FF2B5EF4-FFF2-40B4-BE49-F238E27FC236}">
                <a16:creationId xmlns:a16="http://schemas.microsoft.com/office/drawing/2014/main" id="{0758778A-08F1-2241-BF66-9FB2E645AD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Florina, Kastoria, Grevena and Kozani</a:t>
            </a:r>
          </a:p>
          <a:p>
            <a:pPr eaLnBrk="1" hangingPunct="1">
              <a:spcBef>
                <a:spcPct val="0"/>
              </a:spcBef>
            </a:pPr>
            <a:r>
              <a:rPr lang="en-US" altLang="en-US"/>
              <a:t>Most of this can easily be classified as cool climate</a:t>
            </a:r>
          </a:p>
          <a:p>
            <a:pPr eaLnBrk="1" hangingPunct="1">
              <a:spcBef>
                <a:spcPct val="0"/>
              </a:spcBef>
            </a:pPr>
            <a:endParaRPr lang="el-GR" altLang="en-US"/>
          </a:p>
        </p:txBody>
      </p:sp>
      <p:sp>
        <p:nvSpPr>
          <p:cNvPr id="23555" name="3 - Θέση αριθμού διαφάνειας">
            <a:extLst>
              <a:ext uri="{FF2B5EF4-FFF2-40B4-BE49-F238E27FC236}">
                <a16:creationId xmlns:a16="http://schemas.microsoft.com/office/drawing/2014/main" id="{A33B1ADE-0688-C843-AC99-3BF29AC099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0692D3-97E7-B241-84A6-7C1ADFEA4DDB}" type="slidenum">
              <a:rPr lang="el-GR" altLang="en-US"/>
              <a:pPr>
                <a:spcBef>
                  <a:spcPct val="0"/>
                </a:spcBef>
              </a:pPr>
              <a:t>41</a:t>
            </a:fld>
            <a:endParaRPr lang="el-GR" altLang="en-US"/>
          </a:p>
        </p:txBody>
      </p:sp>
    </p:spTree>
    <p:extLst>
      <p:ext uri="{BB962C8B-B14F-4D97-AF65-F5344CB8AC3E}">
        <p14:creationId xmlns:p14="http://schemas.microsoft.com/office/powerpoint/2010/main" val="2949865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Θέση εικόνας διαφάνειας">
            <a:extLst>
              <a:ext uri="{FF2B5EF4-FFF2-40B4-BE49-F238E27FC236}">
                <a16:creationId xmlns:a16="http://schemas.microsoft.com/office/drawing/2014/main" id="{EA4F35A7-2E42-1548-A7DD-371043FDD7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2 - Θέση σημειώσεων">
            <a:extLst>
              <a:ext uri="{FF2B5EF4-FFF2-40B4-BE49-F238E27FC236}">
                <a16:creationId xmlns:a16="http://schemas.microsoft.com/office/drawing/2014/main" id="{D8BC2C70-C345-2240-8C84-33308923F9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5" name="3 - Θέση αριθμού διαφάνειας">
            <a:extLst>
              <a:ext uri="{FF2B5EF4-FFF2-40B4-BE49-F238E27FC236}">
                <a16:creationId xmlns:a16="http://schemas.microsoft.com/office/drawing/2014/main" id="{A4B44C28-B620-7F44-8E37-7D1F2CFAE0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C8B1CD-17A5-EC42-B41F-EA919D02C6DC}" type="slidenum">
              <a:rPr lang="el-GR" altLang="en-US"/>
              <a:pPr>
                <a:spcBef>
                  <a:spcPct val="0"/>
                </a:spcBef>
              </a:pPr>
              <a:t>43</a:t>
            </a:fld>
            <a:endParaRPr lang="el-GR" altLang="en-US"/>
          </a:p>
        </p:txBody>
      </p:sp>
    </p:spTree>
    <p:extLst>
      <p:ext uri="{BB962C8B-B14F-4D97-AF65-F5344CB8AC3E}">
        <p14:creationId xmlns:p14="http://schemas.microsoft.com/office/powerpoint/2010/main" val="4126029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Θέση εικόνας διαφάνειας">
            <a:extLst>
              <a:ext uri="{FF2B5EF4-FFF2-40B4-BE49-F238E27FC236}">
                <a16:creationId xmlns:a16="http://schemas.microsoft.com/office/drawing/2014/main" id="{0C29CD82-FC57-DC45-9DC8-192051572B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2 - Θέση σημειώσεων">
            <a:extLst>
              <a:ext uri="{FF2B5EF4-FFF2-40B4-BE49-F238E27FC236}">
                <a16:creationId xmlns:a16="http://schemas.microsoft.com/office/drawing/2014/main" id="{D3D9C2EB-0911-BC4E-A5D0-CE794E5D59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Some modern Amydeon Xinomavros can be a lot more powerful than any Naoussa, but this is down to the producers’ style</a:t>
            </a:r>
            <a:endParaRPr lang="el-GR" altLang="en-US"/>
          </a:p>
        </p:txBody>
      </p:sp>
      <p:sp>
        <p:nvSpPr>
          <p:cNvPr id="30723" name="3 - Θέση αριθμού διαφάνειας">
            <a:extLst>
              <a:ext uri="{FF2B5EF4-FFF2-40B4-BE49-F238E27FC236}">
                <a16:creationId xmlns:a16="http://schemas.microsoft.com/office/drawing/2014/main" id="{9687ADDF-18AA-7E49-9F00-67EB26AAFE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4C45BD-71AA-4D41-82B1-64DD057E1AA8}" type="slidenum">
              <a:rPr lang="el-GR" altLang="en-US"/>
              <a:pPr>
                <a:spcBef>
                  <a:spcPct val="0"/>
                </a:spcBef>
              </a:pPr>
              <a:t>44</a:t>
            </a:fld>
            <a:endParaRPr lang="el-GR" altLang="en-US"/>
          </a:p>
        </p:txBody>
      </p:sp>
    </p:spTree>
    <p:extLst>
      <p:ext uri="{BB962C8B-B14F-4D97-AF65-F5344CB8AC3E}">
        <p14:creationId xmlns:p14="http://schemas.microsoft.com/office/powerpoint/2010/main" val="546260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45</a:t>
            </a:fld>
            <a:endParaRPr lang="el-GR"/>
          </a:p>
        </p:txBody>
      </p:sp>
    </p:spTree>
    <p:extLst>
      <p:ext uri="{BB962C8B-B14F-4D97-AF65-F5344CB8AC3E}">
        <p14:creationId xmlns:p14="http://schemas.microsoft.com/office/powerpoint/2010/main" val="484480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 Θέση εικόνας διαφάνειας">
            <a:extLst>
              <a:ext uri="{FF2B5EF4-FFF2-40B4-BE49-F238E27FC236}">
                <a16:creationId xmlns:a16="http://schemas.microsoft.com/office/drawing/2014/main" id="{E5FF2BAF-35B9-D34D-9A9C-97040736C1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2 - Θέση σημειώσεων">
            <a:extLst>
              <a:ext uri="{FF2B5EF4-FFF2-40B4-BE49-F238E27FC236}">
                <a16:creationId xmlns:a16="http://schemas.microsoft.com/office/drawing/2014/main" id="{CD9C0606-2E5D-4B4A-9E91-6B98542118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no high mountains like in Western Macedonia</a:t>
            </a:r>
          </a:p>
        </p:txBody>
      </p:sp>
      <p:sp>
        <p:nvSpPr>
          <p:cNvPr id="36867" name="3 - Θέση αριθμού διαφάνειας">
            <a:extLst>
              <a:ext uri="{FF2B5EF4-FFF2-40B4-BE49-F238E27FC236}">
                <a16:creationId xmlns:a16="http://schemas.microsoft.com/office/drawing/2014/main" id="{481E1E30-5422-8044-B1BA-382DED0051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898CB7-16FE-6548-A0D5-0AFBC1FA9179}" type="slidenum">
              <a:rPr lang="el-GR" altLang="en-US"/>
              <a:pPr>
                <a:spcBef>
                  <a:spcPct val="0"/>
                </a:spcBef>
              </a:pPr>
              <a:t>46</a:t>
            </a:fld>
            <a:endParaRPr lang="el-GR" altLang="en-US"/>
          </a:p>
        </p:txBody>
      </p:sp>
    </p:spTree>
    <p:extLst>
      <p:ext uri="{BB962C8B-B14F-4D97-AF65-F5344CB8AC3E}">
        <p14:creationId xmlns:p14="http://schemas.microsoft.com/office/powerpoint/2010/main" val="3416690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 Θέση εικόνας διαφάνειας">
            <a:extLst>
              <a:ext uri="{FF2B5EF4-FFF2-40B4-BE49-F238E27FC236}">
                <a16:creationId xmlns:a16="http://schemas.microsoft.com/office/drawing/2014/main" id="{47CCE721-73E7-8D48-A5CE-C84FD90A4A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2 - Θέση σημειώσεων">
            <a:extLst>
              <a:ext uri="{FF2B5EF4-FFF2-40B4-BE49-F238E27FC236}">
                <a16:creationId xmlns:a16="http://schemas.microsoft.com/office/drawing/2014/main" id="{BA4E0EE3-F84F-7241-B185-3D4F2414FC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Many people talk about the crus of Naoussa but this is debatable</a:t>
            </a:r>
            <a:endParaRPr lang="el-GR" altLang="en-US"/>
          </a:p>
        </p:txBody>
      </p:sp>
      <p:sp>
        <p:nvSpPr>
          <p:cNvPr id="40963" name="3 - Θέση αριθμού διαφάνειας">
            <a:extLst>
              <a:ext uri="{FF2B5EF4-FFF2-40B4-BE49-F238E27FC236}">
                <a16:creationId xmlns:a16="http://schemas.microsoft.com/office/drawing/2014/main" id="{7ED407C6-F703-EE4F-9CCC-37A5F16CB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4C0488-3C96-D441-B861-5A378CFE5095}" type="slidenum">
              <a:rPr lang="el-GR" altLang="en-US"/>
              <a:pPr>
                <a:spcBef>
                  <a:spcPct val="0"/>
                </a:spcBef>
              </a:pPr>
              <a:t>47</a:t>
            </a:fld>
            <a:endParaRPr lang="el-GR" altLang="en-US"/>
          </a:p>
        </p:txBody>
      </p:sp>
    </p:spTree>
    <p:extLst>
      <p:ext uri="{BB962C8B-B14F-4D97-AF65-F5344CB8AC3E}">
        <p14:creationId xmlns:p14="http://schemas.microsoft.com/office/powerpoint/2010/main" val="410162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around 1600BC. Considered the oldest wine press found in Europe.</a:t>
            </a:r>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4</a:t>
            </a:fld>
            <a:endParaRPr lang="el-GR"/>
          </a:p>
        </p:txBody>
      </p:sp>
    </p:spTree>
    <p:extLst>
      <p:ext uri="{BB962C8B-B14F-4D97-AF65-F5344CB8AC3E}">
        <p14:creationId xmlns:p14="http://schemas.microsoft.com/office/powerpoint/2010/main" val="931740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 Θέση εικόνας διαφάνειας">
            <a:extLst>
              <a:ext uri="{FF2B5EF4-FFF2-40B4-BE49-F238E27FC236}">
                <a16:creationId xmlns:a16="http://schemas.microsoft.com/office/drawing/2014/main" id="{2C3D826A-E479-E444-98E4-B38C97420D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2 - Θέση σημειώσεων">
            <a:extLst>
              <a:ext uri="{FF2B5EF4-FFF2-40B4-BE49-F238E27FC236}">
                <a16:creationId xmlns:a16="http://schemas.microsoft.com/office/drawing/2014/main" id="{0A2D535D-5925-0D4A-AD88-B8662FA33F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Xinomavro marries with international varieties, such as Μerlot, Syrah or Cabernet Sauvignon in PGI wines</a:t>
            </a:r>
            <a:endParaRPr lang="el-GR" altLang="en-US"/>
          </a:p>
        </p:txBody>
      </p:sp>
      <p:sp>
        <p:nvSpPr>
          <p:cNvPr id="43011" name="3 - Θέση αριθμού διαφάνειας">
            <a:extLst>
              <a:ext uri="{FF2B5EF4-FFF2-40B4-BE49-F238E27FC236}">
                <a16:creationId xmlns:a16="http://schemas.microsoft.com/office/drawing/2014/main" id="{F5703AF0-BE4A-7546-9146-5B235D3C5D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EF87F7-F06A-9E42-8CE0-B8080144EAB9}" type="slidenum">
              <a:rPr lang="el-GR" altLang="en-US"/>
              <a:pPr>
                <a:spcBef>
                  <a:spcPct val="0"/>
                </a:spcBef>
              </a:pPr>
              <a:t>48</a:t>
            </a:fld>
            <a:endParaRPr lang="el-GR" altLang="en-US"/>
          </a:p>
        </p:txBody>
      </p:sp>
    </p:spTree>
    <p:extLst>
      <p:ext uri="{BB962C8B-B14F-4D97-AF65-F5344CB8AC3E}">
        <p14:creationId xmlns:p14="http://schemas.microsoft.com/office/powerpoint/2010/main" val="1859569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 Θέση εικόνας διαφάνειας">
            <a:extLst>
              <a:ext uri="{FF2B5EF4-FFF2-40B4-BE49-F238E27FC236}">
                <a16:creationId xmlns:a16="http://schemas.microsoft.com/office/drawing/2014/main" id="{8C267724-994E-1846-BFF9-D46FF30EDB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2 - Θέση σημειώσεων">
            <a:extLst>
              <a:ext uri="{FF2B5EF4-FFF2-40B4-BE49-F238E27FC236}">
                <a16:creationId xmlns:a16="http://schemas.microsoft.com/office/drawing/2014/main" id="{526DEACD-3078-5243-B4B9-FF543AC95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59" name="3 - Θέση αριθμού διαφάνειας">
            <a:extLst>
              <a:ext uri="{FF2B5EF4-FFF2-40B4-BE49-F238E27FC236}">
                <a16:creationId xmlns:a16="http://schemas.microsoft.com/office/drawing/2014/main" id="{79D0EB4F-DA70-BF40-B812-C1A3B8E819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94C01B-3FA0-5849-9486-8C2A9FB9FDAA}" type="slidenum">
              <a:rPr lang="el-GR" altLang="en-US"/>
              <a:pPr>
                <a:spcBef>
                  <a:spcPct val="0"/>
                </a:spcBef>
              </a:pPr>
              <a:t>49</a:t>
            </a:fld>
            <a:endParaRPr lang="el-GR" altLang="en-US"/>
          </a:p>
        </p:txBody>
      </p:sp>
    </p:spTree>
    <p:extLst>
      <p:ext uri="{BB962C8B-B14F-4D97-AF65-F5344CB8AC3E}">
        <p14:creationId xmlns:p14="http://schemas.microsoft.com/office/powerpoint/2010/main" val="1336712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50</a:t>
            </a:fld>
            <a:endParaRPr lang="el-GR"/>
          </a:p>
        </p:txBody>
      </p:sp>
    </p:spTree>
    <p:extLst>
      <p:ext uri="{BB962C8B-B14F-4D97-AF65-F5344CB8AC3E}">
        <p14:creationId xmlns:p14="http://schemas.microsoft.com/office/powerpoint/2010/main" val="4099596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51</a:t>
            </a:fld>
            <a:endParaRPr lang="el-GR"/>
          </a:p>
        </p:txBody>
      </p:sp>
    </p:spTree>
    <p:extLst>
      <p:ext uri="{BB962C8B-B14F-4D97-AF65-F5344CB8AC3E}">
        <p14:creationId xmlns:p14="http://schemas.microsoft.com/office/powerpoint/2010/main" val="2671555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52</a:t>
            </a:fld>
            <a:endParaRPr lang="el-GR"/>
          </a:p>
        </p:txBody>
      </p:sp>
    </p:spTree>
    <p:extLst>
      <p:ext uri="{BB962C8B-B14F-4D97-AF65-F5344CB8AC3E}">
        <p14:creationId xmlns:p14="http://schemas.microsoft.com/office/powerpoint/2010/main" val="1429426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53</a:t>
            </a:fld>
            <a:endParaRPr lang="el-GR"/>
          </a:p>
        </p:txBody>
      </p:sp>
    </p:spTree>
    <p:extLst>
      <p:ext uri="{BB962C8B-B14F-4D97-AF65-F5344CB8AC3E}">
        <p14:creationId xmlns:p14="http://schemas.microsoft.com/office/powerpoint/2010/main" val="2895826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54</a:t>
            </a:fld>
            <a:endParaRPr lang="el-GR"/>
          </a:p>
        </p:txBody>
      </p:sp>
    </p:spTree>
    <p:extLst>
      <p:ext uri="{BB962C8B-B14F-4D97-AF65-F5344CB8AC3E}">
        <p14:creationId xmlns:p14="http://schemas.microsoft.com/office/powerpoint/2010/main" val="1902651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55</a:t>
            </a:fld>
            <a:endParaRPr lang="el-GR"/>
          </a:p>
        </p:txBody>
      </p:sp>
    </p:spTree>
    <p:extLst>
      <p:ext uri="{BB962C8B-B14F-4D97-AF65-F5344CB8AC3E}">
        <p14:creationId xmlns:p14="http://schemas.microsoft.com/office/powerpoint/2010/main" val="253198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31">
            <a:extLst>
              <a:ext uri="{FF2B5EF4-FFF2-40B4-BE49-F238E27FC236}">
                <a16:creationId xmlns:a16="http://schemas.microsoft.com/office/drawing/2014/main" id="{981CEF37-F828-B948-8FF7-3B4F09B44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A330C1-52F6-E54B-A42A-F408DE177B9C}" type="slidenum">
              <a:rPr lang="en-US" altLang="en-US" sz="1200"/>
              <a:pPr/>
              <a:t>5</a:t>
            </a:fld>
            <a:endParaRPr lang="en-US" altLang="en-US" sz="1200"/>
          </a:p>
        </p:txBody>
      </p:sp>
      <p:sp>
        <p:nvSpPr>
          <p:cNvPr id="17410" name="Rectangle 1026">
            <a:extLst>
              <a:ext uri="{FF2B5EF4-FFF2-40B4-BE49-F238E27FC236}">
                <a16:creationId xmlns:a16="http://schemas.microsoft.com/office/drawing/2014/main" id="{A43B898E-D996-9E4E-ACCF-921831B73D67}"/>
              </a:ext>
            </a:extLst>
          </p:cNvPr>
          <p:cNvSpPr>
            <a:spLocks noGrp="1" noRot="1" noChangeAspect="1" noChangeArrowheads="1" noTextEdit="1"/>
          </p:cNvSpPr>
          <p:nvPr>
            <p:ph type="sldImg"/>
          </p:nvPr>
        </p:nvSpPr>
        <p:spPr>
          <a:ln/>
        </p:spPr>
      </p:sp>
      <p:sp>
        <p:nvSpPr>
          <p:cNvPr id="17411" name="Rectangle 1027">
            <a:extLst>
              <a:ext uri="{FF2B5EF4-FFF2-40B4-BE49-F238E27FC236}">
                <a16:creationId xmlns:a16="http://schemas.microsoft.com/office/drawing/2014/main" id="{0775C0BF-E7FC-3044-8680-A0942E4FD7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They were not just drinking wine. They had the most sophisticated wine culture. Different drinking vessel for different occasions or wealth. The </a:t>
            </a:r>
            <a:r>
              <a:rPr lang="en-US" altLang="en-US" dirty="0" err="1">
                <a:latin typeface="Arial" panose="020B0604020202020204" pitchFamily="34" charset="0"/>
                <a:ea typeface="ＭＳ Ｐゴシック" panose="020B0600070205080204" pitchFamily="34" charset="-128"/>
              </a:rPr>
              <a:t>Riedels</a:t>
            </a:r>
            <a:r>
              <a:rPr lang="en-US" altLang="en-US" dirty="0">
                <a:latin typeface="Arial" panose="020B0604020202020204" pitchFamily="34" charset="0"/>
                <a:ea typeface="ＭＳ Ｐゴシック" panose="020B0600070205080204" pitchFamily="34" charset="-128"/>
              </a:rPr>
              <a:t> of the world.</a:t>
            </a:r>
          </a:p>
        </p:txBody>
      </p:sp>
    </p:spTree>
    <p:extLst>
      <p:ext uri="{BB962C8B-B14F-4D97-AF65-F5344CB8AC3E}">
        <p14:creationId xmlns:p14="http://schemas.microsoft.com/office/powerpoint/2010/main" val="341971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17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253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320453-623F-4A14-B638-38DE47762BB9}" type="slidenum">
              <a:rPr lang="el-GR" smtClean="0"/>
              <a:pPr fontAlgn="base">
                <a:spcBef>
                  <a:spcPct val="0"/>
                </a:spcBef>
                <a:spcAft>
                  <a:spcPct val="0"/>
                </a:spcAft>
                <a:defRPr/>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17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253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320453-623F-4A14-B638-38DE47762BB9}" type="slidenum">
              <a:rPr lang="el-GR" smtClean="0"/>
              <a:pPr fontAlgn="base">
                <a:spcBef>
                  <a:spcPct val="0"/>
                </a:spcBef>
                <a:spcAft>
                  <a:spcPct val="0"/>
                </a:spcAft>
                <a:defRPr/>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9</a:t>
            </a:fld>
            <a:endParaRPr lang="el-GR"/>
          </a:p>
        </p:txBody>
      </p:sp>
    </p:spTree>
    <p:extLst>
      <p:ext uri="{BB962C8B-B14F-4D97-AF65-F5344CB8AC3E}">
        <p14:creationId xmlns:p14="http://schemas.microsoft.com/office/powerpoint/2010/main" val="3182299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a:extLst>
              <a:ext uri="{FF2B5EF4-FFF2-40B4-BE49-F238E27FC236}">
                <a16:creationId xmlns:a16="http://schemas.microsoft.com/office/drawing/2014/main" id="{6CBD63E4-4F1F-2647-9661-0F98A0F44B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B3FEA1-B39E-9645-AADE-E81391A6D876}" type="slidenum">
              <a:rPr lang="en-US" altLang="en-US" sz="1200"/>
              <a:pPr/>
              <a:t>11</a:t>
            </a:fld>
            <a:endParaRPr lang="en-US" altLang="en-US" sz="1200"/>
          </a:p>
        </p:txBody>
      </p:sp>
      <p:sp>
        <p:nvSpPr>
          <p:cNvPr id="26626" name="Rectangle 2">
            <a:extLst>
              <a:ext uri="{FF2B5EF4-FFF2-40B4-BE49-F238E27FC236}">
                <a16:creationId xmlns:a16="http://schemas.microsoft.com/office/drawing/2014/main" id="{8670F3D2-C1BA-FD48-A053-78A6E47D5979}"/>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34C70E5B-7AAB-1240-84A1-BA40DEA230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Greece is the 3rd most mountainous country of Europe. At the same time where ever you are you are not more than an hour away from the sea.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697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3 - Ορθογώνιο"/>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 Ορθογώνιο"/>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Τίτλος"/>
          <p:cNvSpPr>
            <a:spLocks noGrp="1"/>
          </p:cNvSpPr>
          <p:nvPr>
            <p:ph type="ctrTitle"/>
          </p:nvPr>
        </p:nvSpPr>
        <p:spPr>
          <a:xfrm>
            <a:off x="2362200" y="4038600"/>
            <a:ext cx="6477000" cy="1828800"/>
          </a:xfrm>
        </p:spPr>
        <p:txBody>
          <a:bodyPr anchor="b"/>
          <a:lstStyle>
            <a:lvl1pPr>
              <a:defRPr cap="all" baseline="0"/>
            </a:lvl1pPr>
          </a:lstStyle>
          <a:p>
            <a:r>
              <a:rPr lang="el-GR"/>
              <a:t>Kλικ για επεξεργασία του τίτλου</a:t>
            </a:r>
            <a:endParaRPr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a:t>Κάντε κλικ για να επεξεργαστείτε τον υπότιτλο του υποδείγματος</a:t>
            </a:r>
            <a:endParaRPr lang="en-US"/>
          </a:p>
        </p:txBody>
      </p:sp>
      <p:sp>
        <p:nvSpPr>
          <p:cNvPr id="7" name="27 - Θέση ημερομηνίας"/>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766C2A9D-8AE8-43FE-A69D-B8A70C886182}" type="datetime1">
              <a:rPr lang="el-GR"/>
              <a:pPr>
                <a:defRPr/>
              </a:pPr>
              <a:t>10/4/2024</a:t>
            </a:fld>
            <a:endParaRPr lang="el-GR"/>
          </a:p>
        </p:txBody>
      </p:sp>
      <p:sp>
        <p:nvSpPr>
          <p:cNvPr id="10" name="16 - Θέση υποσέλιδου"/>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r>
              <a:rPr lang="en-US"/>
              <a:t>Wines of Greece</a:t>
            </a:r>
            <a:endParaRPr lang="el-GR"/>
          </a:p>
        </p:txBody>
      </p:sp>
      <p:sp>
        <p:nvSpPr>
          <p:cNvPr id="11" name="28 - Θέση αριθμού διαφάνειας"/>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7618EA8E-632B-46C4-8444-776E133E00E9}"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D238AE7D-1371-4301-B14E-F1B4BF52448E}" type="datetime1">
              <a:rPr lang="el-GR"/>
              <a:pPr>
                <a:defRPr/>
              </a:pPr>
              <a:t>10/4/2024</a:t>
            </a:fld>
            <a:endParaRPr lang="el-GR"/>
          </a:p>
        </p:txBody>
      </p:sp>
      <p:sp>
        <p:nvSpPr>
          <p:cNvPr id="5"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DFCDC9CD-AC3B-4E2A-94F0-E76EC57935B7}"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3 - Ορθογώνιο"/>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 Ορθογώνιο"/>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 Κατακόρυφος τίτλος"/>
          <p:cNvSpPr>
            <a:spLocks noGrp="1"/>
          </p:cNvSpPr>
          <p:nvPr>
            <p:ph type="title" orient="vert"/>
          </p:nvPr>
        </p:nvSpPr>
        <p:spPr>
          <a:xfrm>
            <a:off x="6553200" y="609600"/>
            <a:ext cx="2057400" cy="5516563"/>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p:cNvSpPr>
            <a:spLocks noGrp="1"/>
          </p:cNvSpPr>
          <p:nvPr>
            <p:ph type="dt" sz="half" idx="10"/>
          </p:nvPr>
        </p:nvSpPr>
        <p:spPr>
          <a:xfrm>
            <a:off x="6553200" y="6248400"/>
            <a:ext cx="2209800" cy="365125"/>
          </a:xfrm>
        </p:spPr>
        <p:txBody>
          <a:bodyPr/>
          <a:lstStyle>
            <a:lvl1pPr>
              <a:defRPr/>
            </a:lvl1pPr>
          </a:lstStyle>
          <a:p>
            <a:pPr>
              <a:defRPr/>
            </a:pPr>
            <a:fld id="{1E6ECF3B-7E40-4038-AA13-2936B0F5ADA7}" type="datetime1">
              <a:rPr lang="el-GR"/>
              <a:pPr>
                <a:defRPr/>
              </a:pPr>
              <a:t>10/4/2024</a:t>
            </a:fld>
            <a:endParaRPr lang="el-GR"/>
          </a:p>
        </p:txBody>
      </p:sp>
      <p:sp>
        <p:nvSpPr>
          <p:cNvPr id="8" name="4 - Θέση υποσέλιδου"/>
          <p:cNvSpPr>
            <a:spLocks noGrp="1"/>
          </p:cNvSpPr>
          <p:nvPr>
            <p:ph type="ftr" sz="quarter" idx="11"/>
          </p:nvPr>
        </p:nvSpPr>
        <p:spPr>
          <a:xfrm>
            <a:off x="457200" y="6248400"/>
            <a:ext cx="5573713" cy="365125"/>
          </a:xfrm>
        </p:spPr>
        <p:txBody>
          <a:bodyPr/>
          <a:lstStyle>
            <a:lvl1pPr>
              <a:defRPr/>
            </a:lvl1pPr>
          </a:lstStyle>
          <a:p>
            <a:pPr>
              <a:defRPr/>
            </a:pPr>
            <a:r>
              <a:rPr lang="en-US"/>
              <a:t>Wines of Greece</a:t>
            </a:r>
            <a:endParaRPr lang="el-GR"/>
          </a:p>
        </p:txBody>
      </p:sp>
      <p:sp>
        <p:nvSpPr>
          <p:cNvPr id="9" name="5 - Θέση αριθμού διαφάνειας"/>
          <p:cNvSpPr>
            <a:spLocks noGrp="1"/>
          </p:cNvSpPr>
          <p:nvPr>
            <p:ph type="sldNum" sz="quarter" idx="12"/>
          </p:nvPr>
        </p:nvSpPr>
        <p:spPr>
          <a:xfrm rot="5400000">
            <a:off x="5989638" y="144462"/>
            <a:ext cx="533400" cy="244475"/>
          </a:xfrm>
        </p:spPr>
        <p:txBody>
          <a:bodyPr/>
          <a:lstStyle>
            <a:lvl1pPr>
              <a:defRPr/>
            </a:lvl1pPr>
          </a:lstStyle>
          <a:p>
            <a:pPr>
              <a:defRPr/>
            </a:pPr>
            <a:fld id="{E34BFDB1-3573-4EA4-ACB0-7D50946B8D89}"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lang="el-GR"/>
              <a:t>Kλικ για επεξεργασία του τίτλου</a:t>
            </a:r>
            <a:endParaRPr lang="en-US"/>
          </a:p>
        </p:txBody>
      </p:sp>
      <p:sp>
        <p:nvSpPr>
          <p:cNvPr id="8" name="7 - Θέση περιεχομένου"/>
          <p:cNvSpPr>
            <a:spLocks noGrp="1"/>
          </p:cNvSpPr>
          <p:nvPr>
            <p:ph sz="quarter" idx="1"/>
          </p:nvPr>
        </p:nvSpPr>
        <p:spPr>
          <a:xfrm>
            <a:off x="612648" y="1600200"/>
            <a:ext cx="8153400" cy="4495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4E53BDEA-32C7-4BCF-8D35-DF79123832B0}" type="datetime1">
              <a:rPr lang="el-GR"/>
              <a:pPr>
                <a:defRPr/>
              </a:pPr>
              <a:t>10/4/2024</a:t>
            </a:fld>
            <a:endParaRPr lang="el-GR"/>
          </a:p>
        </p:txBody>
      </p:sp>
      <p:sp>
        <p:nvSpPr>
          <p:cNvPr id="5"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D59FA936-C142-4869-91C0-8A5A3F0F2E23}"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3 - Ορθογώνιο"/>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 Ορθογώνιο"/>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 Θέση κειμένου"/>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a:t>Kλικ για επεξεργασία του τίτλου</a:t>
            </a:r>
            <a:endParaRPr lang="en-US"/>
          </a:p>
        </p:txBody>
      </p:sp>
      <p:sp>
        <p:nvSpPr>
          <p:cNvPr id="7" name="11 - Θέση ημερομηνίας"/>
          <p:cNvSpPr>
            <a:spLocks noGrp="1"/>
          </p:cNvSpPr>
          <p:nvPr>
            <p:ph type="dt" sz="half" idx="10"/>
          </p:nvPr>
        </p:nvSpPr>
        <p:spPr/>
        <p:txBody>
          <a:bodyPr/>
          <a:lstStyle>
            <a:lvl1pPr>
              <a:defRPr/>
            </a:lvl1pPr>
          </a:lstStyle>
          <a:p>
            <a:pPr>
              <a:defRPr/>
            </a:pPr>
            <a:fld id="{F42DCCD3-AA78-4D6F-9EDF-DBF9F149D046}" type="datetime1">
              <a:rPr lang="el-GR"/>
              <a:pPr>
                <a:defRPr/>
              </a:pPr>
              <a:t>10/4/2024</a:t>
            </a:fld>
            <a:endParaRPr lang="el-GR"/>
          </a:p>
        </p:txBody>
      </p:sp>
      <p:sp>
        <p:nvSpPr>
          <p:cNvPr id="8" name="12 - Θέση αριθμού διαφάνειας"/>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F389B3B4-EBDE-4446-BE30-0CAF1EA8016A}" type="slidenum">
              <a:rPr lang="el-GR"/>
              <a:pPr>
                <a:defRPr/>
              </a:pPr>
              <a:t>‹#›</a:t>
            </a:fld>
            <a:endParaRPr lang="el-GR"/>
          </a:p>
        </p:txBody>
      </p:sp>
      <p:sp>
        <p:nvSpPr>
          <p:cNvPr id="9" name="13 - Θέση υποσέλιδου"/>
          <p:cNvSpPr>
            <a:spLocks noGrp="1"/>
          </p:cNvSpPr>
          <p:nvPr>
            <p:ph type="ftr" sz="quarter" idx="12"/>
          </p:nvPr>
        </p:nvSpPr>
        <p:spPr/>
        <p:txBody>
          <a:bodyPr/>
          <a:lstStyle>
            <a:lvl1pPr>
              <a:defRPr/>
            </a:lvl1pPr>
          </a:lstStyle>
          <a:p>
            <a:pPr>
              <a:defRPr/>
            </a:pPr>
            <a:r>
              <a:rPr lang="en-US"/>
              <a:t>Wines of Greece</a:t>
            </a:r>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9" name="8 - Θέση περιεχομένου"/>
          <p:cNvSpPr>
            <a:spLocks noGrp="1"/>
          </p:cNvSpPr>
          <p:nvPr>
            <p:ph sz="quarter" idx="1"/>
          </p:nvPr>
        </p:nvSpPr>
        <p:spPr>
          <a:xfrm>
            <a:off x="609600"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10 - Θέση περιεχομένου"/>
          <p:cNvSpPr>
            <a:spLocks noGrp="1"/>
          </p:cNvSpPr>
          <p:nvPr>
            <p:ph sz="quarter" idx="2"/>
          </p:nvPr>
        </p:nvSpPr>
        <p:spPr>
          <a:xfrm>
            <a:off x="4844901"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7 - Θέση ημερομηνίας"/>
          <p:cNvSpPr>
            <a:spLocks noGrp="1"/>
          </p:cNvSpPr>
          <p:nvPr>
            <p:ph type="dt" sz="half" idx="10"/>
          </p:nvPr>
        </p:nvSpPr>
        <p:spPr/>
        <p:txBody>
          <a:bodyPr rtlCol="0"/>
          <a:lstStyle>
            <a:lvl1pPr>
              <a:defRPr/>
            </a:lvl1pPr>
          </a:lstStyle>
          <a:p>
            <a:pPr>
              <a:defRPr/>
            </a:pPr>
            <a:fld id="{F16A014C-4A1A-437F-B73B-A6863BDDAE01}" type="datetime1">
              <a:rPr lang="el-GR"/>
              <a:pPr>
                <a:defRPr/>
              </a:pPr>
              <a:t>10/4/2024</a:t>
            </a:fld>
            <a:endParaRPr lang="el-GR"/>
          </a:p>
        </p:txBody>
      </p:sp>
      <p:sp>
        <p:nvSpPr>
          <p:cNvPr id="6" name="9 - Θέση αριθμού διαφάνειας"/>
          <p:cNvSpPr>
            <a:spLocks noGrp="1"/>
          </p:cNvSpPr>
          <p:nvPr>
            <p:ph type="sldNum" sz="quarter" idx="11"/>
          </p:nvPr>
        </p:nvSpPr>
        <p:spPr/>
        <p:txBody>
          <a:bodyPr rtlCol="0"/>
          <a:lstStyle>
            <a:lvl1pPr>
              <a:defRPr/>
            </a:lvl1pPr>
          </a:lstStyle>
          <a:p>
            <a:pPr>
              <a:defRPr/>
            </a:pPr>
            <a:fld id="{7F56934E-FAC3-47AA-9EC0-FF1FF0D9D0B2}" type="slidenum">
              <a:rPr lang="el-GR"/>
              <a:pPr>
                <a:defRPr/>
              </a:pPr>
              <a:t>‹#›</a:t>
            </a:fld>
            <a:endParaRPr lang="el-GR"/>
          </a:p>
        </p:txBody>
      </p:sp>
      <p:sp>
        <p:nvSpPr>
          <p:cNvPr id="7" name="11 - Θέση υποσέλιδου"/>
          <p:cNvSpPr>
            <a:spLocks noGrp="1"/>
          </p:cNvSpPr>
          <p:nvPr>
            <p:ph type="ftr" sz="quarter" idx="12"/>
          </p:nvPr>
        </p:nvSpPr>
        <p:spPr/>
        <p:txBody>
          <a:bodyPr rtlCol="0"/>
          <a:lstStyle>
            <a:lvl1pPr>
              <a:defRPr/>
            </a:lvl1pPr>
          </a:lstStyle>
          <a:p>
            <a:pPr>
              <a:defRPr/>
            </a:pPr>
            <a:r>
              <a:rPr lang="en-US"/>
              <a:t>Wines of Greece</a:t>
            </a: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lstStyle>
            <a:lvl1pPr>
              <a:defRPr/>
            </a:lvl1pPr>
          </a:lstStyle>
          <a:p>
            <a:r>
              <a:rPr lang="el-GR"/>
              <a:t>Kλικ για επεξεργασία του τίτλου</a:t>
            </a:r>
            <a:endParaRPr lang="en-US"/>
          </a:p>
        </p:txBody>
      </p:sp>
      <p:sp>
        <p:nvSpPr>
          <p:cNvPr id="11" name="10 - Θέση περιεχομένου"/>
          <p:cNvSpPr>
            <a:spLocks noGrp="1"/>
          </p:cNvSpPr>
          <p:nvPr>
            <p:ph sz="quarter" idx="2"/>
          </p:nvPr>
        </p:nvSpPr>
        <p:spPr>
          <a:xfrm>
            <a:off x="609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3" name="12 - Θέση περιεχομένου"/>
          <p:cNvSpPr>
            <a:spLocks noGrp="1"/>
          </p:cNvSpPr>
          <p:nvPr>
            <p:ph sz="quarter" idx="4"/>
          </p:nvPr>
        </p:nvSpPr>
        <p:spPr>
          <a:xfrm>
            <a:off x="4800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7" name="9 - Θέση ημερομηνίας"/>
          <p:cNvSpPr>
            <a:spLocks noGrp="1"/>
          </p:cNvSpPr>
          <p:nvPr>
            <p:ph type="dt" sz="half" idx="10"/>
          </p:nvPr>
        </p:nvSpPr>
        <p:spPr/>
        <p:txBody>
          <a:bodyPr rtlCol="0"/>
          <a:lstStyle>
            <a:lvl1pPr>
              <a:defRPr/>
            </a:lvl1pPr>
          </a:lstStyle>
          <a:p>
            <a:pPr>
              <a:defRPr/>
            </a:pPr>
            <a:fld id="{0EED103F-E5EA-433D-9B7F-6DC96974E964}" type="datetime1">
              <a:rPr lang="el-GR"/>
              <a:pPr>
                <a:defRPr/>
              </a:pPr>
              <a:t>10/4/2024</a:t>
            </a:fld>
            <a:endParaRPr lang="el-GR"/>
          </a:p>
        </p:txBody>
      </p:sp>
      <p:sp>
        <p:nvSpPr>
          <p:cNvPr id="8" name="11 - Θέση αριθμού διαφάνειας"/>
          <p:cNvSpPr>
            <a:spLocks noGrp="1"/>
          </p:cNvSpPr>
          <p:nvPr>
            <p:ph type="sldNum" sz="quarter" idx="11"/>
          </p:nvPr>
        </p:nvSpPr>
        <p:spPr/>
        <p:txBody>
          <a:bodyPr rtlCol="0"/>
          <a:lstStyle>
            <a:lvl1pPr>
              <a:defRPr/>
            </a:lvl1pPr>
          </a:lstStyle>
          <a:p>
            <a:pPr>
              <a:defRPr/>
            </a:pPr>
            <a:fld id="{7634FD54-C5D1-4241-8569-CCBE823E7BF1}" type="slidenum">
              <a:rPr lang="el-GR"/>
              <a:pPr>
                <a:defRPr/>
              </a:pPr>
              <a:t>‹#›</a:t>
            </a:fld>
            <a:endParaRPr lang="el-GR"/>
          </a:p>
        </p:txBody>
      </p:sp>
      <p:sp>
        <p:nvSpPr>
          <p:cNvPr id="9" name="13 - Θέση υποσέλιδου"/>
          <p:cNvSpPr>
            <a:spLocks noGrp="1"/>
          </p:cNvSpPr>
          <p:nvPr>
            <p:ph type="ftr" sz="quarter" idx="12"/>
          </p:nvPr>
        </p:nvSpPr>
        <p:spPr/>
        <p:txBody>
          <a:bodyPr rtlCol="0"/>
          <a:lstStyle>
            <a:lvl1pPr>
              <a:defRPr/>
            </a:lvl1pPr>
          </a:lstStyle>
          <a:p>
            <a:pPr>
              <a:defRPr/>
            </a:pPr>
            <a:r>
              <a:rPr lang="en-US"/>
              <a:t>Wines of Greece</a:t>
            </a: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13 - Θέση ημερομηνίας"/>
          <p:cNvSpPr>
            <a:spLocks noGrp="1"/>
          </p:cNvSpPr>
          <p:nvPr>
            <p:ph type="dt" sz="half" idx="10"/>
          </p:nvPr>
        </p:nvSpPr>
        <p:spPr/>
        <p:txBody>
          <a:bodyPr/>
          <a:lstStyle>
            <a:lvl1pPr>
              <a:defRPr/>
            </a:lvl1pPr>
          </a:lstStyle>
          <a:p>
            <a:pPr>
              <a:defRPr/>
            </a:pPr>
            <a:fld id="{6328434B-8C7B-4AC7-97E0-B1EEB1E81728}" type="datetime1">
              <a:rPr lang="el-GR"/>
              <a:pPr>
                <a:defRPr/>
              </a:pPr>
              <a:t>10/4/2024</a:t>
            </a:fld>
            <a:endParaRPr lang="el-GR"/>
          </a:p>
        </p:txBody>
      </p:sp>
      <p:sp>
        <p:nvSpPr>
          <p:cNvPr id="4"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4117234B-AC62-4177-8B24-555126726E96}"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pPr>
              <a:defRPr/>
            </a:pPr>
            <a:fld id="{346E9C1C-6FEA-43F5-8977-88CCDB878D3F}" type="datetime1">
              <a:rPr lang="el-GR"/>
              <a:pPr>
                <a:defRPr/>
              </a:pPr>
              <a:t>10/4/2024</a:t>
            </a:fld>
            <a:endParaRPr lang="el-GR"/>
          </a:p>
        </p:txBody>
      </p:sp>
      <p:sp>
        <p:nvSpPr>
          <p:cNvPr id="3"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4" name="3 - Θέση αριθμού διαφάνειας"/>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2070BE43-E799-413E-A41A-2361A8E5A062}"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lstStyle>
            <a:lvl1pPr algn="l">
              <a:buNone/>
              <a:defRPr sz="4400" b="0"/>
            </a:lvl1pPr>
          </a:lstStyle>
          <a:p>
            <a:r>
              <a:rPr lang="el-GR"/>
              <a:t>Kλικ για επεξεργασία του τίτλου</a:t>
            </a:r>
            <a:endParaRPr lang="en-US"/>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fld id="{3B98A231-31EA-47D5-BAB1-A7C35C4CDA28}" type="datetime1">
              <a:rPr lang="el-GR"/>
              <a:pPr>
                <a:defRPr/>
              </a:pPr>
              <a:t>10/4/2024</a:t>
            </a:fld>
            <a:endParaRPr lang="el-GR"/>
          </a:p>
        </p:txBody>
      </p:sp>
      <p:sp>
        <p:nvSpPr>
          <p:cNvPr id="6"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7" name="22 - Θέση αριθμού διαφάνειας"/>
          <p:cNvSpPr>
            <a:spLocks noGrp="1"/>
          </p:cNvSpPr>
          <p:nvPr>
            <p:ph type="sldNum" sz="quarter" idx="12"/>
          </p:nvPr>
        </p:nvSpPr>
        <p:spPr/>
        <p:txBody>
          <a:bodyPr/>
          <a:lstStyle>
            <a:lvl1pPr>
              <a:defRPr/>
            </a:lvl1pPr>
          </a:lstStyle>
          <a:p>
            <a:pPr>
              <a:defRPr/>
            </a:pPr>
            <a:fld id="{CCB07DDF-9182-4103-B8B0-C9996D746CD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4 - Ορθογώνιο"/>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 Ορθογώνιο"/>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Ορθογώνιο"/>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l-GR" noProof="0"/>
              <a:t>Κάντε κλικ στο εικονίδιο για να προσθέσετε μια εικόνα</a:t>
            </a:r>
            <a:endParaRPr lang="en-US" noProof="0" dirty="0"/>
          </a:p>
        </p:txBody>
      </p:sp>
      <p:sp>
        <p:nvSpPr>
          <p:cNvPr id="9" name="11 - Θέση ημερομηνίας"/>
          <p:cNvSpPr>
            <a:spLocks noGrp="1"/>
          </p:cNvSpPr>
          <p:nvPr>
            <p:ph type="dt" sz="half" idx="10"/>
          </p:nvPr>
        </p:nvSpPr>
        <p:spPr>
          <a:xfrm>
            <a:off x="6248400" y="6248400"/>
            <a:ext cx="2667000" cy="365125"/>
          </a:xfrm>
        </p:spPr>
        <p:txBody>
          <a:bodyPr rtlCol="0"/>
          <a:lstStyle>
            <a:lvl1pPr>
              <a:defRPr/>
            </a:lvl1pPr>
          </a:lstStyle>
          <a:p>
            <a:pPr>
              <a:defRPr/>
            </a:pPr>
            <a:fld id="{64F14938-7034-4C6F-8DE0-CEFF3A75DBFE}" type="datetime1">
              <a:rPr lang="el-GR"/>
              <a:pPr>
                <a:defRPr/>
              </a:pPr>
              <a:t>10/4/2024</a:t>
            </a:fld>
            <a:endParaRPr lang="el-GR"/>
          </a:p>
        </p:txBody>
      </p:sp>
      <p:sp>
        <p:nvSpPr>
          <p:cNvPr id="10" name="12 - Θέση αριθμού διαφάνειας"/>
          <p:cNvSpPr>
            <a:spLocks noGrp="1"/>
          </p:cNvSpPr>
          <p:nvPr>
            <p:ph type="sldNum" sz="quarter" idx="11"/>
          </p:nvPr>
        </p:nvSpPr>
        <p:spPr>
          <a:xfrm>
            <a:off x="0" y="4667250"/>
            <a:ext cx="1447800" cy="663575"/>
          </a:xfrm>
        </p:spPr>
        <p:txBody>
          <a:bodyPr rtlCol="0"/>
          <a:lstStyle>
            <a:lvl1pPr>
              <a:defRPr sz="2800"/>
            </a:lvl1pPr>
          </a:lstStyle>
          <a:p>
            <a:pPr>
              <a:defRPr/>
            </a:pPr>
            <a:fld id="{C626C6B6-F0BC-4DAD-B2A3-2F068323E891}" type="slidenum">
              <a:rPr lang="el-GR"/>
              <a:pPr>
                <a:defRPr/>
              </a:pPr>
              <a:t>‹#›</a:t>
            </a:fld>
            <a:endParaRPr lang="el-GR"/>
          </a:p>
        </p:txBody>
      </p:sp>
      <p:sp>
        <p:nvSpPr>
          <p:cNvPr id="11" name="13 - Θέση υποσέλιδου"/>
          <p:cNvSpPr>
            <a:spLocks noGrp="1"/>
          </p:cNvSpPr>
          <p:nvPr>
            <p:ph type="ftr" sz="quarter" idx="12"/>
          </p:nvPr>
        </p:nvSpPr>
        <p:spPr>
          <a:xfrm>
            <a:off x="1600200" y="6248400"/>
            <a:ext cx="4572000" cy="365125"/>
          </a:xfrm>
        </p:spPr>
        <p:txBody>
          <a:bodyPr rtlCol="0"/>
          <a:lstStyle>
            <a:lvl1pPr>
              <a:defRPr/>
            </a:lvl1pPr>
          </a:lstStyle>
          <a:p>
            <a:pPr>
              <a:defRPr/>
            </a:pPr>
            <a:r>
              <a:rPr lang="en-US"/>
              <a:t>Wines of Greece</a:t>
            </a: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21 - Θέση τίτλου"/>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endParaRPr lang="en-US"/>
          </a:p>
        </p:txBody>
      </p:sp>
      <p:sp>
        <p:nvSpPr>
          <p:cNvPr id="1027" name="12 - Θέση κειμένου"/>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4" name="13 - Θέση ημερομηνίας"/>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8D7FA7C0-1426-4D07-8F36-09B76A89F8EA}" type="datetime1">
              <a:rPr lang="el-GR"/>
              <a:pPr>
                <a:defRPr/>
              </a:pPr>
              <a:t>10/4/2024</a:t>
            </a:fld>
            <a:endParaRPr lang="el-GR"/>
          </a:p>
        </p:txBody>
      </p:sp>
      <p:sp>
        <p:nvSpPr>
          <p:cNvPr id="3" name="2 - Θέση υποσέλιδου"/>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r>
              <a:rPr lang="en-US"/>
              <a:t>Wines of Greece</a:t>
            </a:r>
            <a:endParaRPr lang="el-GR"/>
          </a:p>
        </p:txBody>
      </p:sp>
      <p:sp>
        <p:nvSpPr>
          <p:cNvPr id="7" name="6 - Ορθογώνιο"/>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Ορθογώνιο"/>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 Ορθογώνιο"/>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22 - Θέση αριθμού διαφάνειας"/>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BA7C9FB3-5B86-4E55-B192-D04BC45BA80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025" r:id="rId1"/>
    <p:sldLayoutId id="2147484021" r:id="rId2"/>
    <p:sldLayoutId id="2147484026" r:id="rId3"/>
    <p:sldLayoutId id="2147484027" r:id="rId4"/>
    <p:sldLayoutId id="2147484028" r:id="rId5"/>
    <p:sldLayoutId id="2147484022" r:id="rId6"/>
    <p:sldLayoutId id="2147484029" r:id="rId7"/>
    <p:sldLayoutId id="2147484023" r:id="rId8"/>
    <p:sldLayoutId id="2147484030" r:id="rId9"/>
    <p:sldLayoutId id="2147484024" r:id="rId10"/>
    <p:sldLayoutId id="2147484031" r:id="rId1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8CDD7"/>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C0BEA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333375"/>
            <a:ext cx="7772400" cy="1079500"/>
          </a:xfrm>
        </p:spPr>
        <p:txBody>
          <a:bodyPr>
            <a:normAutofit fontScale="90000"/>
          </a:bodyPr>
          <a:lstStyle/>
          <a:p>
            <a:pPr eaLnBrk="1" fontAlgn="auto" hangingPunct="1">
              <a:spcAft>
                <a:spcPts val="0"/>
              </a:spcAft>
              <a:defRPr/>
            </a:pPr>
            <a:br>
              <a:rPr lang="el-GR" b="1" dirty="0"/>
            </a:br>
            <a:endParaRPr lang="el-GR" dirty="0"/>
          </a:p>
        </p:txBody>
      </p:sp>
      <p:sp>
        <p:nvSpPr>
          <p:cNvPr id="9219" name="2 - Υπότιτλος"/>
          <p:cNvSpPr>
            <a:spLocks noGrp="1"/>
          </p:cNvSpPr>
          <p:nvPr>
            <p:ph type="subTitle" idx="1"/>
          </p:nvPr>
        </p:nvSpPr>
        <p:spPr>
          <a:xfrm>
            <a:off x="1258888" y="2205038"/>
            <a:ext cx="6400800" cy="3433762"/>
          </a:xfrm>
        </p:spPr>
        <p:txBody>
          <a:bodyPr/>
          <a:lstStyle/>
          <a:p>
            <a:pPr algn="ctr" eaLnBrk="1" hangingPunct="1"/>
            <a:r>
              <a:rPr lang="en-US" sz="4000" dirty="0"/>
              <a:t>Viticulture</a:t>
            </a:r>
            <a:endParaRPr lang="el-GR" sz="4000" dirty="0"/>
          </a:p>
        </p:txBody>
      </p:sp>
      <p:pic>
        <p:nvPicPr>
          <p:cNvPr id="4" name="Picture 3">
            <a:extLst>
              <a:ext uri="{FF2B5EF4-FFF2-40B4-BE49-F238E27FC236}">
                <a16:creationId xmlns:a16="http://schemas.microsoft.com/office/drawing/2014/main" id="{12852429-2051-964C-9EAB-70ADFA6A7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968500"/>
            <a:ext cx="6477000" cy="2921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AF06-21F5-054E-AFFA-D98D6695182A}"/>
              </a:ext>
            </a:extLst>
          </p:cNvPr>
          <p:cNvSpPr>
            <a:spLocks noGrp="1"/>
          </p:cNvSpPr>
          <p:nvPr>
            <p:ph type="title"/>
          </p:nvPr>
        </p:nvSpPr>
        <p:spPr>
          <a:xfrm>
            <a:off x="539552" y="620688"/>
            <a:ext cx="7886700" cy="444104"/>
          </a:xfrm>
        </p:spPr>
        <p:txBody>
          <a:bodyPr>
            <a:normAutofit/>
          </a:bodyPr>
          <a:lstStyle/>
          <a:p>
            <a:r>
              <a:rPr lang="en-US" sz="1800" b="1" dirty="0"/>
              <a:t>Greek PDO-PGI wines</a:t>
            </a:r>
          </a:p>
        </p:txBody>
      </p:sp>
      <p:pic>
        <p:nvPicPr>
          <p:cNvPr id="5" name="Content Placeholder 4">
            <a:extLst>
              <a:ext uri="{FF2B5EF4-FFF2-40B4-BE49-F238E27FC236}">
                <a16:creationId xmlns:a16="http://schemas.microsoft.com/office/drawing/2014/main" id="{9221BBF4-0F6F-EE49-80AB-CEB3FB5C59FD}"/>
              </a:ext>
            </a:extLst>
          </p:cNvPr>
          <p:cNvPicPr>
            <a:picLocks noGrp="1" noChangeAspect="1"/>
          </p:cNvPicPr>
          <p:nvPr>
            <p:ph idx="1"/>
          </p:nvPr>
        </p:nvPicPr>
        <p:blipFill>
          <a:blip r:embed="rId2"/>
          <a:stretch>
            <a:fillRect/>
          </a:stretch>
        </p:blipFill>
        <p:spPr>
          <a:xfrm>
            <a:off x="2807804" y="1573724"/>
            <a:ext cx="3727906" cy="5065494"/>
          </a:xfrm>
        </p:spPr>
      </p:pic>
      <p:pic>
        <p:nvPicPr>
          <p:cNvPr id="4" name="Picture 3">
            <a:extLst>
              <a:ext uri="{FF2B5EF4-FFF2-40B4-BE49-F238E27FC236}">
                <a16:creationId xmlns:a16="http://schemas.microsoft.com/office/drawing/2014/main" id="{69C4EA92-6A51-7343-9D9D-371F6B5B4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56067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01575C7-269D-F447-B161-730C868D7525}"/>
              </a:ext>
            </a:extLst>
          </p:cNvPr>
          <p:cNvSpPr>
            <a:spLocks noGrp="1" noChangeArrowheads="1"/>
          </p:cNvSpPr>
          <p:nvPr>
            <p:ph type="title"/>
          </p:nvPr>
        </p:nvSpPr>
        <p:spPr>
          <a:xfrm>
            <a:off x="1763688" y="174379"/>
            <a:ext cx="4495800" cy="762000"/>
          </a:xfrm>
        </p:spPr>
        <p:txBody>
          <a:bodyPr/>
          <a:lstStyle/>
          <a:p>
            <a:pPr eaLnBrk="1" hangingPunct="1"/>
            <a:br>
              <a:rPr lang="en-US" altLang="en-US" sz="2400" b="0" dirty="0">
                <a:ea typeface="ＭＳ Ｐゴシック" panose="020B0600070205080204" pitchFamily="34" charset="-128"/>
              </a:rPr>
            </a:br>
            <a:r>
              <a:rPr lang="en-US" altLang="en-US" sz="2400" b="1" dirty="0">
                <a:ea typeface="ＭＳ Ｐゴシック" panose="020B0600070205080204" pitchFamily="34" charset="-128"/>
              </a:rPr>
              <a:t>Greece: A land of contrasts</a:t>
            </a:r>
          </a:p>
        </p:txBody>
      </p:sp>
      <p:pic>
        <p:nvPicPr>
          <p:cNvPr id="25602" name="Picture 4">
            <a:extLst>
              <a:ext uri="{FF2B5EF4-FFF2-40B4-BE49-F238E27FC236}">
                <a16:creationId xmlns:a16="http://schemas.microsoft.com/office/drawing/2014/main" id="{28810ED0-10CC-D943-B0BD-A22FAB9FCCB6}"/>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914649" y="1700808"/>
            <a:ext cx="3943350" cy="2747441"/>
          </a:xfrm>
          <a:noFill/>
        </p:spPr>
      </p:pic>
      <p:sp>
        <p:nvSpPr>
          <p:cNvPr id="25603" name="Rectangle 7">
            <a:extLst>
              <a:ext uri="{FF2B5EF4-FFF2-40B4-BE49-F238E27FC236}">
                <a16:creationId xmlns:a16="http://schemas.microsoft.com/office/drawing/2014/main" id="{A8941A66-FD0F-AB43-AE8C-9A6914F192CA}"/>
              </a:ext>
            </a:extLst>
          </p:cNvPr>
          <p:cNvSpPr>
            <a:spLocks noChangeArrowheads="1"/>
          </p:cNvSpPr>
          <p:nvPr/>
        </p:nvSpPr>
        <p:spPr bwMode="auto">
          <a:xfrm>
            <a:off x="1889125" y="5360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25604" name="Picture 8">
            <a:extLst>
              <a:ext uri="{FF2B5EF4-FFF2-40B4-BE49-F238E27FC236}">
                <a16:creationId xmlns:a16="http://schemas.microsoft.com/office/drawing/2014/main" id="{D42E69FE-0987-2E41-9870-CA8F5BF49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99" y="1561034"/>
            <a:ext cx="3662295" cy="264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a:extLst>
              <a:ext uri="{FF2B5EF4-FFF2-40B4-BE49-F238E27FC236}">
                <a16:creationId xmlns:a16="http://schemas.microsoft.com/office/drawing/2014/main" id="{E0974E96-AF31-C044-AB36-95DBBCFEB7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585" y="4202112"/>
            <a:ext cx="3983214" cy="265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1">
            <a:extLst>
              <a:ext uri="{FF2B5EF4-FFF2-40B4-BE49-F238E27FC236}">
                <a16:creationId xmlns:a16="http://schemas.microsoft.com/office/drawing/2014/main" id="{15F8F7F2-29BA-3343-9BE2-0FA0466B7A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481" y="4166611"/>
            <a:ext cx="3694929" cy="267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1B89705-F42A-8047-8663-BDB906564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636007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Backup\Documents\ΠΑΡΟΥΣΙΑΣΕΙΣ\Clos Vougeot\fotos\Santorini\ampelies\DOMAINE-SIGAL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171400"/>
            <a:ext cx="9450000" cy="7029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winesofgreece.org/wp-content/uploads/2018/07/Historic_vineyards_of_central_Greece-1030x773.jpg">
            <a:extLst>
              <a:ext uri="{FF2B5EF4-FFF2-40B4-BE49-F238E27FC236}">
                <a16:creationId xmlns:a16="http://schemas.microsoft.com/office/drawing/2014/main" id="{C72A1F10-F2FA-69E3-7C18-072087906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52" y="-387424"/>
            <a:ext cx="9810750" cy="736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1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winesofgreece.org/wp-content/uploads/2018/07/Historic_vineyards_of_the_Peloponnese_and_the_Ionian_Islands-1030x7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34" y="-45665"/>
            <a:ext cx="9198934" cy="690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77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2E76-1B11-1749-B785-6A7684DD7312}"/>
              </a:ext>
            </a:extLst>
          </p:cNvPr>
          <p:cNvSpPr>
            <a:spLocks noGrp="1"/>
          </p:cNvSpPr>
          <p:nvPr>
            <p:ph type="title"/>
          </p:nvPr>
        </p:nvSpPr>
        <p:spPr/>
        <p:txBody>
          <a:bodyPr/>
          <a:lstStyle/>
          <a:p>
            <a:r>
              <a:rPr lang="en-US" sz="2400" b="1" dirty="0"/>
              <a:t>Greek wine exports to the UK</a:t>
            </a:r>
          </a:p>
        </p:txBody>
      </p:sp>
      <p:graphicFrame>
        <p:nvGraphicFramePr>
          <p:cNvPr id="6" name="Content Placeholder 5">
            <a:extLst>
              <a:ext uri="{FF2B5EF4-FFF2-40B4-BE49-F238E27FC236}">
                <a16:creationId xmlns:a16="http://schemas.microsoft.com/office/drawing/2014/main" id="{5FE44264-B0E8-C945-9813-1115A125515A}"/>
              </a:ext>
            </a:extLst>
          </p:cNvPr>
          <p:cNvGraphicFramePr>
            <a:graphicFrameLocks noGrp="1"/>
          </p:cNvGraphicFramePr>
          <p:nvPr>
            <p:ph sz="quarter" idx="1"/>
            <p:extLst>
              <p:ext uri="{D42A27DB-BD31-4B8C-83A1-F6EECF244321}">
                <p14:modId xmlns:p14="http://schemas.microsoft.com/office/powerpoint/2010/main" val="3029991523"/>
              </p:ext>
            </p:extLst>
          </p:nvPr>
        </p:nvGraphicFramePr>
        <p:xfrm>
          <a:off x="1763688" y="1624170"/>
          <a:ext cx="6477971" cy="2088231"/>
        </p:xfrm>
        <a:graphic>
          <a:graphicData uri="http://schemas.openxmlformats.org/drawingml/2006/table">
            <a:tbl>
              <a:tblPr>
                <a:tableStyleId>{5C22544A-7EE6-4342-B048-85BDC9FD1C3A}</a:tableStyleId>
              </a:tblPr>
              <a:tblGrid>
                <a:gridCol w="798853">
                  <a:extLst>
                    <a:ext uri="{9D8B030D-6E8A-4147-A177-3AD203B41FA5}">
                      <a16:colId xmlns:a16="http://schemas.microsoft.com/office/drawing/2014/main" val="2122424452"/>
                    </a:ext>
                  </a:extLst>
                </a:gridCol>
                <a:gridCol w="798853">
                  <a:extLst>
                    <a:ext uri="{9D8B030D-6E8A-4147-A177-3AD203B41FA5}">
                      <a16:colId xmlns:a16="http://schemas.microsoft.com/office/drawing/2014/main" val="3074759817"/>
                    </a:ext>
                  </a:extLst>
                </a:gridCol>
                <a:gridCol w="798853">
                  <a:extLst>
                    <a:ext uri="{9D8B030D-6E8A-4147-A177-3AD203B41FA5}">
                      <a16:colId xmlns:a16="http://schemas.microsoft.com/office/drawing/2014/main" val="962313856"/>
                    </a:ext>
                  </a:extLst>
                </a:gridCol>
                <a:gridCol w="798853">
                  <a:extLst>
                    <a:ext uri="{9D8B030D-6E8A-4147-A177-3AD203B41FA5}">
                      <a16:colId xmlns:a16="http://schemas.microsoft.com/office/drawing/2014/main" val="2037601584"/>
                    </a:ext>
                  </a:extLst>
                </a:gridCol>
                <a:gridCol w="798853">
                  <a:extLst>
                    <a:ext uri="{9D8B030D-6E8A-4147-A177-3AD203B41FA5}">
                      <a16:colId xmlns:a16="http://schemas.microsoft.com/office/drawing/2014/main" val="1423016286"/>
                    </a:ext>
                  </a:extLst>
                </a:gridCol>
                <a:gridCol w="755279">
                  <a:extLst>
                    <a:ext uri="{9D8B030D-6E8A-4147-A177-3AD203B41FA5}">
                      <a16:colId xmlns:a16="http://schemas.microsoft.com/office/drawing/2014/main" val="1648090553"/>
                    </a:ext>
                  </a:extLst>
                </a:gridCol>
                <a:gridCol w="652144">
                  <a:extLst>
                    <a:ext uri="{9D8B030D-6E8A-4147-A177-3AD203B41FA5}">
                      <a16:colId xmlns:a16="http://schemas.microsoft.com/office/drawing/2014/main" val="1329595267"/>
                    </a:ext>
                  </a:extLst>
                </a:gridCol>
                <a:gridCol w="1076283">
                  <a:extLst>
                    <a:ext uri="{9D8B030D-6E8A-4147-A177-3AD203B41FA5}">
                      <a16:colId xmlns:a16="http://schemas.microsoft.com/office/drawing/2014/main" val="3467624531"/>
                    </a:ext>
                  </a:extLst>
                </a:gridCol>
              </a:tblGrid>
              <a:tr h="632797">
                <a:tc>
                  <a:txBody>
                    <a:bodyPr/>
                    <a:lstStyle/>
                    <a:p>
                      <a:pPr algn="r" fontAlgn="b"/>
                      <a:r>
                        <a:rPr lang="en-US" sz="1200" b="1" u="none" strike="noStrike" dirty="0">
                          <a:effectLst/>
                        </a:rPr>
                        <a:t>2018</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2019</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2020</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2021</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2022</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1" i="0" u="none" strike="noStrike" dirty="0">
                          <a:solidFill>
                            <a:srgbClr val="000000"/>
                          </a:solidFill>
                          <a:effectLst/>
                          <a:latin typeface="Calibri" panose="020F0502020204030204" pitchFamily="34" charset="0"/>
                        </a:rPr>
                        <a:t>2023</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l-GR" sz="1100" b="1" i="0" u="none" strike="noStrike" dirty="0">
                          <a:solidFill>
                            <a:srgbClr val="000000"/>
                          </a:solidFill>
                          <a:effectLst/>
                          <a:latin typeface="Calibri" panose="020F0502020204030204" pitchFamily="34" charset="0"/>
                        </a:rPr>
                        <a:t>%</a:t>
                      </a:r>
                    </a:p>
                  </a:txBody>
                  <a:tcPr marL="9525" marR="9525" marT="9525" marB="0" anchor="b"/>
                </a:tc>
                <a:tc>
                  <a:txBody>
                    <a:bodyPr/>
                    <a:lstStyle/>
                    <a:p>
                      <a:pPr algn="ctr" fontAlgn="b"/>
                      <a:r>
                        <a:rPr lang="el-GR" sz="1100" b="1" i="0" u="none" strike="noStrike" dirty="0">
                          <a:solidFill>
                            <a:srgbClr val="000000"/>
                          </a:solidFill>
                          <a:effectLst/>
                          <a:latin typeface="Calibri" panose="020F0502020204030204" pitchFamily="34" charset="0"/>
                        </a:rPr>
                        <a:t>5 </a:t>
                      </a:r>
                      <a:r>
                        <a:rPr lang="en-US" sz="1100" b="1" i="0" u="none" strike="noStrike" dirty="0">
                          <a:solidFill>
                            <a:srgbClr val="000000"/>
                          </a:solidFill>
                          <a:effectLst/>
                          <a:latin typeface="Calibri" panose="020F0502020204030204" pitchFamily="34" charset="0"/>
                        </a:rPr>
                        <a:t>Years Average</a:t>
                      </a:r>
                    </a:p>
                  </a:txBody>
                  <a:tcPr marL="9525" marR="9525" marT="9525" marB="0" anchor="b"/>
                </a:tc>
                <a:extLst>
                  <a:ext uri="{0D108BD9-81ED-4DB2-BD59-A6C34878D82A}">
                    <a16:rowId xmlns:a16="http://schemas.microsoft.com/office/drawing/2014/main" val="781662323"/>
                  </a:ext>
                </a:extLst>
              </a:tr>
              <a:tr h="474598">
                <a:tc>
                  <a:txBody>
                    <a:bodyPr/>
                    <a:lstStyle/>
                    <a:p>
                      <a:pPr algn="ctr" fontAlgn="b"/>
                      <a:r>
                        <a:rPr lang="en-US" sz="1100" u="none" strike="noStrike" dirty="0">
                          <a:effectLst/>
                        </a:rPr>
                        <a:t>2</a:t>
                      </a:r>
                      <a:r>
                        <a:rPr lang="el-GR" sz="1100" u="none" strike="noStrike" dirty="0">
                          <a:effectLst/>
                        </a:rPr>
                        <a:t>.966.807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3.116.931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2.993.638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6.197.261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7.012.441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7.017.702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0,08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4.457.416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8352138"/>
                  </a:ext>
                </a:extLst>
              </a:tr>
              <a:tr h="474598">
                <a:tc>
                  <a:txBody>
                    <a:bodyPr/>
                    <a:lstStyle/>
                    <a:p>
                      <a:pPr algn="ctr" fontAlgn="b"/>
                      <a:r>
                        <a:rPr lang="en-US" sz="1100" u="none" strike="noStrike" dirty="0">
                          <a:effectLst/>
                        </a:rPr>
                        <a:t>9</a:t>
                      </a:r>
                      <a:r>
                        <a:rPr lang="el-GR" sz="1100" u="none" strike="noStrike" dirty="0">
                          <a:effectLst/>
                        </a:rPr>
                        <a:t>74.917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975.875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939.520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1.616.371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1.857.776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1.690.213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-9,02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1.272.892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6829866"/>
                  </a:ext>
                </a:extLst>
              </a:tr>
              <a:tr h="506238">
                <a:tc>
                  <a:txBody>
                    <a:bodyPr/>
                    <a:lstStyle/>
                    <a:p>
                      <a:pPr algn="r" fontAlgn="b"/>
                      <a:r>
                        <a:rPr lang="el-GR" sz="1100" b="0" i="0" u="none" strike="noStrike" dirty="0">
                          <a:solidFill>
                            <a:srgbClr val="000000"/>
                          </a:solidFill>
                          <a:effectLst/>
                          <a:latin typeface="Calibri" panose="020F0502020204030204" pitchFamily="34" charset="0"/>
                        </a:rPr>
                        <a:t>3,04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3,83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3,77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4,15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10,00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3,00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50176265"/>
                  </a:ext>
                </a:extLst>
              </a:tr>
            </a:tbl>
          </a:graphicData>
        </a:graphic>
      </p:graphicFrame>
      <p:graphicFrame>
        <p:nvGraphicFramePr>
          <p:cNvPr id="7" name="Table 6">
            <a:extLst>
              <a:ext uri="{FF2B5EF4-FFF2-40B4-BE49-F238E27FC236}">
                <a16:creationId xmlns:a16="http://schemas.microsoft.com/office/drawing/2014/main" id="{67F58771-DC90-F640-AF64-DDFA2BFFC06F}"/>
              </a:ext>
            </a:extLst>
          </p:cNvPr>
          <p:cNvGraphicFramePr>
            <a:graphicFrameLocks noGrp="1"/>
          </p:cNvGraphicFramePr>
          <p:nvPr>
            <p:extLst>
              <p:ext uri="{D42A27DB-BD31-4B8C-83A1-F6EECF244321}">
                <p14:modId xmlns:p14="http://schemas.microsoft.com/office/powerpoint/2010/main" val="1034626910"/>
              </p:ext>
            </p:extLst>
          </p:nvPr>
        </p:nvGraphicFramePr>
        <p:xfrm>
          <a:off x="-35424" y="1624169"/>
          <a:ext cx="1799112" cy="2088231"/>
        </p:xfrm>
        <a:graphic>
          <a:graphicData uri="http://schemas.openxmlformats.org/drawingml/2006/table">
            <a:tbl>
              <a:tblPr>
                <a:tableStyleId>{5C22544A-7EE6-4342-B048-85BDC9FD1C3A}</a:tableStyleId>
              </a:tblPr>
              <a:tblGrid>
                <a:gridCol w="1799112">
                  <a:extLst>
                    <a:ext uri="{9D8B030D-6E8A-4147-A177-3AD203B41FA5}">
                      <a16:colId xmlns:a16="http://schemas.microsoft.com/office/drawing/2014/main" val="3528718787"/>
                    </a:ext>
                  </a:extLst>
                </a:gridCol>
              </a:tblGrid>
              <a:tr h="632798">
                <a:tc>
                  <a:txBody>
                    <a:bodyPr/>
                    <a:lstStyle/>
                    <a:p>
                      <a:pPr algn="l" fontAlgn="b"/>
                      <a:r>
                        <a:rPr lang="en-US" sz="1400" u="none" strike="noStrike" dirty="0">
                          <a:effectLst/>
                        </a:rPr>
                        <a:t>Exports to the UK</a:t>
                      </a:r>
                      <a:endParaRPr lang="el-GR"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3667125"/>
                  </a:ext>
                </a:extLst>
              </a:tr>
              <a:tr h="474598">
                <a:tc>
                  <a:txBody>
                    <a:bodyPr/>
                    <a:lstStyle/>
                    <a:p>
                      <a:pPr algn="l" fontAlgn="b"/>
                      <a:r>
                        <a:rPr lang="en-US" sz="1100" b="1" u="none" strike="noStrike" dirty="0">
                          <a:effectLst/>
                        </a:rPr>
                        <a:t>Value in </a:t>
                      </a:r>
                      <a:r>
                        <a:rPr lang="el-GR" sz="1100" b="1" u="none" strike="noStrike" dirty="0">
                          <a:effectLst/>
                        </a:rPr>
                        <a:t> €</a:t>
                      </a:r>
                      <a:endParaRPr lang="el-GR"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1708048"/>
                  </a:ext>
                </a:extLst>
              </a:tr>
              <a:tr h="474598">
                <a:tc>
                  <a:txBody>
                    <a:bodyPr/>
                    <a:lstStyle/>
                    <a:p>
                      <a:pPr algn="l" fontAlgn="b"/>
                      <a:r>
                        <a:rPr lang="en-US" sz="1100" b="1" u="none" strike="noStrike" dirty="0">
                          <a:effectLst/>
                        </a:rPr>
                        <a:t>Quantity in</a:t>
                      </a:r>
                      <a:r>
                        <a:rPr lang="el-GR" sz="1100" b="1" u="none" strike="noStrike" dirty="0">
                          <a:effectLst/>
                        </a:rPr>
                        <a:t> </a:t>
                      </a:r>
                      <a:r>
                        <a:rPr lang="en-US" sz="1100" b="1" u="none" strike="noStrike" dirty="0">
                          <a:effectLst/>
                        </a:rPr>
                        <a:t>kg</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53810"/>
                  </a:ext>
                </a:extLst>
              </a:tr>
              <a:tr h="506237">
                <a:tc>
                  <a:txBody>
                    <a:bodyPr/>
                    <a:lstStyle/>
                    <a:p>
                      <a:pPr algn="l" fontAlgn="b"/>
                      <a:r>
                        <a:rPr lang="en-US" sz="1100" b="1" u="none" strike="noStrike" dirty="0">
                          <a:effectLst/>
                        </a:rPr>
                        <a:t>Price/Quantity</a:t>
                      </a:r>
                      <a:r>
                        <a:rPr lang="el-GR" sz="1100" b="1" u="none" strike="noStrike" dirty="0">
                          <a:effectLst/>
                        </a:rPr>
                        <a:t> € / </a:t>
                      </a:r>
                      <a:r>
                        <a:rPr lang="en-US" sz="1100" b="1" u="none" strike="noStrike" dirty="0">
                          <a:effectLst/>
                        </a:rPr>
                        <a:t>kg</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1195892"/>
                  </a:ext>
                </a:extLst>
              </a:tr>
            </a:tbl>
          </a:graphicData>
        </a:graphic>
      </p:graphicFrame>
      <p:pic>
        <p:nvPicPr>
          <p:cNvPr id="9" name="Picture 8">
            <a:extLst>
              <a:ext uri="{FF2B5EF4-FFF2-40B4-BE49-F238E27FC236}">
                <a16:creationId xmlns:a16="http://schemas.microsoft.com/office/drawing/2014/main" id="{B4FE6EEF-31A7-D840-9DC2-CE543F2E4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3" name="Table 2">
            <a:extLst>
              <a:ext uri="{FF2B5EF4-FFF2-40B4-BE49-F238E27FC236}">
                <a16:creationId xmlns:a16="http://schemas.microsoft.com/office/drawing/2014/main" id="{1C10A75E-071B-F04A-91C6-E6F23DA038D1}"/>
              </a:ext>
            </a:extLst>
          </p:cNvPr>
          <p:cNvGraphicFramePr>
            <a:graphicFrameLocks noGrp="1"/>
          </p:cNvGraphicFramePr>
          <p:nvPr>
            <p:extLst>
              <p:ext uri="{D42A27DB-BD31-4B8C-83A1-F6EECF244321}">
                <p14:modId xmlns:p14="http://schemas.microsoft.com/office/powerpoint/2010/main" val="2827694058"/>
              </p:ext>
            </p:extLst>
          </p:nvPr>
        </p:nvGraphicFramePr>
        <p:xfrm>
          <a:off x="8241659" y="1624172"/>
          <a:ext cx="755279" cy="2088229"/>
        </p:xfrm>
        <a:graphic>
          <a:graphicData uri="http://schemas.openxmlformats.org/drawingml/2006/table">
            <a:tbl>
              <a:tblPr>
                <a:tableStyleId>{5C22544A-7EE6-4342-B048-85BDC9FD1C3A}</a:tableStyleId>
              </a:tblPr>
              <a:tblGrid>
                <a:gridCol w="755279">
                  <a:extLst>
                    <a:ext uri="{9D8B030D-6E8A-4147-A177-3AD203B41FA5}">
                      <a16:colId xmlns:a16="http://schemas.microsoft.com/office/drawing/2014/main" val="3244001503"/>
                    </a:ext>
                  </a:extLst>
                </a:gridCol>
              </a:tblGrid>
              <a:tr h="632795">
                <a:tc>
                  <a:txBody>
                    <a:bodyPr/>
                    <a:lstStyle/>
                    <a:p>
                      <a:pPr algn="ctr" fontAlgn="b"/>
                      <a:r>
                        <a:rPr lang="en-US" sz="1100" b="1"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5157215"/>
                  </a:ext>
                </a:extLst>
              </a:tr>
              <a:tr h="474598">
                <a:tc>
                  <a:txBody>
                    <a:bodyPr/>
                    <a:lstStyle/>
                    <a:p>
                      <a:pPr algn="r" fontAlgn="b"/>
                      <a:r>
                        <a:rPr lang="el-GR" sz="1100" u="none" strike="noStrike" dirty="0">
                          <a:effectLst/>
                        </a:rPr>
                        <a:t>57,44</a:t>
                      </a: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82938488"/>
                  </a:ext>
                </a:extLst>
              </a:tr>
              <a:tr h="474598">
                <a:tc>
                  <a:txBody>
                    <a:bodyPr/>
                    <a:lstStyle/>
                    <a:p>
                      <a:pPr algn="r" fontAlgn="b"/>
                      <a:r>
                        <a:rPr lang="el-GR" sz="1100" u="none" strike="noStrike" dirty="0">
                          <a:effectLst/>
                        </a:rPr>
                        <a:t>32,79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9731895"/>
                  </a:ext>
                </a:extLst>
              </a:tr>
              <a:tr h="506238">
                <a:tc>
                  <a:txBody>
                    <a:bodyPr/>
                    <a:lstStyle/>
                    <a:p>
                      <a:pPr algn="r" fontAlgn="b"/>
                      <a:r>
                        <a:rPr lang="el-GR" sz="1100" u="none" strike="noStrike" dirty="0">
                          <a:effectLst/>
                        </a:rPr>
                        <a:t>21,89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3443825"/>
                  </a:ext>
                </a:extLst>
              </a:tr>
            </a:tbl>
          </a:graphicData>
        </a:graphic>
      </p:graphicFrame>
      <p:pic>
        <p:nvPicPr>
          <p:cNvPr id="5" name="Picture 4">
            <a:extLst>
              <a:ext uri="{FF2B5EF4-FFF2-40B4-BE49-F238E27FC236}">
                <a16:creationId xmlns:a16="http://schemas.microsoft.com/office/drawing/2014/main" id="{E5BEA64F-5172-3B4B-A665-50DFDB3DA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864706"/>
            <a:ext cx="5638800" cy="2971800"/>
          </a:xfrm>
          <a:prstGeom prst="rect">
            <a:avLst/>
          </a:prstGeom>
        </p:spPr>
      </p:pic>
    </p:spTree>
    <p:extLst>
      <p:ext uri="{BB962C8B-B14F-4D97-AF65-F5344CB8AC3E}">
        <p14:creationId xmlns:p14="http://schemas.microsoft.com/office/powerpoint/2010/main" val="331402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1.</a:t>
            </a:r>
            <a:r>
              <a:rPr lang="el-GR" sz="1800" b="1" dirty="0"/>
              <a:t> </a:t>
            </a:r>
            <a:r>
              <a:rPr lang="en-US" sz="1800" b="1" dirty="0"/>
              <a:t>JIMAS SUPER GIRL WHITE 2022 </a:t>
            </a:r>
          </a:p>
        </p:txBody>
      </p:sp>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2042176891"/>
              </p:ext>
            </p:extLst>
          </p:nvPr>
        </p:nvGraphicFramePr>
        <p:xfrm>
          <a:off x="79893" y="1773876"/>
          <a:ext cx="6048672" cy="3777799"/>
        </p:xfrm>
        <a:graphic>
          <a:graphicData uri="http://schemas.openxmlformats.org/drawingml/2006/table">
            <a:tbl>
              <a:tblPr firstRow="1" bandRow="1">
                <a:tableStyleId>{073A0DAA-6AF3-43AB-8588-CEC1D06C72B9}</a:tableStyleId>
              </a:tblPr>
              <a:tblGrid>
                <a:gridCol w="1810581">
                  <a:extLst>
                    <a:ext uri="{9D8B030D-6E8A-4147-A177-3AD203B41FA5}">
                      <a16:colId xmlns:a16="http://schemas.microsoft.com/office/drawing/2014/main" val="1204406582"/>
                    </a:ext>
                  </a:extLst>
                </a:gridCol>
                <a:gridCol w="4238091">
                  <a:extLst>
                    <a:ext uri="{9D8B030D-6E8A-4147-A177-3AD203B41FA5}">
                      <a16:colId xmlns:a16="http://schemas.microsoft.com/office/drawing/2014/main" val="1492906567"/>
                    </a:ext>
                  </a:extLst>
                </a:gridCol>
              </a:tblGrid>
              <a:tr h="307191">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err="1"/>
                        <a:t>Debina</a:t>
                      </a:r>
                      <a:endParaRPr lang="en-US" sz="1400" dirty="0"/>
                    </a:p>
                  </a:txBody>
                  <a:tcPr marL="68580" marR="68580" marT="34290" marB="34290"/>
                </a:tc>
                <a:extLst>
                  <a:ext uri="{0D108BD9-81ED-4DB2-BD59-A6C34878D82A}">
                    <a16:rowId xmlns:a16="http://schemas.microsoft.com/office/drawing/2014/main" val="3765416981"/>
                  </a:ext>
                </a:extLst>
              </a:tr>
              <a:tr h="307191">
                <a:tc>
                  <a:txBody>
                    <a:bodyPr/>
                    <a:lstStyle/>
                    <a:p>
                      <a:r>
                        <a:rPr lang="en-US" sz="1600" dirty="0">
                          <a:latin typeface="+mn-lt"/>
                        </a:rPr>
                        <a:t>Denomination</a:t>
                      </a:r>
                    </a:p>
                  </a:txBody>
                  <a:tcPr marL="68580" marR="68580" marT="34290" marB="34290"/>
                </a:tc>
                <a:tc>
                  <a:txBody>
                    <a:bodyPr/>
                    <a:lstStyle/>
                    <a:p>
                      <a:r>
                        <a:rPr lang="en-US" sz="1600" dirty="0">
                          <a:latin typeface="+mn-lt"/>
                        </a:rPr>
                        <a:t>Varietal wine</a:t>
                      </a:r>
                    </a:p>
                  </a:txBody>
                  <a:tcPr marL="68580" marR="68580" marT="34290" marB="34290"/>
                </a:tc>
                <a:extLst>
                  <a:ext uri="{0D108BD9-81ED-4DB2-BD59-A6C34878D82A}">
                    <a16:rowId xmlns:a16="http://schemas.microsoft.com/office/drawing/2014/main" val="2933744512"/>
                  </a:ext>
                </a:extLst>
              </a:tr>
              <a:tr h="307191">
                <a:tc>
                  <a:txBody>
                    <a:bodyPr/>
                    <a:lstStyle/>
                    <a:p>
                      <a:r>
                        <a:rPr lang="en-US" sz="1600" dirty="0">
                          <a:latin typeface="+mn-lt"/>
                        </a:rPr>
                        <a:t>Vintage</a:t>
                      </a:r>
                    </a:p>
                  </a:txBody>
                  <a:tcPr marL="68580" marR="68580" marT="34290" marB="34290"/>
                </a:tc>
                <a:tc>
                  <a:txBody>
                    <a:bodyPr/>
                    <a:lstStyle/>
                    <a:p>
                      <a:r>
                        <a:rPr lang="en-US" sz="1600" dirty="0">
                          <a:latin typeface="+mn-lt"/>
                        </a:rPr>
                        <a:t>2022</a:t>
                      </a:r>
                    </a:p>
                  </a:txBody>
                  <a:tcPr marL="68580" marR="68580" marT="34290" marB="34290"/>
                </a:tc>
                <a:extLst>
                  <a:ext uri="{0D108BD9-81ED-4DB2-BD59-A6C34878D82A}">
                    <a16:rowId xmlns:a16="http://schemas.microsoft.com/office/drawing/2014/main" val="1063618048"/>
                  </a:ext>
                </a:extLst>
              </a:tr>
              <a:tr h="307191">
                <a:tc>
                  <a:txBody>
                    <a:bodyPr/>
                    <a:lstStyle/>
                    <a:p>
                      <a:r>
                        <a:rPr lang="en-US" sz="1600" dirty="0">
                          <a:latin typeface="+mn-lt"/>
                        </a:rPr>
                        <a:t>Soil</a:t>
                      </a:r>
                    </a:p>
                  </a:txBody>
                  <a:tcPr marL="68580" marR="68580" marT="34290" marB="34290"/>
                </a:tc>
                <a:tc>
                  <a:txBody>
                    <a:bodyPr/>
                    <a:lstStyle/>
                    <a:p>
                      <a:r>
                        <a:rPr lang="en-US" sz="1600" dirty="0">
                          <a:latin typeface="+mn-lt"/>
                        </a:rPr>
                        <a:t>Red clay with stones</a:t>
                      </a:r>
                    </a:p>
                  </a:txBody>
                  <a:tcPr marL="68580" marR="68580" marT="34290" marB="34290"/>
                </a:tc>
                <a:extLst>
                  <a:ext uri="{0D108BD9-81ED-4DB2-BD59-A6C34878D82A}">
                    <a16:rowId xmlns:a16="http://schemas.microsoft.com/office/drawing/2014/main" val="3956310076"/>
                  </a:ext>
                </a:extLst>
              </a:tr>
              <a:tr h="336245">
                <a:tc>
                  <a:txBody>
                    <a:bodyPr/>
                    <a:lstStyle/>
                    <a:p>
                      <a:r>
                        <a:rPr lang="en-US" sz="1600" dirty="0">
                          <a:latin typeface="+mn-lt"/>
                        </a:rPr>
                        <a:t>Altitude</a:t>
                      </a:r>
                    </a:p>
                  </a:txBody>
                  <a:tcPr marL="68580" marR="68580" marT="34290" marB="34290"/>
                </a:tc>
                <a:tc>
                  <a:txBody>
                    <a:bodyPr/>
                    <a:lstStyle/>
                    <a:p>
                      <a:r>
                        <a:rPr lang="en-US" sz="1600" dirty="0">
                          <a:latin typeface="+mn-lt"/>
                        </a:rPr>
                        <a:t>350 m</a:t>
                      </a:r>
                    </a:p>
                  </a:txBody>
                  <a:tcPr marL="68580" marR="68580" marT="34290" marB="34290"/>
                </a:tc>
                <a:extLst>
                  <a:ext uri="{0D108BD9-81ED-4DB2-BD59-A6C34878D82A}">
                    <a16:rowId xmlns:a16="http://schemas.microsoft.com/office/drawing/2014/main" val="4025537237"/>
                  </a:ext>
                </a:extLst>
              </a:tr>
              <a:tr h="325491">
                <a:tc>
                  <a:txBody>
                    <a:bodyPr/>
                    <a:lstStyle/>
                    <a:p>
                      <a:r>
                        <a:rPr lang="en-US" sz="1600" dirty="0">
                          <a:latin typeface="+mn-lt"/>
                        </a:rPr>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a:solidFill>
                            <a:schemeClr val="dk1"/>
                          </a:solidFill>
                          <a:effectLst/>
                          <a:latin typeface="+mn-lt"/>
                          <a:ea typeface="+mn-ea"/>
                          <a:cs typeface="+mn-cs"/>
                        </a:rPr>
                        <a:t>40 years</a:t>
                      </a:r>
                    </a:p>
                  </a:txBody>
                  <a:tcPr marL="68580" marR="68580" marT="34290" marB="34290"/>
                </a:tc>
                <a:extLst>
                  <a:ext uri="{0D108BD9-81ED-4DB2-BD59-A6C34878D82A}">
                    <a16:rowId xmlns:a16="http://schemas.microsoft.com/office/drawing/2014/main" val="924476054"/>
                  </a:ext>
                </a:extLst>
              </a:tr>
              <a:tr h="307191">
                <a:tc>
                  <a:txBody>
                    <a:bodyPr/>
                    <a:lstStyle/>
                    <a:p>
                      <a:r>
                        <a:rPr lang="en-US" sz="1600" dirty="0">
                          <a:latin typeface="+mn-lt"/>
                        </a:rPr>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a:solidFill>
                            <a:schemeClr val="dk1"/>
                          </a:solidFill>
                          <a:effectLst/>
                          <a:latin typeface="+mn-lt"/>
                          <a:ea typeface="+mn-ea"/>
                          <a:cs typeface="+mn-cs"/>
                        </a:rPr>
                        <a:t>Sustainable</a:t>
                      </a:r>
                    </a:p>
                  </a:txBody>
                  <a:tcPr marL="35719" marR="35719" marT="0" marB="0"/>
                </a:tc>
                <a:extLst>
                  <a:ext uri="{0D108BD9-81ED-4DB2-BD59-A6C34878D82A}">
                    <a16:rowId xmlns:a16="http://schemas.microsoft.com/office/drawing/2014/main" val="1174336719"/>
                  </a:ext>
                </a:extLst>
              </a:tr>
              <a:tr h="621932">
                <a:tc>
                  <a:txBody>
                    <a:bodyPr/>
                    <a:lstStyle/>
                    <a:p>
                      <a:r>
                        <a:rPr lang="en-US" sz="1600" dirty="0" err="1">
                          <a:latin typeface="+mn-lt"/>
                        </a:rPr>
                        <a:t>Vinification</a:t>
                      </a:r>
                      <a:endParaRPr lang="en-US" sz="1600" dirty="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rPr>
                        <a:t> White wine </a:t>
                      </a:r>
                      <a:r>
                        <a:rPr lang="en-US" sz="1600" dirty="0" err="1">
                          <a:effectLst/>
                          <a:latin typeface="+mn-lt"/>
                        </a:rPr>
                        <a:t>vinification</a:t>
                      </a:r>
                      <a:r>
                        <a:rPr lang="en-US" sz="1600" dirty="0">
                          <a:effectLst/>
                          <a:latin typeface="+mn-lt"/>
                        </a:rPr>
                        <a:t>. Unfiltered</a:t>
                      </a:r>
                    </a:p>
                  </a:txBody>
                  <a:tcPr marL="35719" marR="35719" marT="0" marB="0"/>
                </a:tc>
                <a:extLst>
                  <a:ext uri="{0D108BD9-81ED-4DB2-BD59-A6C34878D82A}">
                    <a16:rowId xmlns:a16="http://schemas.microsoft.com/office/drawing/2014/main" val="2950058806"/>
                  </a:ext>
                </a:extLst>
              </a:tr>
              <a:tr h="307191">
                <a:tc>
                  <a:txBody>
                    <a:bodyPr/>
                    <a:lstStyle/>
                    <a:p>
                      <a:r>
                        <a:rPr lang="en-US" sz="1600" dirty="0">
                          <a:latin typeface="+mn-lt"/>
                        </a:rPr>
                        <a:t>Alcohol %</a:t>
                      </a:r>
                    </a:p>
                  </a:txBody>
                  <a:tcPr marL="68580" marR="68580" marT="34290" marB="34290"/>
                </a:tc>
                <a:tc>
                  <a:txBody>
                    <a:bodyPr/>
                    <a:lstStyle/>
                    <a:p>
                      <a:r>
                        <a:rPr lang="en-US" sz="1600" dirty="0">
                          <a:latin typeface="+mn-lt"/>
                        </a:rPr>
                        <a:t>12%</a:t>
                      </a:r>
                    </a:p>
                  </a:txBody>
                  <a:tcPr marL="68580" marR="68580" marT="34290" marB="34290"/>
                </a:tc>
                <a:extLst>
                  <a:ext uri="{0D108BD9-81ED-4DB2-BD59-A6C34878D82A}">
                    <a16:rowId xmlns:a16="http://schemas.microsoft.com/office/drawing/2014/main" val="1712716931"/>
                  </a:ext>
                </a:extLst>
              </a:tr>
              <a:tr h="307191">
                <a:tc>
                  <a:txBody>
                    <a:bodyPr/>
                    <a:lstStyle/>
                    <a:p>
                      <a:r>
                        <a:rPr lang="en-US" sz="1600" dirty="0">
                          <a:latin typeface="+mn-lt"/>
                        </a:rPr>
                        <a:t>pH: </a:t>
                      </a:r>
                    </a:p>
                  </a:txBody>
                  <a:tcPr marL="68580" marR="68580" marT="34290" marB="34290"/>
                </a:tc>
                <a:tc>
                  <a:txBody>
                    <a:bodyPr/>
                    <a:lstStyle/>
                    <a:p>
                      <a:r>
                        <a:rPr lang="en-US" sz="1600" dirty="0">
                          <a:latin typeface="+mn-lt"/>
                        </a:rPr>
                        <a:t>3.3</a:t>
                      </a:r>
                    </a:p>
                  </a:txBody>
                  <a:tcPr marL="68580" marR="68580" marT="34290" marB="34290"/>
                </a:tc>
                <a:extLst>
                  <a:ext uri="{0D108BD9-81ED-4DB2-BD59-A6C34878D82A}">
                    <a16:rowId xmlns:a16="http://schemas.microsoft.com/office/drawing/2014/main" val="2877500669"/>
                  </a:ext>
                </a:extLst>
              </a:tr>
              <a:tr h="307191">
                <a:tc>
                  <a:txBody>
                    <a:bodyPr/>
                    <a:lstStyle/>
                    <a:p>
                      <a:r>
                        <a:rPr lang="en-US" sz="1600" dirty="0">
                          <a:latin typeface="+mn-lt"/>
                        </a:rPr>
                        <a:t>Total production</a:t>
                      </a:r>
                    </a:p>
                  </a:txBody>
                  <a:tcPr marL="68580" marR="68580" marT="34290" marB="34290"/>
                </a:tc>
                <a:tc>
                  <a:txBody>
                    <a:bodyPr/>
                    <a:lstStyle/>
                    <a:p>
                      <a:r>
                        <a:rPr lang="en-US" sz="1600" dirty="0">
                          <a:latin typeface="+mn-lt"/>
                        </a:rPr>
                        <a:t>2000 </a:t>
                      </a:r>
                      <a:r>
                        <a:rPr lang="en-US" sz="1600" dirty="0" err="1">
                          <a:latin typeface="+mn-lt"/>
                        </a:rPr>
                        <a:t>btls</a:t>
                      </a:r>
                      <a:endParaRPr lang="en-US" sz="1600" dirty="0">
                        <a:latin typeface="+mn-lt"/>
                      </a:endParaRPr>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7" name="Picture 6">
            <a:extLst>
              <a:ext uri="{FF2B5EF4-FFF2-40B4-BE49-F238E27FC236}">
                <a16:creationId xmlns:a16="http://schemas.microsoft.com/office/drawing/2014/main" id="{E228167A-8A51-E141-AD42-D25263C44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624" y="1565360"/>
            <a:ext cx="2730980" cy="3949712"/>
          </a:xfrm>
          <a:prstGeom prst="rect">
            <a:avLst/>
          </a:prstGeom>
        </p:spPr>
      </p:pic>
    </p:spTree>
    <p:extLst>
      <p:ext uri="{BB962C8B-B14F-4D97-AF65-F5344CB8AC3E}">
        <p14:creationId xmlns:p14="http://schemas.microsoft.com/office/powerpoint/2010/main" val="65375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 Τίτλος">
            <a:extLst>
              <a:ext uri="{FF2B5EF4-FFF2-40B4-BE49-F238E27FC236}">
                <a16:creationId xmlns:a16="http://schemas.microsoft.com/office/drawing/2014/main" id="{888C40F1-5B0F-FB43-BEBF-DD6288079E27}"/>
              </a:ext>
            </a:extLst>
          </p:cNvPr>
          <p:cNvSpPr>
            <a:spLocks noGrp="1"/>
          </p:cNvSpPr>
          <p:nvPr>
            <p:ph type="title"/>
          </p:nvPr>
        </p:nvSpPr>
        <p:spPr>
          <a:xfrm>
            <a:off x="612775" y="228600"/>
            <a:ext cx="4030663" cy="990600"/>
          </a:xfrm>
        </p:spPr>
        <p:txBody>
          <a:bodyPr/>
          <a:lstStyle/>
          <a:p>
            <a:pPr eaLnBrk="1" hangingPunct="1"/>
            <a:r>
              <a:rPr lang="en-US" altLang="en-US" sz="2800" b="1" dirty="0"/>
              <a:t>Epirus</a:t>
            </a:r>
            <a:endParaRPr lang="el-GR" altLang="en-US" sz="2800" b="1" dirty="0"/>
          </a:p>
        </p:txBody>
      </p:sp>
      <p:sp>
        <p:nvSpPr>
          <p:cNvPr id="10243" name="2 - Θέση υποσέλιδου">
            <a:extLst>
              <a:ext uri="{FF2B5EF4-FFF2-40B4-BE49-F238E27FC236}">
                <a16:creationId xmlns:a16="http://schemas.microsoft.com/office/drawing/2014/main" id="{1069A3EF-4E30-4647-BEA8-7BAA51803410}"/>
              </a:ext>
            </a:extLst>
          </p:cNvPr>
          <p:cNvSpPr>
            <a:spLocks noGrp="1"/>
          </p:cNvSpPr>
          <p:nvPr>
            <p:ph type="ftr" sz="quarter" idx="11"/>
          </p:nvPr>
        </p:nvSpPr>
        <p:spPr bwMode="auto">
          <a:xfrm>
            <a:off x="609600" y="6248400"/>
            <a:ext cx="8139113" cy="365125"/>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20484" name="6 - Θέση περιεχομένου">
            <a:extLst>
              <a:ext uri="{FF2B5EF4-FFF2-40B4-BE49-F238E27FC236}">
                <a16:creationId xmlns:a16="http://schemas.microsoft.com/office/drawing/2014/main" id="{97618269-E11D-6C43-8056-3260CF2352DA}"/>
              </a:ext>
            </a:extLst>
          </p:cNvPr>
          <p:cNvSpPr>
            <a:spLocks noGrp="1"/>
          </p:cNvSpPr>
          <p:nvPr>
            <p:ph sz="quarter" idx="1"/>
          </p:nvPr>
        </p:nvSpPr>
        <p:spPr>
          <a:xfrm>
            <a:off x="250825" y="1557338"/>
            <a:ext cx="5257800" cy="4495800"/>
          </a:xfrm>
        </p:spPr>
        <p:txBody>
          <a:bodyPr/>
          <a:lstStyle/>
          <a:p>
            <a:pPr eaLnBrk="1" hangingPunct="1">
              <a:buFont typeface="Wingdings" pitchFamily="2" charset="2"/>
              <a:buChar char="q"/>
            </a:pPr>
            <a:r>
              <a:rPr lang="en-US" altLang="en-US" sz="2400" dirty="0"/>
              <a:t>Highly mountainous (Pindos)</a:t>
            </a:r>
          </a:p>
          <a:p>
            <a:r>
              <a:rPr lang="en-US" altLang="en-US" sz="2400" dirty="0"/>
              <a:t>High altitude 700m (2300 ft.)</a:t>
            </a:r>
          </a:p>
          <a:p>
            <a:r>
              <a:rPr lang="en-US" altLang="en-US" sz="2400" dirty="0"/>
              <a:t>Humid and cool climate</a:t>
            </a:r>
          </a:p>
          <a:p>
            <a:r>
              <a:rPr lang="en-US" altLang="en-US" sz="2400" dirty="0"/>
              <a:t>High Rainfall</a:t>
            </a:r>
          </a:p>
          <a:p>
            <a:r>
              <a:rPr lang="en-US" altLang="en-US" sz="2400" dirty="0"/>
              <a:t>Ionian Sea moderates extreme weather</a:t>
            </a:r>
          </a:p>
          <a:p>
            <a:r>
              <a:rPr lang="en-US" altLang="en-US" sz="2400" dirty="0"/>
              <a:t>Clay of a medium lime content soil</a:t>
            </a:r>
          </a:p>
          <a:p>
            <a:r>
              <a:rPr lang="en-US" altLang="en-US" sz="2400" dirty="0"/>
              <a:t>Main regions: Ioannina (PDO </a:t>
            </a:r>
            <a:r>
              <a:rPr lang="en-US" altLang="en-US" sz="2400" dirty="0" err="1"/>
              <a:t>Zitsa</a:t>
            </a:r>
            <a:r>
              <a:rPr lang="en-US" altLang="en-US" sz="2400" dirty="0"/>
              <a:t>) &amp; </a:t>
            </a:r>
            <a:r>
              <a:rPr lang="en-US" altLang="en-US" sz="2400" dirty="0" err="1"/>
              <a:t>Metsovo</a:t>
            </a:r>
            <a:r>
              <a:rPr lang="en-US" altLang="en-US" sz="2400" dirty="0"/>
              <a:t> (PGI)</a:t>
            </a:r>
          </a:p>
        </p:txBody>
      </p:sp>
      <p:pic>
        <p:nvPicPr>
          <p:cNvPr id="20485" name="Picture 7">
            <a:extLst>
              <a:ext uri="{FF2B5EF4-FFF2-40B4-BE49-F238E27FC236}">
                <a16:creationId xmlns:a16="http://schemas.microsoft.com/office/drawing/2014/main" id="{E471BAA3-B6DE-FD4F-BAA8-9B8CEB270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708275"/>
            <a:ext cx="34131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227523A-9A81-7B48-B68C-12A1AC396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85865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Τίτλος">
            <a:extLst>
              <a:ext uri="{FF2B5EF4-FFF2-40B4-BE49-F238E27FC236}">
                <a16:creationId xmlns:a16="http://schemas.microsoft.com/office/drawing/2014/main" id="{AA05D272-040D-EC44-80E5-69D4E8FC435E}"/>
              </a:ext>
            </a:extLst>
          </p:cNvPr>
          <p:cNvSpPr>
            <a:spLocks noGrp="1"/>
          </p:cNvSpPr>
          <p:nvPr>
            <p:ph type="title"/>
          </p:nvPr>
        </p:nvSpPr>
        <p:spPr>
          <a:xfrm>
            <a:off x="612775" y="228600"/>
            <a:ext cx="4030663" cy="990600"/>
          </a:xfrm>
        </p:spPr>
        <p:txBody>
          <a:bodyPr/>
          <a:lstStyle/>
          <a:p>
            <a:pPr eaLnBrk="1" hangingPunct="1"/>
            <a:r>
              <a:rPr lang="en-US" altLang="en-US" sz="3200" b="1" dirty="0"/>
              <a:t>Epirus</a:t>
            </a:r>
            <a:endParaRPr lang="el-GR" altLang="en-US" sz="3200" b="1" dirty="0"/>
          </a:p>
        </p:txBody>
      </p:sp>
      <p:sp>
        <p:nvSpPr>
          <p:cNvPr id="10243" name="2 - Θέση υποσέλιδου">
            <a:extLst>
              <a:ext uri="{FF2B5EF4-FFF2-40B4-BE49-F238E27FC236}">
                <a16:creationId xmlns:a16="http://schemas.microsoft.com/office/drawing/2014/main" id="{2BAE9FAF-674B-F446-B03E-2A325A053C05}"/>
              </a:ext>
            </a:extLst>
          </p:cNvPr>
          <p:cNvSpPr>
            <a:spLocks noGrp="1"/>
          </p:cNvSpPr>
          <p:nvPr>
            <p:ph type="ftr" sz="quarter" idx="11"/>
          </p:nvPr>
        </p:nvSpPr>
        <p:spPr bwMode="auto">
          <a:xfrm>
            <a:off x="609600" y="6248400"/>
            <a:ext cx="8139113" cy="365125"/>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22532" name="6 - Θέση περιεχομένου">
            <a:extLst>
              <a:ext uri="{FF2B5EF4-FFF2-40B4-BE49-F238E27FC236}">
                <a16:creationId xmlns:a16="http://schemas.microsoft.com/office/drawing/2014/main" id="{57EFC720-5F06-7D4A-AC4F-1CA40A5F508D}"/>
              </a:ext>
            </a:extLst>
          </p:cNvPr>
          <p:cNvSpPr>
            <a:spLocks noGrp="1"/>
          </p:cNvSpPr>
          <p:nvPr>
            <p:ph sz="quarter" idx="1"/>
          </p:nvPr>
        </p:nvSpPr>
        <p:spPr>
          <a:xfrm>
            <a:off x="611188" y="1484313"/>
            <a:ext cx="8137525" cy="4495800"/>
          </a:xfrm>
        </p:spPr>
        <p:txBody>
          <a:bodyPr/>
          <a:lstStyle/>
          <a:p>
            <a:pPr algn="ctr" eaLnBrk="1" hangingPunct="1">
              <a:spcAft>
                <a:spcPts val="800"/>
              </a:spcAft>
              <a:buFont typeface="Wingdings" pitchFamily="2" charset="2"/>
              <a:buNone/>
            </a:pPr>
            <a:endParaRPr lang="el-GR" altLang="en-US" sz="2400" b="1" dirty="0"/>
          </a:p>
          <a:p>
            <a:pPr algn="ctr" eaLnBrk="1" hangingPunct="1">
              <a:spcAft>
                <a:spcPts val="800"/>
              </a:spcAft>
              <a:buFont typeface="Wingdings" pitchFamily="2" charset="2"/>
              <a:buNone/>
            </a:pPr>
            <a:r>
              <a:rPr lang="en-US" altLang="en-US" sz="2400" b="1" dirty="0"/>
              <a:t>PDO </a:t>
            </a:r>
            <a:r>
              <a:rPr lang="en-US" altLang="en-US" sz="2400" b="1" dirty="0" err="1"/>
              <a:t>Zitsa</a:t>
            </a:r>
            <a:endParaRPr lang="en-US" altLang="en-US" sz="2400" b="1" dirty="0"/>
          </a:p>
          <a:p>
            <a:r>
              <a:rPr lang="en-US" altLang="en-US" sz="2400" dirty="0" err="1"/>
              <a:t>Debina</a:t>
            </a:r>
            <a:r>
              <a:rPr lang="en-US" altLang="en-US" sz="2400" dirty="0"/>
              <a:t> (sensitive to fungal infections and drought)</a:t>
            </a:r>
          </a:p>
          <a:p>
            <a:r>
              <a:rPr lang="en-US" altLang="en-US" sz="2400" dirty="0"/>
              <a:t>White wines</a:t>
            </a:r>
          </a:p>
          <a:p>
            <a:r>
              <a:rPr lang="en-US" altLang="en-US" sz="2400" dirty="0"/>
              <a:t>Best from low-yielding vineyards</a:t>
            </a:r>
          </a:p>
          <a:p>
            <a:r>
              <a:rPr lang="en-US" altLang="en-US" sz="2400" dirty="0"/>
              <a:t>Dry, medium-dry, medium-sweet, sparkling and semi-sparkling</a:t>
            </a:r>
          </a:p>
          <a:p>
            <a:r>
              <a:rPr lang="en-US" altLang="en-US" sz="2400" dirty="0"/>
              <a:t>Medium aromas intensity, green apple, citrus, low alcohol, light body</a:t>
            </a:r>
          </a:p>
        </p:txBody>
      </p:sp>
      <p:pic>
        <p:nvPicPr>
          <p:cNvPr id="6" name="Picture 5">
            <a:extLst>
              <a:ext uri="{FF2B5EF4-FFF2-40B4-BE49-F238E27FC236}">
                <a16:creationId xmlns:a16="http://schemas.microsoft.com/office/drawing/2014/main" id="{1D8CA9A9-9D86-384F-9AE4-7E07B578A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879357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1 - Τίτλος">
            <a:extLst>
              <a:ext uri="{FF2B5EF4-FFF2-40B4-BE49-F238E27FC236}">
                <a16:creationId xmlns:a16="http://schemas.microsoft.com/office/drawing/2014/main" id="{B9F9D58E-1BC8-3944-957F-B4C50E5CCFEF}"/>
              </a:ext>
            </a:extLst>
          </p:cNvPr>
          <p:cNvSpPr>
            <a:spLocks noGrp="1"/>
          </p:cNvSpPr>
          <p:nvPr>
            <p:ph type="title"/>
          </p:nvPr>
        </p:nvSpPr>
        <p:spPr>
          <a:xfrm>
            <a:off x="612775" y="228600"/>
            <a:ext cx="4967288" cy="990600"/>
          </a:xfrm>
        </p:spPr>
        <p:txBody>
          <a:bodyPr/>
          <a:lstStyle/>
          <a:p>
            <a:pPr eaLnBrk="1" hangingPunct="1"/>
            <a:r>
              <a:rPr lang="en-US" altLang="el-GR" sz="2800" b="1" dirty="0" err="1"/>
              <a:t>Debina</a:t>
            </a:r>
            <a:endParaRPr lang="el-GR" altLang="el-GR" sz="2800" b="1" dirty="0"/>
          </a:p>
        </p:txBody>
      </p:sp>
      <p:sp>
        <p:nvSpPr>
          <p:cNvPr id="4" name="3 - Θέση περιεχομένου">
            <a:extLst>
              <a:ext uri="{FF2B5EF4-FFF2-40B4-BE49-F238E27FC236}">
                <a16:creationId xmlns:a16="http://schemas.microsoft.com/office/drawing/2014/main" id="{08166A92-3D02-734F-867F-B4D348419C0F}"/>
              </a:ext>
            </a:extLst>
          </p:cNvPr>
          <p:cNvSpPr>
            <a:spLocks noGrp="1"/>
          </p:cNvSpPr>
          <p:nvPr>
            <p:ph sz="quarter" idx="1"/>
          </p:nvPr>
        </p:nvSpPr>
        <p:spPr>
          <a:xfrm>
            <a:off x="250825" y="1600200"/>
            <a:ext cx="5184775" cy="4924425"/>
          </a:xfrm>
        </p:spPr>
        <p:txBody>
          <a:bodyPr>
            <a:normAutofit/>
          </a:bodyPr>
          <a:lstStyle/>
          <a:p>
            <a:pPr marL="320040" indent="-320040" eaLnBrk="1" fontAlgn="auto" hangingPunct="1">
              <a:spcAft>
                <a:spcPts val="0"/>
              </a:spcAft>
              <a:buFont typeface="Wingdings"/>
              <a:buChar char=""/>
              <a:defRPr/>
            </a:pPr>
            <a:r>
              <a:rPr lang="en-US" sz="2400" dirty="0"/>
              <a:t>High yields</a:t>
            </a:r>
          </a:p>
          <a:p>
            <a:pPr marL="320040" indent="-320040" eaLnBrk="1" fontAlgn="auto" hangingPunct="1">
              <a:spcAft>
                <a:spcPts val="0"/>
              </a:spcAft>
              <a:buFont typeface="Wingdings"/>
              <a:buChar char=""/>
              <a:defRPr/>
            </a:pPr>
            <a:r>
              <a:rPr lang="en-US" sz="2400" dirty="0"/>
              <a:t>Sensitive to drought and many diseases</a:t>
            </a:r>
          </a:p>
          <a:p>
            <a:pPr marL="320040" indent="-320040" eaLnBrk="1" fontAlgn="auto" hangingPunct="1">
              <a:spcAft>
                <a:spcPts val="0"/>
              </a:spcAft>
              <a:buFont typeface="Wingdings"/>
              <a:buChar char=""/>
              <a:defRPr/>
            </a:pPr>
            <a:r>
              <a:rPr lang="en-US" sz="2400" dirty="0"/>
              <a:t>Late ripeness</a:t>
            </a:r>
          </a:p>
          <a:p>
            <a:pPr marL="320040" indent="-320040" eaLnBrk="1" fontAlgn="auto" hangingPunct="1">
              <a:spcAft>
                <a:spcPts val="0"/>
              </a:spcAft>
              <a:buFont typeface="Wingdings"/>
              <a:buChar char=""/>
              <a:defRPr/>
            </a:pPr>
            <a:r>
              <a:rPr lang="en-US" sz="2400" dirty="0"/>
              <a:t>Green apple, white peach, flowers</a:t>
            </a:r>
          </a:p>
          <a:p>
            <a:pPr marL="320040" indent="-320040" eaLnBrk="1" fontAlgn="auto" hangingPunct="1">
              <a:spcAft>
                <a:spcPts val="0"/>
              </a:spcAft>
              <a:buFont typeface="Wingdings"/>
              <a:buChar char=""/>
              <a:defRPr/>
            </a:pPr>
            <a:r>
              <a:rPr lang="en-US" sz="2400" dirty="0"/>
              <a:t>Medium to high acidity</a:t>
            </a:r>
          </a:p>
          <a:p>
            <a:pPr marL="320040" indent="-320040" eaLnBrk="1" fontAlgn="auto" hangingPunct="1">
              <a:spcAft>
                <a:spcPts val="0"/>
              </a:spcAft>
              <a:buFont typeface="Wingdings"/>
              <a:buChar char=""/>
              <a:defRPr/>
            </a:pPr>
            <a:r>
              <a:rPr lang="en-US" sz="2400" dirty="0"/>
              <a:t>Low alcohol level</a:t>
            </a:r>
          </a:p>
          <a:p>
            <a:pPr marL="320040" indent="-320040" eaLnBrk="1" fontAlgn="auto" hangingPunct="1">
              <a:spcAft>
                <a:spcPts val="0"/>
              </a:spcAft>
              <a:buFont typeface="Wingdings"/>
              <a:buChar char=""/>
              <a:defRPr/>
            </a:pPr>
            <a:r>
              <a:rPr lang="en-US" sz="2400" dirty="0"/>
              <a:t>PDO </a:t>
            </a:r>
            <a:r>
              <a:rPr lang="en-US" sz="2400" dirty="0" err="1"/>
              <a:t>Zitsa</a:t>
            </a:r>
            <a:r>
              <a:rPr lang="en-US" sz="2400" dirty="0"/>
              <a:t> (still, semi sparkling, sparkling)</a:t>
            </a:r>
          </a:p>
          <a:p>
            <a:pPr marL="320040" indent="-320040" eaLnBrk="1" fontAlgn="auto" hangingPunct="1">
              <a:spcAft>
                <a:spcPts val="0"/>
              </a:spcAft>
              <a:buFont typeface="Wingdings"/>
              <a:buNone/>
              <a:defRPr/>
            </a:pPr>
            <a:endParaRPr lang="en-US" dirty="0"/>
          </a:p>
          <a:p>
            <a:pPr marL="320040" indent="-320040" eaLnBrk="1" fontAlgn="auto" hangingPunct="1">
              <a:spcAft>
                <a:spcPts val="0"/>
              </a:spcAft>
              <a:buFont typeface="Wingdings"/>
              <a:buChar char=""/>
              <a:defRPr/>
            </a:pPr>
            <a:endParaRPr lang="en-US" dirty="0"/>
          </a:p>
        </p:txBody>
      </p:sp>
      <p:pic>
        <p:nvPicPr>
          <p:cNvPr id="59396" name="Picture 11">
            <a:extLst>
              <a:ext uri="{FF2B5EF4-FFF2-40B4-BE49-F238E27FC236}">
                <a16:creationId xmlns:a16="http://schemas.microsoft.com/office/drawing/2014/main" id="{F665F9C1-89CA-6D4C-BC48-2DCCCD6F95B7}"/>
              </a:ext>
            </a:extLst>
          </p:cNvPr>
          <p:cNvPicPr>
            <a:picLocks noChangeAspect="1"/>
          </p:cNvPicPr>
          <p:nvPr/>
        </p:nvPicPr>
        <p:blipFill>
          <a:blip r:embed="rId3">
            <a:lum bright="32000" contrast="50000"/>
            <a:extLst>
              <a:ext uri="{28A0092B-C50C-407E-A947-70E740481C1C}">
                <a14:useLocalDpi xmlns:a14="http://schemas.microsoft.com/office/drawing/2010/main" val="0"/>
              </a:ext>
            </a:extLst>
          </a:blip>
          <a:srcRect/>
          <a:stretch>
            <a:fillRect/>
          </a:stretch>
        </p:blipFill>
        <p:spPr bwMode="auto">
          <a:xfrm>
            <a:off x="5435600" y="2133600"/>
            <a:ext cx="3433763"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 Θέση υποσέλιδου">
            <a:extLst>
              <a:ext uri="{FF2B5EF4-FFF2-40B4-BE49-F238E27FC236}">
                <a16:creationId xmlns:a16="http://schemas.microsoft.com/office/drawing/2014/main" id="{11CE9C1B-8288-B74C-A1DA-5122789D8DBE}"/>
              </a:ext>
            </a:extLst>
          </p:cNvPr>
          <p:cNvSpPr>
            <a:spLocks noGrp="1"/>
          </p:cNvSpPr>
          <p:nvPr>
            <p:ph type="ftr" sz="quarter" idx="11"/>
          </p:nvPr>
        </p:nvSpPr>
        <p:spPr bwMode="auto">
          <a:xfrm>
            <a:off x="609600" y="6248400"/>
            <a:ext cx="7923213" cy="365125"/>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dirty="0">
                <a:latin typeface="Arial"/>
                <a:cs typeface="Arial"/>
              </a:rPr>
              <a:t>©  </a:t>
            </a:r>
            <a:r>
              <a:rPr lang="en-US" dirty="0"/>
              <a:t>Wines of Greece</a:t>
            </a:r>
            <a:endParaRPr lang="el-GR" dirty="0"/>
          </a:p>
        </p:txBody>
      </p:sp>
      <p:pic>
        <p:nvPicPr>
          <p:cNvPr id="8" name="Picture 7">
            <a:extLst>
              <a:ext uri="{FF2B5EF4-FFF2-40B4-BE49-F238E27FC236}">
                <a16:creationId xmlns:a16="http://schemas.microsoft.com/office/drawing/2014/main" id="{F1CEBB05-EDF5-124C-9823-441BFCFFA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661454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p:txBody>
          <a:bodyPr/>
          <a:lstStyle/>
          <a:p>
            <a:r>
              <a:rPr lang="en-US" sz="1800" b="1" dirty="0"/>
              <a:t>2. GEROVASSILIOU MALAGOUSIA 2023 - MACEDONIA</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2745201" y="1600200"/>
            <a:ext cx="3888547" cy="4495800"/>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1445644154"/>
              </p:ext>
            </p:extLst>
          </p:nvPr>
        </p:nvGraphicFramePr>
        <p:xfrm>
          <a:off x="628650" y="1689497"/>
          <a:ext cx="6096000" cy="4794179"/>
        </p:xfrm>
        <a:graphic>
          <a:graphicData uri="http://schemas.openxmlformats.org/drawingml/2006/table">
            <a:tbl>
              <a:tblPr firstRow="1" bandRow="1">
                <a:tableStyleId>{073A0DAA-6AF3-43AB-8588-CEC1D06C72B9}</a:tableStyleId>
              </a:tblPr>
              <a:tblGrid>
                <a:gridCol w="1913681">
                  <a:extLst>
                    <a:ext uri="{9D8B030D-6E8A-4147-A177-3AD203B41FA5}">
                      <a16:colId xmlns:a16="http://schemas.microsoft.com/office/drawing/2014/main" val="1204406582"/>
                    </a:ext>
                  </a:extLst>
                </a:gridCol>
                <a:gridCol w="4182319">
                  <a:extLst>
                    <a:ext uri="{9D8B030D-6E8A-4147-A177-3AD203B41FA5}">
                      <a16:colId xmlns:a16="http://schemas.microsoft.com/office/drawing/2014/main" val="1492906567"/>
                    </a:ext>
                  </a:extLst>
                </a:gridCol>
              </a:tblGrid>
              <a:tr h="239914">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err="1"/>
                        <a:t>Malagousia</a:t>
                      </a:r>
                      <a:endParaRPr lang="en-US" sz="1400" dirty="0"/>
                    </a:p>
                  </a:txBody>
                  <a:tcPr marL="68580" marR="68580" marT="34290" marB="34290"/>
                </a:tc>
                <a:extLst>
                  <a:ext uri="{0D108BD9-81ED-4DB2-BD59-A6C34878D82A}">
                    <a16:rowId xmlns:a16="http://schemas.microsoft.com/office/drawing/2014/main" val="3765416981"/>
                  </a:ext>
                </a:extLst>
              </a:tr>
              <a:tr h="239914">
                <a:tc>
                  <a:txBody>
                    <a:bodyPr/>
                    <a:lstStyle/>
                    <a:p>
                      <a:r>
                        <a:rPr lang="en-US" sz="1600" dirty="0">
                          <a:latin typeface="+mn-lt"/>
                        </a:rPr>
                        <a:t>Denomination</a:t>
                      </a:r>
                    </a:p>
                  </a:txBody>
                  <a:tcPr marL="68580" marR="68580" marT="34290" marB="34290"/>
                </a:tc>
                <a:tc>
                  <a:txBody>
                    <a:bodyPr/>
                    <a:lstStyle/>
                    <a:p>
                      <a:r>
                        <a:rPr lang="en-US" sz="1600" dirty="0">
                          <a:latin typeface="+mn-lt"/>
                        </a:rPr>
                        <a:t>PGI </a:t>
                      </a:r>
                      <a:r>
                        <a:rPr lang="en-US" sz="1600" dirty="0" err="1">
                          <a:latin typeface="+mn-lt"/>
                        </a:rPr>
                        <a:t>Epanomi</a:t>
                      </a:r>
                      <a:endParaRPr lang="en-US" sz="1600" dirty="0">
                        <a:latin typeface="+mn-lt"/>
                      </a:endParaRPr>
                    </a:p>
                  </a:txBody>
                  <a:tcPr marL="68580" marR="68580" marT="34290" marB="34290"/>
                </a:tc>
                <a:extLst>
                  <a:ext uri="{0D108BD9-81ED-4DB2-BD59-A6C34878D82A}">
                    <a16:rowId xmlns:a16="http://schemas.microsoft.com/office/drawing/2014/main" val="2933744512"/>
                  </a:ext>
                </a:extLst>
              </a:tr>
              <a:tr h="239914">
                <a:tc>
                  <a:txBody>
                    <a:bodyPr/>
                    <a:lstStyle/>
                    <a:p>
                      <a:r>
                        <a:rPr lang="en-US" sz="1600" dirty="0">
                          <a:latin typeface="+mn-lt"/>
                        </a:rPr>
                        <a:t>Vintage</a:t>
                      </a:r>
                    </a:p>
                  </a:txBody>
                  <a:tcPr marL="68580" marR="68580" marT="34290" marB="34290"/>
                </a:tc>
                <a:tc>
                  <a:txBody>
                    <a:bodyPr/>
                    <a:lstStyle/>
                    <a:p>
                      <a:r>
                        <a:rPr lang="en-US" sz="1600" dirty="0">
                          <a:latin typeface="+mn-lt"/>
                        </a:rPr>
                        <a:t>202</a:t>
                      </a:r>
                      <a:r>
                        <a:rPr lang="el-GR" sz="1600" dirty="0">
                          <a:latin typeface="+mn-lt"/>
                        </a:rPr>
                        <a:t>3</a:t>
                      </a:r>
                      <a:endParaRPr lang="en-US" sz="1600" dirty="0">
                        <a:latin typeface="+mn-lt"/>
                      </a:endParaRPr>
                    </a:p>
                  </a:txBody>
                  <a:tcPr marL="68580" marR="68580" marT="34290" marB="34290"/>
                </a:tc>
                <a:extLst>
                  <a:ext uri="{0D108BD9-81ED-4DB2-BD59-A6C34878D82A}">
                    <a16:rowId xmlns:a16="http://schemas.microsoft.com/office/drawing/2014/main" val="1063618048"/>
                  </a:ext>
                </a:extLst>
              </a:tr>
              <a:tr h="239914">
                <a:tc>
                  <a:txBody>
                    <a:bodyPr/>
                    <a:lstStyle/>
                    <a:p>
                      <a:r>
                        <a:rPr lang="en-US" sz="1600" dirty="0">
                          <a:latin typeface="+mn-lt"/>
                        </a:rPr>
                        <a:t>Soil</a:t>
                      </a:r>
                    </a:p>
                  </a:txBody>
                  <a:tcPr marL="68580" marR="68580" marT="34290" marB="34290"/>
                </a:tc>
                <a:tc>
                  <a:txBody>
                    <a:bodyPr/>
                    <a:lstStyle/>
                    <a:p>
                      <a:r>
                        <a:rPr kumimoji="0" lang="en-US" sz="1600" b="0" i="0" u="none" strike="noStrike" kern="1200" dirty="0">
                          <a:solidFill>
                            <a:schemeClr val="dk1"/>
                          </a:solidFill>
                          <a:effectLst/>
                          <a:latin typeface="+mn-lt"/>
                          <a:ea typeface="+mn-ea"/>
                          <a:cs typeface="+mn-cs"/>
                        </a:rPr>
                        <a:t>mainly sandy with a few clayey substrates and calcareous rocks</a:t>
                      </a:r>
                      <a:endParaRPr lang="en-US" sz="1600" dirty="0">
                        <a:latin typeface="+mn-lt"/>
                      </a:endParaRPr>
                    </a:p>
                  </a:txBody>
                  <a:tcPr marL="68580" marR="68580" marT="34290" marB="34290"/>
                </a:tc>
                <a:extLst>
                  <a:ext uri="{0D108BD9-81ED-4DB2-BD59-A6C34878D82A}">
                    <a16:rowId xmlns:a16="http://schemas.microsoft.com/office/drawing/2014/main" val="3956310076"/>
                  </a:ext>
                </a:extLst>
              </a:tr>
              <a:tr h="308606">
                <a:tc>
                  <a:txBody>
                    <a:bodyPr/>
                    <a:lstStyle/>
                    <a:p>
                      <a:r>
                        <a:rPr lang="en-US" sz="1600" dirty="0">
                          <a:latin typeface="+mn-lt"/>
                        </a:rPr>
                        <a:t>Altitude</a:t>
                      </a:r>
                    </a:p>
                  </a:txBody>
                  <a:tcPr marL="68580" marR="68580" marT="34290" marB="34290"/>
                </a:tc>
                <a:tc>
                  <a:txBody>
                    <a:bodyPr/>
                    <a:lstStyle/>
                    <a:p>
                      <a:r>
                        <a:rPr kumimoji="0" lang="en-US" sz="1600" b="0" i="0" u="none" strike="noStrike" kern="1200" dirty="0">
                          <a:solidFill>
                            <a:schemeClr val="dk1"/>
                          </a:solidFill>
                          <a:effectLst/>
                          <a:latin typeface="+mn-lt"/>
                          <a:ea typeface="+mn-ea"/>
                          <a:cs typeface="+mn-cs"/>
                        </a:rPr>
                        <a:t>110-120 m &amp; 7-15% </a:t>
                      </a:r>
                      <a:r>
                        <a:rPr kumimoji="0" lang="en-US" sz="1600" b="0" i="0" u="none" strike="noStrike" kern="1200" dirty="0" err="1">
                          <a:solidFill>
                            <a:schemeClr val="dk1"/>
                          </a:solidFill>
                          <a:effectLst/>
                          <a:latin typeface="+mn-lt"/>
                          <a:ea typeface="+mn-ea"/>
                          <a:cs typeface="+mn-cs"/>
                        </a:rPr>
                        <a:t>inclimation</a:t>
                      </a:r>
                      <a:endParaRPr lang="en-US" sz="1600" dirty="0">
                        <a:latin typeface="+mn-lt"/>
                      </a:endParaRPr>
                    </a:p>
                  </a:txBody>
                  <a:tcPr marL="68580" marR="68580" marT="34290" marB="34290"/>
                </a:tc>
                <a:extLst>
                  <a:ext uri="{0D108BD9-81ED-4DB2-BD59-A6C34878D82A}">
                    <a16:rowId xmlns:a16="http://schemas.microsoft.com/office/drawing/2014/main" val="4025537237"/>
                  </a:ext>
                </a:extLst>
              </a:tr>
              <a:tr h="298736">
                <a:tc>
                  <a:txBody>
                    <a:bodyPr/>
                    <a:lstStyle/>
                    <a:p>
                      <a:r>
                        <a:rPr lang="en-US" sz="1600" dirty="0">
                          <a:latin typeface="+mn-lt"/>
                        </a:rPr>
                        <a:t>Vineyard age</a:t>
                      </a:r>
                    </a:p>
                  </a:txBody>
                  <a:tcPr marL="68580" marR="68580" marT="34290" marB="34290"/>
                </a:tc>
                <a:tc>
                  <a:txBody>
                    <a:bodyPr/>
                    <a:lstStyle/>
                    <a:p>
                      <a:r>
                        <a:rPr lang="en-US" sz="1600" dirty="0">
                          <a:latin typeface="+mn-lt"/>
                        </a:rPr>
                        <a:t>30 years old</a:t>
                      </a:r>
                    </a:p>
                  </a:txBody>
                  <a:tcPr marL="68580" marR="68580" marT="34290" marB="34290"/>
                </a:tc>
                <a:extLst>
                  <a:ext uri="{0D108BD9-81ED-4DB2-BD59-A6C34878D82A}">
                    <a16:rowId xmlns:a16="http://schemas.microsoft.com/office/drawing/2014/main" val="924476054"/>
                  </a:ext>
                </a:extLst>
              </a:tr>
              <a:tr h="239914">
                <a:tc>
                  <a:txBody>
                    <a:bodyPr/>
                    <a:lstStyle/>
                    <a:p>
                      <a:r>
                        <a:rPr lang="en-US" sz="1600" dirty="0">
                          <a:latin typeface="+mn-lt"/>
                        </a:rPr>
                        <a:t>Viticulture</a:t>
                      </a:r>
                    </a:p>
                  </a:txBody>
                  <a:tcPr marL="68580" marR="68580" marT="34290" marB="34290"/>
                </a:tc>
                <a:tc>
                  <a:txBody>
                    <a:bodyPr/>
                    <a:lstStyle/>
                    <a:p>
                      <a:r>
                        <a:rPr lang="en-US" sz="1600" dirty="0">
                          <a:effectLst/>
                          <a:latin typeface="+mn-lt"/>
                        </a:rPr>
                        <a:t>Sustainable</a:t>
                      </a:r>
                    </a:p>
                  </a:txBody>
                  <a:tcPr marL="35719" marR="35719" marT="0" marB="0"/>
                </a:tc>
                <a:extLst>
                  <a:ext uri="{0D108BD9-81ED-4DB2-BD59-A6C34878D82A}">
                    <a16:rowId xmlns:a16="http://schemas.microsoft.com/office/drawing/2014/main" val="1174336719"/>
                  </a:ext>
                </a:extLst>
              </a:tr>
              <a:tr h="1270897">
                <a:tc>
                  <a:txBody>
                    <a:bodyPr/>
                    <a:lstStyle/>
                    <a:p>
                      <a:r>
                        <a:rPr lang="en-US" sz="1600" dirty="0" err="1">
                          <a:latin typeface="+mn-lt"/>
                        </a:rPr>
                        <a:t>Vinification</a:t>
                      </a:r>
                      <a:endParaRPr lang="en-US" sz="1600" dirty="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rPr>
                        <a:t> </a:t>
                      </a:r>
                      <a:r>
                        <a:rPr kumimoji="0" lang="en-US" sz="1600" kern="1200" dirty="0">
                          <a:solidFill>
                            <a:schemeClr val="dk1"/>
                          </a:solidFill>
                          <a:effectLst/>
                          <a:latin typeface="+mn-lt"/>
                          <a:ea typeface="+mn-ea"/>
                          <a:cs typeface="+mn-cs"/>
                        </a:rPr>
                        <a:t>Following skin contact in cold, </a:t>
                      </a:r>
                      <a:r>
                        <a:rPr kumimoji="0" lang="en-US" sz="1600" kern="1200" dirty="0" err="1">
                          <a:solidFill>
                            <a:schemeClr val="dk1"/>
                          </a:solidFill>
                          <a:effectLst/>
                          <a:latin typeface="+mn-lt"/>
                          <a:ea typeface="+mn-ea"/>
                          <a:cs typeface="+mn-cs"/>
                        </a:rPr>
                        <a:t>vinification</a:t>
                      </a:r>
                      <a:r>
                        <a:rPr kumimoji="0" lang="en-US" sz="1600" kern="1200" dirty="0">
                          <a:solidFill>
                            <a:schemeClr val="dk1"/>
                          </a:solidFill>
                          <a:effectLst/>
                          <a:latin typeface="+mn-lt"/>
                          <a:ea typeface="+mn-ea"/>
                          <a:cs typeface="+mn-cs"/>
                        </a:rPr>
                        <a:t> is carried out in stainless steel tanks at 18 °C, while some is vinified in French oak barrels. The wine is left with its lees for a number of months to gain structure and body. </a:t>
                      </a:r>
                    </a:p>
                    <a:p>
                      <a:endParaRPr lang="en-US" sz="1600" dirty="0">
                        <a:effectLst/>
                        <a:latin typeface="+mn-lt"/>
                      </a:endParaRPr>
                    </a:p>
                  </a:txBody>
                  <a:tcPr marL="35719" marR="35719" marT="0" marB="0"/>
                </a:tc>
                <a:extLst>
                  <a:ext uri="{0D108BD9-81ED-4DB2-BD59-A6C34878D82A}">
                    <a16:rowId xmlns:a16="http://schemas.microsoft.com/office/drawing/2014/main" val="2950058806"/>
                  </a:ext>
                </a:extLst>
              </a:tr>
              <a:tr h="239914">
                <a:tc>
                  <a:txBody>
                    <a:bodyPr/>
                    <a:lstStyle/>
                    <a:p>
                      <a:r>
                        <a:rPr lang="en-US" sz="1600" dirty="0">
                          <a:latin typeface="+mn-lt"/>
                        </a:rPr>
                        <a:t>Alcohol %</a:t>
                      </a:r>
                    </a:p>
                  </a:txBody>
                  <a:tcPr marL="68580" marR="68580" marT="34290" marB="34290"/>
                </a:tc>
                <a:tc>
                  <a:txBody>
                    <a:bodyPr/>
                    <a:lstStyle/>
                    <a:p>
                      <a:r>
                        <a:rPr lang="en-US" sz="1600" dirty="0">
                          <a:latin typeface="+mn-lt"/>
                        </a:rPr>
                        <a:t>13</a:t>
                      </a:r>
                      <a:r>
                        <a:rPr lang="el-GR" sz="1600" dirty="0">
                          <a:latin typeface="+mn-lt"/>
                        </a:rPr>
                        <a:t>,5</a:t>
                      </a:r>
                      <a:r>
                        <a:rPr lang="en-US" sz="1600" dirty="0">
                          <a:latin typeface="+mn-lt"/>
                        </a:rPr>
                        <a:t>%</a:t>
                      </a:r>
                    </a:p>
                  </a:txBody>
                  <a:tcPr marL="68580" marR="68580" marT="34290" marB="34290"/>
                </a:tc>
                <a:extLst>
                  <a:ext uri="{0D108BD9-81ED-4DB2-BD59-A6C34878D82A}">
                    <a16:rowId xmlns:a16="http://schemas.microsoft.com/office/drawing/2014/main" val="1712716931"/>
                  </a:ext>
                </a:extLst>
              </a:tr>
              <a:tr h="336479">
                <a:tc>
                  <a:txBody>
                    <a:bodyPr/>
                    <a:lstStyle/>
                    <a:p>
                      <a:r>
                        <a:rPr lang="en-US" sz="1600" dirty="0">
                          <a:latin typeface="+mn-lt"/>
                        </a:rPr>
                        <a:t>pH 3.</a:t>
                      </a:r>
                      <a:r>
                        <a:rPr lang="el-GR" sz="1600" dirty="0">
                          <a:latin typeface="+mn-lt"/>
                        </a:rPr>
                        <a:t>28</a:t>
                      </a:r>
                      <a:endParaRPr lang="en-US" sz="1600" dirty="0">
                        <a:latin typeface="+mn-lt"/>
                      </a:endParaRPr>
                    </a:p>
                  </a:txBody>
                  <a:tcPr marL="68580" marR="68580" marT="34290" marB="34290"/>
                </a:tc>
                <a:tc>
                  <a:txBody>
                    <a:bodyPr/>
                    <a:lstStyle/>
                    <a:p>
                      <a:r>
                        <a:rPr lang="en-US" sz="1600" dirty="0">
                          <a:latin typeface="+mn-lt"/>
                        </a:rPr>
                        <a:t>Acidity: </a:t>
                      </a:r>
                      <a:r>
                        <a:rPr lang="el-GR" sz="1600" dirty="0">
                          <a:latin typeface="+mn-lt"/>
                        </a:rPr>
                        <a:t>5,99 </a:t>
                      </a:r>
                      <a:r>
                        <a:rPr lang="en-US" sz="1600" dirty="0">
                          <a:latin typeface="+mn-lt"/>
                        </a:rPr>
                        <a:t>g/l  </a:t>
                      </a:r>
                    </a:p>
                  </a:txBody>
                  <a:tcPr marL="68580" marR="68580" marT="34290" marB="34290"/>
                </a:tc>
                <a:extLst>
                  <a:ext uri="{0D108BD9-81ED-4DB2-BD59-A6C34878D82A}">
                    <a16:rowId xmlns:a16="http://schemas.microsoft.com/office/drawing/2014/main" val="2877500669"/>
                  </a:ext>
                </a:extLst>
              </a:tr>
              <a:tr h="239914">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6" name="Picture 5">
            <a:extLst>
              <a:ext uri="{FF2B5EF4-FFF2-40B4-BE49-F238E27FC236}">
                <a16:creationId xmlns:a16="http://schemas.microsoft.com/office/drawing/2014/main" id="{633BBE6C-6827-A74A-8C5E-2672CECCC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293" y="1657576"/>
            <a:ext cx="1733214" cy="5085184"/>
          </a:xfrm>
          <a:prstGeom prst="rect">
            <a:avLst/>
          </a:prstGeom>
        </p:spPr>
      </p:pic>
      <p:pic>
        <p:nvPicPr>
          <p:cNvPr id="9" name="Picture 8">
            <a:extLst>
              <a:ext uri="{FF2B5EF4-FFF2-40B4-BE49-F238E27FC236}">
                <a16:creationId xmlns:a16="http://schemas.microsoft.com/office/drawing/2014/main" id="{E5DD88FE-6BF7-5E41-9697-4061C38FD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4145660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612775" y="228600"/>
            <a:ext cx="4030663" cy="990600"/>
          </a:xfrm>
        </p:spPr>
        <p:txBody>
          <a:bodyPr/>
          <a:lstStyle/>
          <a:p>
            <a:pPr eaLnBrk="1" hangingPunct="1"/>
            <a:r>
              <a:rPr lang="en-US" dirty="0"/>
              <a:t>History</a:t>
            </a:r>
            <a:endParaRPr lang="el-GR" dirty="0"/>
          </a:p>
        </p:txBody>
      </p:sp>
      <p:sp>
        <p:nvSpPr>
          <p:cNvPr id="11268" name="6 - Θέση περιεχομένου"/>
          <p:cNvSpPr>
            <a:spLocks noGrp="1"/>
          </p:cNvSpPr>
          <p:nvPr>
            <p:ph sz="quarter" idx="1"/>
          </p:nvPr>
        </p:nvSpPr>
        <p:spPr>
          <a:xfrm>
            <a:off x="531404" y="2204864"/>
            <a:ext cx="7562801" cy="3904605"/>
          </a:xfrm>
        </p:spPr>
        <p:txBody>
          <a:bodyPr/>
          <a:lstStyle/>
          <a:p>
            <a:pPr>
              <a:buFont typeface="Wingdings" pitchFamily="2" charset="2"/>
              <a:buChar char="§"/>
            </a:pPr>
            <a:r>
              <a:rPr lang="en-US" sz="2400" dirty="0"/>
              <a:t>Long, thousands of years wine history and culture.</a:t>
            </a:r>
          </a:p>
          <a:p>
            <a:pPr>
              <a:buFont typeface="Wingdings" pitchFamily="2" charset="2"/>
              <a:buChar char="§"/>
            </a:pPr>
            <a:r>
              <a:rPr lang="en-US" sz="2400" dirty="0"/>
              <a:t>Famous ancient wines with designation of origin</a:t>
            </a:r>
          </a:p>
          <a:p>
            <a:pPr>
              <a:buFont typeface="Wingdings" pitchFamily="2" charset="2"/>
              <a:buChar char="§"/>
            </a:pPr>
            <a:r>
              <a:rPr lang="en-US" sz="2400" dirty="0"/>
              <a:t>Symposia: Intellectual gatherings where wine served as a social lubricant-always in moderation and diluted with water</a:t>
            </a:r>
          </a:p>
          <a:p>
            <a:pPr>
              <a:buFont typeface="Wingdings" pitchFamily="2" charset="2"/>
              <a:buChar char="§"/>
            </a:pPr>
            <a:r>
              <a:rPr lang="en-US" sz="2400" dirty="0"/>
              <a:t>Greek colonies spread out the art of making wine</a:t>
            </a:r>
          </a:p>
          <a:p>
            <a:pPr>
              <a:buFont typeface="Wingdings" pitchFamily="2" charset="2"/>
              <a:buChar char="§"/>
            </a:pPr>
            <a:r>
              <a:rPr lang="en-US" sz="2400" dirty="0"/>
              <a:t>Byzantine Empire – wines are exported to the Medieval Europe by Venetian traders. Wine highly connected to religion</a:t>
            </a:r>
          </a:p>
          <a:p>
            <a:pPr>
              <a:buFont typeface="Wingdings" pitchFamily="2" charset="2"/>
              <a:buChar char="§"/>
            </a:pPr>
            <a:endParaRPr lang="en-US" sz="2400" dirty="0"/>
          </a:p>
          <a:p>
            <a:pPr>
              <a:buFont typeface="Wingdings" pitchFamily="2" charset="2"/>
              <a:buChar char="§"/>
            </a:pPr>
            <a:endParaRPr lang="en-US" sz="2400" dirty="0"/>
          </a:p>
          <a:p>
            <a:pPr>
              <a:buNone/>
            </a:pPr>
            <a:endParaRPr lang="en-US" dirty="0"/>
          </a:p>
          <a:p>
            <a:endParaRPr lang="en-US" dirty="0"/>
          </a:p>
        </p:txBody>
      </p:sp>
      <p:sp>
        <p:nvSpPr>
          <p:cNvPr id="6" name="2 - Θέση υποσέλιδου"/>
          <p:cNvSpPr>
            <a:spLocks noGrp="1"/>
          </p:cNvSpPr>
          <p:nvPr>
            <p:ph type="ftr" sz="quarter" idx="11"/>
          </p:nvPr>
        </p:nvSpPr>
        <p:spPr bwMode="auto">
          <a:xfrm>
            <a:off x="609600" y="6248400"/>
            <a:ext cx="8139113" cy="365125"/>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8" name="7 - Θέση αριθμού διαφάνειας"/>
          <p:cNvSpPr>
            <a:spLocks noGrp="1"/>
          </p:cNvSpPr>
          <p:nvPr>
            <p:ph type="sldNum" sz="quarter" idx="12"/>
          </p:nvPr>
        </p:nvSpPr>
        <p:spPr/>
        <p:txBody>
          <a:bodyPr>
            <a:normAutofit fontScale="85000" lnSpcReduction="20000"/>
          </a:bodyPr>
          <a:lstStyle/>
          <a:p>
            <a:pPr>
              <a:defRPr/>
            </a:pPr>
            <a:fld id="{E8E3FF68-CC42-445A-B03D-338AF33EA0A8}" type="slidenum">
              <a:rPr lang="el-GR" smtClean="0"/>
              <a:pPr>
                <a:defRPr/>
              </a:pPr>
              <a:t>2</a:t>
            </a:fld>
            <a:endParaRPr lang="el-GR" dirty="0"/>
          </a:p>
        </p:txBody>
      </p:sp>
      <p:pic>
        <p:nvPicPr>
          <p:cNvPr id="7" name="Picture 6">
            <a:extLst>
              <a:ext uri="{FF2B5EF4-FFF2-40B4-BE49-F238E27FC236}">
                <a16:creationId xmlns:a16="http://schemas.microsoft.com/office/drawing/2014/main" id="{15EA5BC7-F416-4A4E-BF36-4B9546A72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winemap_greece">
            <a:extLst>
              <a:ext uri="{FF2B5EF4-FFF2-40B4-BE49-F238E27FC236}">
                <a16:creationId xmlns:a16="http://schemas.microsoft.com/office/drawing/2014/main" id="{2731ECF6-DC18-9840-A044-E96769A16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6838950" cy="6811963"/>
          </a:xfrm>
          <a:prstGeom prst="rect">
            <a:avLst/>
          </a:prstGeom>
          <a:solidFill>
            <a:srgbClr val="FF00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274" name="Text Box 3">
            <a:extLst>
              <a:ext uri="{FF2B5EF4-FFF2-40B4-BE49-F238E27FC236}">
                <a16:creationId xmlns:a16="http://schemas.microsoft.com/office/drawing/2014/main" id="{8BA17A41-99D9-DC4D-99F6-852F54C4D3C1}"/>
              </a:ext>
            </a:extLst>
          </p:cNvPr>
          <p:cNvSpPr txBox="1">
            <a:spLocks noChangeArrowheads="1"/>
          </p:cNvSpPr>
          <p:nvPr/>
        </p:nvSpPr>
        <p:spPr bwMode="auto">
          <a:xfrm>
            <a:off x="771525" y="57531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200">
              <a:latin typeface="Verdana" panose="020B0604030504040204" pitchFamily="34" charset="0"/>
            </a:endParaRPr>
          </a:p>
        </p:txBody>
      </p:sp>
      <p:sp>
        <p:nvSpPr>
          <p:cNvPr id="54275" name="Text Box 4">
            <a:extLst>
              <a:ext uri="{FF2B5EF4-FFF2-40B4-BE49-F238E27FC236}">
                <a16:creationId xmlns:a16="http://schemas.microsoft.com/office/drawing/2014/main" id="{62D4E6FE-7E03-CE45-8D9C-35484A991FBE}"/>
              </a:ext>
            </a:extLst>
          </p:cNvPr>
          <p:cNvSpPr txBox="1">
            <a:spLocks noChangeArrowheads="1"/>
          </p:cNvSpPr>
          <p:nvPr/>
        </p:nvSpPr>
        <p:spPr bwMode="auto">
          <a:xfrm>
            <a:off x="2735263" y="4365625"/>
            <a:ext cx="671512"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900" b="1">
                <a:latin typeface="MS Reference Sans Serif" panose="020B0604030504040204" pitchFamily="34" charset="0"/>
              </a:rPr>
              <a:t>Mantinía</a:t>
            </a:r>
            <a:endParaRPr lang="el-GR" altLang="en-US" sz="900" b="1">
              <a:latin typeface="MS Reference Sans Serif" panose="020B0604030504040204" pitchFamily="34" charset="0"/>
            </a:endParaRPr>
          </a:p>
        </p:txBody>
      </p:sp>
      <p:sp>
        <p:nvSpPr>
          <p:cNvPr id="54276" name="Text Box 5">
            <a:extLst>
              <a:ext uri="{FF2B5EF4-FFF2-40B4-BE49-F238E27FC236}">
                <a16:creationId xmlns:a16="http://schemas.microsoft.com/office/drawing/2014/main" id="{B540B880-DFEE-C945-BFD8-B6E4B013734E}"/>
              </a:ext>
            </a:extLst>
          </p:cNvPr>
          <p:cNvSpPr txBox="1">
            <a:spLocks noChangeArrowheads="1"/>
          </p:cNvSpPr>
          <p:nvPr/>
        </p:nvSpPr>
        <p:spPr bwMode="auto">
          <a:xfrm>
            <a:off x="839788" y="5792788"/>
            <a:ext cx="1463675"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800" b="1">
                <a:latin typeface="MS Reference Sans Serif" panose="020B0604030504040204" pitchFamily="34" charset="0"/>
              </a:rPr>
              <a:t>Red wines</a:t>
            </a:r>
            <a:endParaRPr lang="el-GR" altLang="en-US" sz="800" b="1">
              <a:latin typeface="MS Reference Sans Serif" panose="020B0604030504040204" pitchFamily="34" charset="0"/>
            </a:endParaRPr>
          </a:p>
        </p:txBody>
      </p:sp>
      <p:sp>
        <p:nvSpPr>
          <p:cNvPr id="54277" name="Freeform 6">
            <a:extLst>
              <a:ext uri="{FF2B5EF4-FFF2-40B4-BE49-F238E27FC236}">
                <a16:creationId xmlns:a16="http://schemas.microsoft.com/office/drawing/2014/main" id="{9D067A4C-4116-2C4D-923B-4EEB3CAE0B9C}"/>
              </a:ext>
            </a:extLst>
          </p:cNvPr>
          <p:cNvSpPr>
            <a:spLocks/>
          </p:cNvSpPr>
          <p:nvPr/>
        </p:nvSpPr>
        <p:spPr bwMode="auto">
          <a:xfrm>
            <a:off x="2263775" y="3721100"/>
            <a:ext cx="239713" cy="171450"/>
          </a:xfrm>
          <a:custGeom>
            <a:avLst/>
            <a:gdLst>
              <a:gd name="T0" fmla="*/ 2147483646 w 151"/>
              <a:gd name="T1" fmla="*/ 0 h 108"/>
              <a:gd name="T2" fmla="*/ 2147483646 w 151"/>
              <a:gd name="T3" fmla="*/ 2147483646 h 108"/>
              <a:gd name="T4" fmla="*/ 2147483646 w 151"/>
              <a:gd name="T5" fmla="*/ 2147483646 h 108"/>
              <a:gd name="T6" fmla="*/ 2147483646 w 151"/>
              <a:gd name="T7" fmla="*/ 2147483646 h 108"/>
              <a:gd name="T8" fmla="*/ 2147483646 w 151"/>
              <a:gd name="T9" fmla="*/ 2147483646 h 108"/>
              <a:gd name="T10" fmla="*/ 2147483646 w 151"/>
              <a:gd name="T11" fmla="*/ 2147483646 h 108"/>
              <a:gd name="T12" fmla="*/ 2147483646 w 151"/>
              <a:gd name="T13" fmla="*/ 2147483646 h 108"/>
              <a:gd name="T14" fmla="*/ 2147483646 w 151"/>
              <a:gd name="T15" fmla="*/ 2147483646 h 108"/>
              <a:gd name="T16" fmla="*/ 2147483646 w 151"/>
              <a:gd name="T17" fmla="*/ 2147483646 h 108"/>
              <a:gd name="T18" fmla="*/ 2147483646 w 151"/>
              <a:gd name="T19" fmla="*/ 2147483646 h 108"/>
              <a:gd name="T20" fmla="*/ 2147483646 w 151"/>
              <a:gd name="T21" fmla="*/ 2147483646 h 108"/>
              <a:gd name="T22" fmla="*/ 2147483646 w 151"/>
              <a:gd name="T23" fmla="*/ 2147483646 h 108"/>
              <a:gd name="T24" fmla="*/ 2147483646 w 151"/>
              <a:gd name="T25" fmla="*/ 2147483646 h 108"/>
              <a:gd name="T26" fmla="*/ 2147483646 w 151"/>
              <a:gd name="T27" fmla="*/ 0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1"/>
              <a:gd name="T43" fmla="*/ 0 h 108"/>
              <a:gd name="T44" fmla="*/ 151 w 151"/>
              <a:gd name="T45" fmla="*/ 108 h 1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1" h="108">
                <a:moveTo>
                  <a:pt x="62" y="0"/>
                </a:moveTo>
                <a:cubicBezTo>
                  <a:pt x="57" y="1"/>
                  <a:pt x="52" y="0"/>
                  <a:pt x="48" y="2"/>
                </a:cubicBezTo>
                <a:cubicBezTo>
                  <a:pt x="41" y="5"/>
                  <a:pt x="52" y="12"/>
                  <a:pt x="42" y="14"/>
                </a:cubicBezTo>
                <a:cubicBezTo>
                  <a:pt x="32" y="16"/>
                  <a:pt x="21" y="15"/>
                  <a:pt x="10" y="16"/>
                </a:cubicBezTo>
                <a:cubicBezTo>
                  <a:pt x="0" y="31"/>
                  <a:pt x="9" y="44"/>
                  <a:pt x="14" y="58"/>
                </a:cubicBezTo>
                <a:cubicBezTo>
                  <a:pt x="16" y="73"/>
                  <a:pt x="18" y="79"/>
                  <a:pt x="34" y="84"/>
                </a:cubicBezTo>
                <a:cubicBezTo>
                  <a:pt x="38" y="85"/>
                  <a:pt x="46" y="88"/>
                  <a:pt x="46" y="88"/>
                </a:cubicBezTo>
                <a:cubicBezTo>
                  <a:pt x="60" y="108"/>
                  <a:pt x="60" y="100"/>
                  <a:pt x="94" y="98"/>
                </a:cubicBezTo>
                <a:cubicBezTo>
                  <a:pt x="114" y="85"/>
                  <a:pt x="95" y="87"/>
                  <a:pt x="130" y="84"/>
                </a:cubicBezTo>
                <a:cubicBezTo>
                  <a:pt x="133" y="76"/>
                  <a:pt x="137" y="77"/>
                  <a:pt x="144" y="72"/>
                </a:cubicBezTo>
                <a:cubicBezTo>
                  <a:pt x="151" y="62"/>
                  <a:pt x="147" y="56"/>
                  <a:pt x="138" y="50"/>
                </a:cubicBezTo>
                <a:cubicBezTo>
                  <a:pt x="130" y="38"/>
                  <a:pt x="121" y="36"/>
                  <a:pt x="110" y="28"/>
                </a:cubicBezTo>
                <a:cubicBezTo>
                  <a:pt x="106" y="25"/>
                  <a:pt x="98" y="20"/>
                  <a:pt x="98" y="20"/>
                </a:cubicBezTo>
                <a:cubicBezTo>
                  <a:pt x="90" y="8"/>
                  <a:pt x="77" y="0"/>
                  <a:pt x="62" y="0"/>
                </a:cubicBezTo>
                <a:close/>
              </a:path>
            </a:pathLst>
          </a:custGeom>
          <a:solidFill>
            <a:srgbClr val="ECB298"/>
          </a:solidFill>
          <a:ln w="9525">
            <a:solidFill>
              <a:srgbClr val="993300"/>
            </a:solidFill>
            <a:round/>
            <a:headEnd/>
            <a:tailEnd/>
          </a:ln>
        </p:spPr>
        <p:txBody>
          <a:bodyPr/>
          <a:lstStyle/>
          <a:p>
            <a:endParaRPr lang="en-US"/>
          </a:p>
        </p:txBody>
      </p:sp>
      <p:sp>
        <p:nvSpPr>
          <p:cNvPr id="54278" name="Freeform 7">
            <a:extLst>
              <a:ext uri="{FF2B5EF4-FFF2-40B4-BE49-F238E27FC236}">
                <a16:creationId xmlns:a16="http://schemas.microsoft.com/office/drawing/2014/main" id="{098C702B-CF6B-514F-9873-2215FA1FC656}"/>
              </a:ext>
            </a:extLst>
          </p:cNvPr>
          <p:cNvSpPr>
            <a:spLocks/>
          </p:cNvSpPr>
          <p:nvPr/>
        </p:nvSpPr>
        <p:spPr bwMode="auto">
          <a:xfrm>
            <a:off x="2222500" y="3946525"/>
            <a:ext cx="219075" cy="266700"/>
          </a:xfrm>
          <a:custGeom>
            <a:avLst/>
            <a:gdLst>
              <a:gd name="T0" fmla="*/ 2147483646 w 138"/>
              <a:gd name="T1" fmla="*/ 2147483646 h 168"/>
              <a:gd name="T2" fmla="*/ 2147483646 w 138"/>
              <a:gd name="T3" fmla="*/ 2147483646 h 168"/>
              <a:gd name="T4" fmla="*/ 0 w 138"/>
              <a:gd name="T5" fmla="*/ 2147483646 h 168"/>
              <a:gd name="T6" fmla="*/ 2147483646 w 138"/>
              <a:gd name="T7" fmla="*/ 2147483646 h 168"/>
              <a:gd name="T8" fmla="*/ 2147483646 w 138"/>
              <a:gd name="T9" fmla="*/ 2147483646 h 168"/>
              <a:gd name="T10" fmla="*/ 2147483646 w 138"/>
              <a:gd name="T11" fmla="*/ 2147483646 h 168"/>
              <a:gd name="T12" fmla="*/ 2147483646 w 138"/>
              <a:gd name="T13" fmla="*/ 2147483646 h 168"/>
              <a:gd name="T14" fmla="*/ 2147483646 w 138"/>
              <a:gd name="T15" fmla="*/ 2147483646 h 168"/>
              <a:gd name="T16" fmla="*/ 2147483646 w 138"/>
              <a:gd name="T17" fmla="*/ 2147483646 h 168"/>
              <a:gd name="T18" fmla="*/ 2147483646 w 138"/>
              <a:gd name="T19" fmla="*/ 2147483646 h 168"/>
              <a:gd name="T20" fmla="*/ 2147483646 w 138"/>
              <a:gd name="T21" fmla="*/ 0 h 168"/>
              <a:gd name="T22" fmla="*/ 2147483646 w 138"/>
              <a:gd name="T23" fmla="*/ 2147483646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68"/>
              <a:gd name="T38" fmla="*/ 138 w 138"/>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68">
                <a:moveTo>
                  <a:pt x="38" y="6"/>
                </a:moveTo>
                <a:cubicBezTo>
                  <a:pt x="30" y="11"/>
                  <a:pt x="24" y="17"/>
                  <a:pt x="16" y="22"/>
                </a:cubicBezTo>
                <a:cubicBezTo>
                  <a:pt x="3" y="42"/>
                  <a:pt x="3" y="69"/>
                  <a:pt x="0" y="92"/>
                </a:cubicBezTo>
                <a:cubicBezTo>
                  <a:pt x="2" y="121"/>
                  <a:pt x="1" y="119"/>
                  <a:pt x="24" y="124"/>
                </a:cubicBezTo>
                <a:cubicBezTo>
                  <a:pt x="34" y="140"/>
                  <a:pt x="23" y="135"/>
                  <a:pt x="52" y="138"/>
                </a:cubicBezTo>
                <a:cubicBezTo>
                  <a:pt x="62" y="154"/>
                  <a:pt x="72" y="156"/>
                  <a:pt x="90" y="158"/>
                </a:cubicBezTo>
                <a:cubicBezTo>
                  <a:pt x="104" y="167"/>
                  <a:pt x="97" y="164"/>
                  <a:pt x="108" y="168"/>
                </a:cubicBezTo>
                <a:cubicBezTo>
                  <a:pt x="123" y="158"/>
                  <a:pt x="109" y="138"/>
                  <a:pt x="124" y="128"/>
                </a:cubicBezTo>
                <a:cubicBezTo>
                  <a:pt x="138" y="87"/>
                  <a:pt x="117" y="72"/>
                  <a:pt x="98" y="44"/>
                </a:cubicBezTo>
                <a:cubicBezTo>
                  <a:pt x="94" y="38"/>
                  <a:pt x="85" y="37"/>
                  <a:pt x="80" y="32"/>
                </a:cubicBezTo>
                <a:cubicBezTo>
                  <a:pt x="68" y="20"/>
                  <a:pt x="62" y="9"/>
                  <a:pt x="48" y="0"/>
                </a:cubicBezTo>
                <a:cubicBezTo>
                  <a:pt x="31" y="6"/>
                  <a:pt x="37" y="9"/>
                  <a:pt x="26" y="20"/>
                </a:cubicBezTo>
              </a:path>
            </a:pathLst>
          </a:custGeom>
          <a:solidFill>
            <a:srgbClr val="FFFF99"/>
          </a:solidFill>
          <a:ln w="9525">
            <a:solidFill>
              <a:srgbClr val="993300"/>
            </a:solidFill>
            <a:round/>
            <a:headEnd/>
            <a:tailEnd/>
          </a:ln>
        </p:spPr>
        <p:txBody>
          <a:bodyPr/>
          <a:lstStyle/>
          <a:p>
            <a:endParaRPr lang="en-US"/>
          </a:p>
        </p:txBody>
      </p:sp>
      <p:sp>
        <p:nvSpPr>
          <p:cNvPr id="54279" name="Text Box 8">
            <a:extLst>
              <a:ext uri="{FF2B5EF4-FFF2-40B4-BE49-F238E27FC236}">
                <a16:creationId xmlns:a16="http://schemas.microsoft.com/office/drawing/2014/main" id="{627106E8-EA63-404E-815F-9244D4502615}"/>
              </a:ext>
            </a:extLst>
          </p:cNvPr>
          <p:cNvSpPr txBox="1">
            <a:spLocks noChangeArrowheads="1"/>
          </p:cNvSpPr>
          <p:nvPr/>
        </p:nvSpPr>
        <p:spPr bwMode="auto">
          <a:xfrm>
            <a:off x="839788" y="5969000"/>
            <a:ext cx="1463675"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800" b="1">
                <a:latin typeface="MS Reference Sans Serif" panose="020B0604030504040204" pitchFamily="34" charset="0"/>
              </a:rPr>
              <a:t>White wines</a:t>
            </a:r>
            <a:endParaRPr lang="el-GR" altLang="en-US" sz="800" b="1">
              <a:latin typeface="MS Reference Sans Serif" panose="020B0604030504040204" pitchFamily="34" charset="0"/>
            </a:endParaRPr>
          </a:p>
        </p:txBody>
      </p:sp>
      <p:sp>
        <p:nvSpPr>
          <p:cNvPr id="54280" name="Text Box 9">
            <a:extLst>
              <a:ext uri="{FF2B5EF4-FFF2-40B4-BE49-F238E27FC236}">
                <a16:creationId xmlns:a16="http://schemas.microsoft.com/office/drawing/2014/main" id="{654A5818-3C06-6B48-A04A-17FA7C73CB93}"/>
              </a:ext>
            </a:extLst>
          </p:cNvPr>
          <p:cNvSpPr txBox="1">
            <a:spLocks noChangeArrowheads="1"/>
          </p:cNvSpPr>
          <p:nvPr/>
        </p:nvSpPr>
        <p:spPr bwMode="auto">
          <a:xfrm>
            <a:off x="844550" y="6146800"/>
            <a:ext cx="1463675"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800" b="1">
                <a:latin typeface="MS Reference Sans Serif" panose="020B0604030504040204" pitchFamily="34" charset="0"/>
              </a:rPr>
              <a:t>Red and White wines</a:t>
            </a:r>
            <a:endParaRPr lang="el-GR" altLang="en-US" sz="800" b="1">
              <a:latin typeface="MS Reference Sans Serif" panose="020B0604030504040204" pitchFamily="34" charset="0"/>
            </a:endParaRPr>
          </a:p>
        </p:txBody>
      </p:sp>
      <p:sp>
        <p:nvSpPr>
          <p:cNvPr id="54281" name="Rectangle 10">
            <a:extLst>
              <a:ext uri="{FF2B5EF4-FFF2-40B4-BE49-F238E27FC236}">
                <a16:creationId xmlns:a16="http://schemas.microsoft.com/office/drawing/2014/main" id="{DEE77109-9611-1443-950E-12AD9D0B8066}"/>
              </a:ext>
            </a:extLst>
          </p:cNvPr>
          <p:cNvSpPr>
            <a:spLocks noChangeArrowheads="1"/>
          </p:cNvSpPr>
          <p:nvPr/>
        </p:nvSpPr>
        <p:spPr bwMode="auto">
          <a:xfrm>
            <a:off x="358775" y="6692900"/>
            <a:ext cx="1800225" cy="144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05836" name="Line 12">
            <a:extLst>
              <a:ext uri="{FF2B5EF4-FFF2-40B4-BE49-F238E27FC236}">
                <a16:creationId xmlns:a16="http://schemas.microsoft.com/office/drawing/2014/main" id="{5C38F139-7966-9D46-AF8D-A8EBEA5E6F40}"/>
              </a:ext>
            </a:extLst>
          </p:cNvPr>
          <p:cNvSpPr>
            <a:spLocks noChangeShapeType="1"/>
          </p:cNvSpPr>
          <p:nvPr/>
        </p:nvSpPr>
        <p:spPr bwMode="auto">
          <a:xfrm flipH="1" flipV="1">
            <a:off x="3708400" y="1989138"/>
            <a:ext cx="1008063" cy="50323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3" name="Rectangle 13">
            <a:extLst>
              <a:ext uri="{FF2B5EF4-FFF2-40B4-BE49-F238E27FC236}">
                <a16:creationId xmlns:a16="http://schemas.microsoft.com/office/drawing/2014/main" id="{9437F501-0023-B34D-A07A-AE54F98B0456}"/>
              </a:ext>
            </a:extLst>
          </p:cNvPr>
          <p:cNvSpPr>
            <a:spLocks noChangeArrowheads="1"/>
          </p:cNvSpPr>
          <p:nvPr/>
        </p:nvSpPr>
        <p:spPr bwMode="auto">
          <a:xfrm>
            <a:off x="3167063" y="4149725"/>
            <a:ext cx="647700"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05838" name="Text Box 14">
            <a:extLst>
              <a:ext uri="{FF2B5EF4-FFF2-40B4-BE49-F238E27FC236}">
                <a16:creationId xmlns:a16="http://schemas.microsoft.com/office/drawing/2014/main" id="{966A37F1-40C4-7D44-98EF-A696D6A5738D}"/>
              </a:ext>
            </a:extLst>
          </p:cNvPr>
          <p:cNvSpPr txBox="1">
            <a:spLocks noChangeArrowheads="1"/>
          </p:cNvSpPr>
          <p:nvPr/>
        </p:nvSpPr>
        <p:spPr bwMode="auto">
          <a:xfrm>
            <a:off x="4787900" y="2276475"/>
            <a:ext cx="3095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b="1">
                <a:solidFill>
                  <a:srgbClr val="008000"/>
                </a:solidFill>
                <a:latin typeface="Verdana" panose="020B0604030504040204" pitchFamily="34" charset="0"/>
              </a:rPr>
              <a:t>CENTRAL MACEDONIA</a:t>
            </a:r>
            <a:endParaRPr lang="el-GR" altLang="en-US" sz="2000" b="1">
              <a:solidFill>
                <a:srgbClr val="008000"/>
              </a:solidFill>
              <a:latin typeface="Verdana" panose="020B0604030504040204" pitchFamily="34" charset="0"/>
            </a:endParaRPr>
          </a:p>
        </p:txBody>
      </p:sp>
      <p:sp>
        <p:nvSpPr>
          <p:cNvPr id="205839" name="Rectangle 15">
            <a:extLst>
              <a:ext uri="{FF2B5EF4-FFF2-40B4-BE49-F238E27FC236}">
                <a16:creationId xmlns:a16="http://schemas.microsoft.com/office/drawing/2014/main" id="{08B70E13-977B-1448-BE0B-11639F9A7325}"/>
              </a:ext>
            </a:extLst>
          </p:cNvPr>
          <p:cNvSpPr>
            <a:spLocks noChangeArrowheads="1"/>
          </p:cNvSpPr>
          <p:nvPr/>
        </p:nvSpPr>
        <p:spPr bwMode="auto">
          <a:xfrm>
            <a:off x="2627313" y="836613"/>
            <a:ext cx="1008062" cy="936625"/>
          </a:xfrm>
          <a:prstGeom prst="rect">
            <a:avLst/>
          </a:prstGeom>
          <a:solidFill>
            <a:srgbClr val="008000">
              <a:alpha val="45097"/>
            </a:srgbClr>
          </a:solidFill>
          <a:ln w="31750">
            <a:solidFill>
              <a:srgbClr val="008000"/>
            </a:solidFill>
            <a:miter lim="800000"/>
            <a:headEnd/>
            <a:tailEnd/>
          </a:ln>
        </p:spPr>
        <p:txBody>
          <a:bodyPr wrap="none"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54286" name="Picture 18" descr="winemap_greece">
            <a:extLst>
              <a:ext uri="{FF2B5EF4-FFF2-40B4-BE49-F238E27FC236}">
                <a16:creationId xmlns:a16="http://schemas.microsoft.com/office/drawing/2014/main" id="{084F34D4-4B58-E64E-A17B-9C1C59DFA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131" t="60919" r="48398" b="35912"/>
          <a:stretch>
            <a:fillRect/>
          </a:stretch>
        </p:blipFill>
        <p:spPr bwMode="auto">
          <a:xfrm>
            <a:off x="2700338" y="4365625"/>
            <a:ext cx="647700" cy="215900"/>
          </a:xfrm>
          <a:prstGeom prst="rect">
            <a:avLst/>
          </a:prstGeom>
          <a:solidFill>
            <a:srgbClr val="FF00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4287" name="Picture 19" descr="winemap_greece">
            <a:extLst>
              <a:ext uri="{FF2B5EF4-FFF2-40B4-BE49-F238E27FC236}">
                <a16:creationId xmlns:a16="http://schemas.microsoft.com/office/drawing/2014/main" id="{9AF72AB4-104D-0B49-AC24-B753D7CFB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862" t="63016" r="54712" b="32742"/>
          <a:stretch>
            <a:fillRect/>
          </a:stretch>
        </p:blipFill>
        <p:spPr bwMode="auto">
          <a:xfrm>
            <a:off x="3203575" y="4149725"/>
            <a:ext cx="576263" cy="288925"/>
          </a:xfrm>
          <a:prstGeom prst="rect">
            <a:avLst/>
          </a:prstGeom>
          <a:solidFill>
            <a:srgbClr val="FF00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844" name="Rectangle 20">
            <a:extLst>
              <a:ext uri="{FF2B5EF4-FFF2-40B4-BE49-F238E27FC236}">
                <a16:creationId xmlns:a16="http://schemas.microsoft.com/office/drawing/2014/main" id="{55DC37EC-1AA6-5F4B-862C-52EFBC7DF90E}"/>
              </a:ext>
            </a:extLst>
          </p:cNvPr>
          <p:cNvSpPr>
            <a:spLocks noChangeArrowheads="1"/>
          </p:cNvSpPr>
          <p:nvPr/>
        </p:nvSpPr>
        <p:spPr bwMode="auto">
          <a:xfrm>
            <a:off x="3276600" y="3716338"/>
            <a:ext cx="287338" cy="288925"/>
          </a:xfrm>
          <a:prstGeom prst="rect">
            <a:avLst/>
          </a:prstGeom>
          <a:solidFill>
            <a:srgbClr val="008000">
              <a:alpha val="45097"/>
            </a:srgbClr>
          </a:solidFill>
          <a:ln w="31750">
            <a:solidFill>
              <a:srgbClr val="008000"/>
            </a:solidFill>
            <a:miter lim="800000"/>
            <a:headEnd/>
            <a:tailEnd/>
          </a:ln>
        </p:spPr>
        <p:txBody>
          <a:bodyPr wrap="none"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27970301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839"/>
                                        </p:tgtEl>
                                        <p:attrNameLst>
                                          <p:attrName>style.visibility</p:attrName>
                                        </p:attrNameLst>
                                      </p:cBhvr>
                                      <p:to>
                                        <p:strVal val="visible"/>
                                      </p:to>
                                    </p:set>
                                    <p:animEffect transition="in" filter="fade">
                                      <p:cBhvr>
                                        <p:cTn id="7" dur="1000"/>
                                        <p:tgtEl>
                                          <p:spTgt spid="205839"/>
                                        </p:tgtEl>
                                      </p:cBhvr>
                                    </p:animEffect>
                                  </p:childTnLst>
                                </p:cTn>
                              </p:par>
                              <p:par>
                                <p:cTn id="8" presetID="10" presetClass="entr" presetSubtype="0" fill="hold" nodeType="withEffect">
                                  <p:stCondLst>
                                    <p:cond delay="0"/>
                                  </p:stCondLst>
                                  <p:childTnLst>
                                    <p:set>
                                      <p:cBhvr>
                                        <p:cTn id="9" dur="1" fill="hold">
                                          <p:stCondLst>
                                            <p:cond delay="0"/>
                                          </p:stCondLst>
                                        </p:cTn>
                                        <p:tgtEl>
                                          <p:spTgt spid="205836"/>
                                        </p:tgtEl>
                                        <p:attrNameLst>
                                          <p:attrName>style.visibility</p:attrName>
                                        </p:attrNameLst>
                                      </p:cBhvr>
                                      <p:to>
                                        <p:strVal val="visible"/>
                                      </p:to>
                                    </p:set>
                                    <p:animEffect transition="in" filter="fade">
                                      <p:cBhvr>
                                        <p:cTn id="10" dur="1000"/>
                                        <p:tgtEl>
                                          <p:spTgt spid="2058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5838"/>
                                        </p:tgtEl>
                                        <p:attrNameLst>
                                          <p:attrName>style.visibility</p:attrName>
                                        </p:attrNameLst>
                                      </p:cBhvr>
                                      <p:to>
                                        <p:strVal val="visible"/>
                                      </p:to>
                                    </p:set>
                                    <p:animEffect transition="in" filter="fade">
                                      <p:cBhvr>
                                        <p:cTn id="13" dur="1000"/>
                                        <p:tgtEl>
                                          <p:spTgt spid="2058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5844"/>
                                        </p:tgtEl>
                                        <p:attrNameLst>
                                          <p:attrName>style.visibility</p:attrName>
                                        </p:attrNameLst>
                                      </p:cBhvr>
                                      <p:to>
                                        <p:strVal val="visible"/>
                                      </p:to>
                                    </p:set>
                                    <p:animEffect transition="in" filter="fade">
                                      <p:cBhvr>
                                        <p:cTn id="18" dur="1000"/>
                                        <p:tgtEl>
                                          <p:spTgt spid="20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8" grpId="0"/>
      <p:bldP spid="205839" grpId="0" animBg="1"/>
      <p:bldP spid="2058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 Τίτλος">
            <a:extLst>
              <a:ext uri="{FF2B5EF4-FFF2-40B4-BE49-F238E27FC236}">
                <a16:creationId xmlns:a16="http://schemas.microsoft.com/office/drawing/2014/main" id="{A7AC8748-A1E6-B646-BD28-094A3ED27FDF}"/>
              </a:ext>
            </a:extLst>
          </p:cNvPr>
          <p:cNvSpPr>
            <a:spLocks noGrp="1"/>
          </p:cNvSpPr>
          <p:nvPr>
            <p:ph type="title"/>
          </p:nvPr>
        </p:nvSpPr>
        <p:spPr>
          <a:xfrm>
            <a:off x="1475656" y="548680"/>
            <a:ext cx="3839794" cy="432048"/>
          </a:xfrm>
        </p:spPr>
        <p:txBody>
          <a:bodyPr>
            <a:noAutofit/>
          </a:bodyPr>
          <a:lstStyle/>
          <a:p>
            <a:pPr eaLnBrk="1" hangingPunct="1"/>
            <a:r>
              <a:rPr lang="en-US" altLang="el-GR" sz="2400" b="1" dirty="0"/>
              <a:t>MALAGOUSIA</a:t>
            </a:r>
            <a:endParaRPr lang="el-GR" altLang="el-GR" sz="2400" b="1" dirty="0"/>
          </a:p>
        </p:txBody>
      </p:sp>
      <p:sp>
        <p:nvSpPr>
          <p:cNvPr id="49154" name="3 - Θέση περιεχομένου">
            <a:extLst>
              <a:ext uri="{FF2B5EF4-FFF2-40B4-BE49-F238E27FC236}">
                <a16:creationId xmlns:a16="http://schemas.microsoft.com/office/drawing/2014/main" id="{50F93CEE-C60B-E542-8252-085FCD222894}"/>
              </a:ext>
            </a:extLst>
          </p:cNvPr>
          <p:cNvSpPr>
            <a:spLocks noGrp="1"/>
          </p:cNvSpPr>
          <p:nvPr>
            <p:ph sz="quarter" idx="1"/>
          </p:nvPr>
        </p:nvSpPr>
        <p:spPr>
          <a:xfrm>
            <a:off x="107504" y="1796529"/>
            <a:ext cx="5328592" cy="4320480"/>
          </a:xfrm>
        </p:spPr>
        <p:txBody>
          <a:bodyPr>
            <a:normAutofit fontScale="32500" lnSpcReduction="20000"/>
          </a:bodyPr>
          <a:lstStyle/>
          <a:p>
            <a:pPr eaLnBrk="1" hangingPunct="1">
              <a:buFont typeface="Wingdings" pitchFamily="2" charset="2"/>
              <a:buChar char="q"/>
            </a:pPr>
            <a:r>
              <a:rPr lang="en-US" altLang="el-GR" sz="5500" dirty="0"/>
              <a:t>Grows vigorously</a:t>
            </a:r>
          </a:p>
          <a:p>
            <a:pPr eaLnBrk="1" hangingPunct="1">
              <a:buFont typeface="Wingdings" pitchFamily="2" charset="2"/>
              <a:buChar char="q"/>
            </a:pPr>
            <a:r>
              <a:rPr lang="en-US" altLang="el-GR" sz="5500" dirty="0"/>
              <a:t>High yields</a:t>
            </a:r>
          </a:p>
          <a:p>
            <a:pPr eaLnBrk="1" hangingPunct="1">
              <a:buFont typeface="Wingdings" pitchFamily="2" charset="2"/>
              <a:buChar char="q"/>
            </a:pPr>
            <a:r>
              <a:rPr lang="en-US" altLang="el-GR" sz="5500" dirty="0"/>
              <a:t>Susceptible to diseases</a:t>
            </a:r>
          </a:p>
          <a:p>
            <a:pPr eaLnBrk="1" hangingPunct="1">
              <a:buFont typeface="Wingdings" pitchFamily="2" charset="2"/>
              <a:buChar char="q"/>
            </a:pPr>
            <a:r>
              <a:rPr lang="en-US" altLang="el-GR" sz="5500" dirty="0"/>
              <a:t>Resistant to drought</a:t>
            </a:r>
          </a:p>
          <a:p>
            <a:pPr eaLnBrk="1" hangingPunct="1">
              <a:buFont typeface="Wingdings" pitchFamily="2" charset="2"/>
              <a:buChar char="q"/>
            </a:pPr>
            <a:r>
              <a:rPr lang="en-US" altLang="el-GR" sz="5500" dirty="0"/>
              <a:t>Medium acidity</a:t>
            </a:r>
          </a:p>
          <a:p>
            <a:pPr eaLnBrk="1" hangingPunct="1">
              <a:buFont typeface="Wingdings" pitchFamily="2" charset="2"/>
              <a:buChar char="q"/>
            </a:pPr>
            <a:r>
              <a:rPr lang="en-US" altLang="el-GR" sz="5500" dirty="0"/>
              <a:t>High alcohol</a:t>
            </a:r>
          </a:p>
          <a:p>
            <a:pPr eaLnBrk="1" hangingPunct="1">
              <a:buFont typeface="Wingdings" pitchFamily="2" charset="2"/>
              <a:buChar char="q"/>
            </a:pPr>
            <a:r>
              <a:rPr lang="en-US" altLang="el-GR" sz="5500" dirty="0"/>
              <a:t>Aging potential</a:t>
            </a:r>
          </a:p>
          <a:p>
            <a:pPr eaLnBrk="1" hangingPunct="1">
              <a:buFont typeface="Wingdings" pitchFamily="2" charset="2"/>
              <a:buChar char="q"/>
            </a:pPr>
            <a:r>
              <a:rPr lang="en-US" altLang="el-GR" sz="5500" dirty="0"/>
              <a:t>Affinity to oak</a:t>
            </a:r>
          </a:p>
          <a:p>
            <a:pPr eaLnBrk="1" hangingPunct="1">
              <a:buFont typeface="Wingdings" pitchFamily="2" charset="2"/>
              <a:buChar char="q"/>
            </a:pPr>
            <a:r>
              <a:rPr lang="en-US" altLang="el-GR" sz="5500" dirty="0"/>
              <a:t>The ripeness level defines the aromatic profile</a:t>
            </a:r>
            <a:endParaRPr lang="el-GR" altLang="el-GR" sz="5500" dirty="0"/>
          </a:p>
          <a:p>
            <a:pPr eaLnBrk="1" hangingPunct="1">
              <a:buFont typeface="Wingdings" pitchFamily="2" charset="2"/>
              <a:buChar char="q"/>
            </a:pPr>
            <a:r>
              <a:rPr lang="en-US" altLang="el-GR" sz="5500" dirty="0"/>
              <a:t>High level of ripeness</a:t>
            </a:r>
            <a:endParaRPr lang="el-GR" altLang="el-GR" sz="5500" dirty="0"/>
          </a:p>
          <a:p>
            <a:pPr eaLnBrk="1" hangingPunct="1">
              <a:buFont typeface="Wingdings" pitchFamily="2" charset="2"/>
              <a:buChar char="q"/>
            </a:pPr>
            <a:r>
              <a:rPr lang="en-US" altLang="el-GR" sz="5500" dirty="0"/>
              <a:t>Peach, citrus, ripe tropical, green pepper</a:t>
            </a:r>
            <a:endParaRPr lang="el-GR" altLang="el-GR" sz="5500" dirty="0"/>
          </a:p>
          <a:p>
            <a:pPr eaLnBrk="1" hangingPunct="1">
              <a:buFont typeface="Wingdings" pitchFamily="2" charset="2"/>
              <a:buChar char="q"/>
            </a:pPr>
            <a:r>
              <a:rPr lang="en-US" altLang="el-GR" sz="5500" dirty="0"/>
              <a:t>Low level of Ripeness</a:t>
            </a:r>
            <a:endParaRPr lang="el-GR" altLang="el-GR" sz="5500" dirty="0"/>
          </a:p>
          <a:p>
            <a:pPr eaLnBrk="1" hangingPunct="1">
              <a:buFont typeface="Wingdings" pitchFamily="2" charset="2"/>
              <a:buChar char="q"/>
            </a:pPr>
            <a:r>
              <a:rPr lang="en-US" altLang="el-GR" sz="5500" dirty="0"/>
              <a:t>Vegetal, botanical aromas, mint, tea</a:t>
            </a:r>
          </a:p>
          <a:p>
            <a:pPr eaLnBrk="1" hangingPunct="1"/>
            <a:endParaRPr lang="en-US" altLang="el-GR" dirty="0"/>
          </a:p>
        </p:txBody>
      </p:sp>
      <p:pic>
        <p:nvPicPr>
          <p:cNvPr id="7" name="Picture 2">
            <a:extLst>
              <a:ext uri="{FF2B5EF4-FFF2-40B4-BE49-F238E27FC236}">
                <a16:creationId xmlns:a16="http://schemas.microsoft.com/office/drawing/2014/main" id="{8CBED2CB-649A-C548-919B-769CE0AD9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7797" r="25105"/>
          <a:stretch>
            <a:fillRect/>
          </a:stretch>
        </p:blipFill>
        <p:spPr bwMode="auto">
          <a:xfrm>
            <a:off x="5940152" y="1796529"/>
            <a:ext cx="284191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BB7B651-1A51-E54A-8FB9-344AC1299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426299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3. PAVLIDIS EMPHASIS ASSYRTIKO 2023</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3765385270"/>
              </p:ext>
            </p:extLst>
          </p:nvPr>
        </p:nvGraphicFramePr>
        <p:xfrm>
          <a:off x="755576" y="1689497"/>
          <a:ext cx="6048672" cy="4021639"/>
        </p:xfrm>
        <a:graphic>
          <a:graphicData uri="http://schemas.openxmlformats.org/drawingml/2006/table">
            <a:tbl>
              <a:tblPr firstRow="1" bandRow="1">
                <a:tableStyleId>{073A0DAA-6AF3-43AB-8588-CEC1D06C72B9}</a:tableStyleId>
              </a:tblPr>
              <a:tblGrid>
                <a:gridCol w="1810581">
                  <a:extLst>
                    <a:ext uri="{9D8B030D-6E8A-4147-A177-3AD203B41FA5}">
                      <a16:colId xmlns:a16="http://schemas.microsoft.com/office/drawing/2014/main" val="1204406582"/>
                    </a:ext>
                  </a:extLst>
                </a:gridCol>
                <a:gridCol w="4238091">
                  <a:extLst>
                    <a:ext uri="{9D8B030D-6E8A-4147-A177-3AD203B41FA5}">
                      <a16:colId xmlns:a16="http://schemas.microsoft.com/office/drawing/2014/main" val="1492906567"/>
                    </a:ext>
                  </a:extLst>
                </a:gridCol>
              </a:tblGrid>
              <a:tr h="307191">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Assyrtiko</a:t>
                      </a:r>
                    </a:p>
                  </a:txBody>
                  <a:tcPr marL="68580" marR="68580" marT="34290" marB="34290"/>
                </a:tc>
                <a:extLst>
                  <a:ext uri="{0D108BD9-81ED-4DB2-BD59-A6C34878D82A}">
                    <a16:rowId xmlns:a16="http://schemas.microsoft.com/office/drawing/2014/main" val="3765416981"/>
                  </a:ext>
                </a:extLst>
              </a:tr>
              <a:tr h="307191">
                <a:tc>
                  <a:txBody>
                    <a:bodyPr/>
                    <a:lstStyle/>
                    <a:p>
                      <a:r>
                        <a:rPr lang="en-US" sz="1600" dirty="0"/>
                        <a:t>Denomination</a:t>
                      </a:r>
                    </a:p>
                  </a:txBody>
                  <a:tcPr marL="68580" marR="68580" marT="34290" marB="34290"/>
                </a:tc>
                <a:tc>
                  <a:txBody>
                    <a:bodyPr/>
                    <a:lstStyle/>
                    <a:p>
                      <a:r>
                        <a:rPr lang="en-US" sz="1600" dirty="0"/>
                        <a:t>PGI Drama</a:t>
                      </a:r>
                    </a:p>
                  </a:txBody>
                  <a:tcPr marL="68580" marR="68580" marT="34290" marB="34290"/>
                </a:tc>
                <a:extLst>
                  <a:ext uri="{0D108BD9-81ED-4DB2-BD59-A6C34878D82A}">
                    <a16:rowId xmlns:a16="http://schemas.microsoft.com/office/drawing/2014/main" val="2933744512"/>
                  </a:ext>
                </a:extLst>
              </a:tr>
              <a:tr h="307191">
                <a:tc>
                  <a:txBody>
                    <a:bodyPr/>
                    <a:lstStyle/>
                    <a:p>
                      <a:r>
                        <a:rPr lang="en-US" sz="1600" dirty="0"/>
                        <a:t>Vintage</a:t>
                      </a:r>
                    </a:p>
                  </a:txBody>
                  <a:tcPr marL="68580" marR="68580" marT="34290" marB="34290"/>
                </a:tc>
                <a:tc>
                  <a:txBody>
                    <a:bodyPr/>
                    <a:lstStyle/>
                    <a:p>
                      <a:r>
                        <a:rPr lang="en-US" sz="1600" dirty="0"/>
                        <a:t>2023</a:t>
                      </a:r>
                    </a:p>
                  </a:txBody>
                  <a:tcPr marL="68580" marR="68580" marT="34290" marB="34290"/>
                </a:tc>
                <a:extLst>
                  <a:ext uri="{0D108BD9-81ED-4DB2-BD59-A6C34878D82A}">
                    <a16:rowId xmlns:a16="http://schemas.microsoft.com/office/drawing/2014/main" val="1063618048"/>
                  </a:ext>
                </a:extLst>
              </a:tr>
              <a:tr h="307191">
                <a:tc>
                  <a:txBody>
                    <a:bodyPr/>
                    <a:lstStyle/>
                    <a:p>
                      <a:r>
                        <a:rPr lang="en-US" sz="1600" dirty="0"/>
                        <a:t>Soil</a:t>
                      </a:r>
                    </a:p>
                  </a:txBody>
                  <a:tcPr marL="68580" marR="68580" marT="34290" marB="34290"/>
                </a:tc>
                <a:tc>
                  <a:txBody>
                    <a:bodyPr/>
                    <a:lstStyle/>
                    <a:p>
                      <a:r>
                        <a:rPr kumimoji="0" lang="en-US" sz="1600" kern="1200" dirty="0" err="1">
                          <a:solidFill>
                            <a:schemeClr val="dk1"/>
                          </a:solidFill>
                          <a:effectLst/>
                          <a:latin typeface="+mn-lt"/>
                          <a:ea typeface="+mn-ea"/>
                          <a:cs typeface="+mn-cs"/>
                        </a:rPr>
                        <a:t>Marly</a:t>
                      </a:r>
                      <a:r>
                        <a:rPr kumimoji="0" lang="en-US" sz="1600" kern="1200" dirty="0">
                          <a:solidFill>
                            <a:schemeClr val="dk1"/>
                          </a:solidFill>
                          <a:effectLst/>
                          <a:latin typeface="+mn-lt"/>
                          <a:ea typeface="+mn-ea"/>
                          <a:cs typeface="+mn-cs"/>
                        </a:rPr>
                        <a:t> Limestone</a:t>
                      </a:r>
                      <a:r>
                        <a:rPr lang="en-US" sz="1600" dirty="0">
                          <a:effectLst/>
                        </a:rPr>
                        <a:t> </a:t>
                      </a:r>
                      <a:endParaRPr lang="en-US" sz="1600" dirty="0"/>
                    </a:p>
                  </a:txBody>
                  <a:tcPr marL="68580" marR="68580" marT="34290" marB="34290"/>
                </a:tc>
                <a:extLst>
                  <a:ext uri="{0D108BD9-81ED-4DB2-BD59-A6C34878D82A}">
                    <a16:rowId xmlns:a16="http://schemas.microsoft.com/office/drawing/2014/main" val="3956310076"/>
                  </a:ext>
                </a:extLst>
              </a:tr>
              <a:tr h="336245">
                <a:tc>
                  <a:txBody>
                    <a:bodyPr/>
                    <a:lstStyle/>
                    <a:p>
                      <a:r>
                        <a:rPr lang="en-US" sz="1600" dirty="0"/>
                        <a:t>Altitude</a:t>
                      </a:r>
                    </a:p>
                  </a:txBody>
                  <a:tcPr marL="68580" marR="68580" marT="34290" marB="34290"/>
                </a:tc>
                <a:tc>
                  <a:txBody>
                    <a:bodyPr/>
                    <a:lstStyle/>
                    <a:p>
                      <a:r>
                        <a:rPr lang="el-GR" sz="1600" dirty="0"/>
                        <a:t>400-500 </a:t>
                      </a:r>
                      <a:r>
                        <a:rPr lang="en-US" sz="1600" dirty="0"/>
                        <a:t>meters</a:t>
                      </a:r>
                    </a:p>
                  </a:txBody>
                  <a:tcPr marL="68580" marR="68580" marT="34290" marB="34290"/>
                </a:tc>
                <a:extLst>
                  <a:ext uri="{0D108BD9-81ED-4DB2-BD59-A6C34878D82A}">
                    <a16:rowId xmlns:a16="http://schemas.microsoft.com/office/drawing/2014/main" val="4025537237"/>
                  </a:ext>
                </a:extLst>
              </a:tr>
              <a:tr h="325491">
                <a:tc>
                  <a:txBody>
                    <a:bodyPr/>
                    <a:lstStyle/>
                    <a:p>
                      <a:r>
                        <a:rPr lang="en-US" sz="16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a:solidFill>
                            <a:schemeClr val="dk1"/>
                          </a:solidFill>
                          <a:effectLst/>
                          <a:latin typeface="+mn-lt"/>
                          <a:ea typeface="+mn-ea"/>
                          <a:cs typeface="+mn-cs"/>
                        </a:rPr>
                        <a:t>19 years</a:t>
                      </a:r>
                    </a:p>
                  </a:txBody>
                  <a:tcPr marL="68580" marR="68580" marT="34290" marB="34290"/>
                </a:tc>
                <a:extLst>
                  <a:ext uri="{0D108BD9-81ED-4DB2-BD59-A6C34878D82A}">
                    <a16:rowId xmlns:a16="http://schemas.microsoft.com/office/drawing/2014/main" val="924476054"/>
                  </a:ext>
                </a:extLst>
              </a:tr>
              <a:tr h="307191">
                <a:tc>
                  <a:txBody>
                    <a:bodyPr/>
                    <a:lstStyle/>
                    <a:p>
                      <a:r>
                        <a:rPr lang="en-US" sz="16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a:solidFill>
                            <a:schemeClr val="dk1"/>
                          </a:solidFill>
                          <a:effectLst/>
                          <a:latin typeface="+mn-lt"/>
                          <a:ea typeface="+mn-ea"/>
                          <a:cs typeface="+mn-cs"/>
                        </a:rPr>
                        <a:t>Sustainable. Training system Double Guyot</a:t>
                      </a:r>
                    </a:p>
                  </a:txBody>
                  <a:tcPr marL="35719" marR="35719" marT="0" marB="0"/>
                </a:tc>
                <a:extLst>
                  <a:ext uri="{0D108BD9-81ED-4DB2-BD59-A6C34878D82A}">
                    <a16:rowId xmlns:a16="http://schemas.microsoft.com/office/drawing/2014/main" val="1174336719"/>
                  </a:ext>
                </a:extLst>
              </a:tr>
              <a:tr h="621932">
                <a:tc>
                  <a:txBody>
                    <a:bodyPr/>
                    <a:lstStyle/>
                    <a:p>
                      <a:r>
                        <a:rPr lang="en-US" sz="1600" dirty="0" err="1">
                          <a:latin typeface="+mn-lt"/>
                        </a:rPr>
                        <a:t>Vinification</a:t>
                      </a:r>
                      <a:endParaRPr lang="en-US" sz="1600" dirty="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rPr>
                        <a:t> White wine </a:t>
                      </a:r>
                      <a:r>
                        <a:rPr lang="en-US" sz="1600" dirty="0" err="1">
                          <a:effectLst/>
                          <a:latin typeface="+mn-lt"/>
                        </a:rPr>
                        <a:t>vinification</a:t>
                      </a:r>
                      <a:r>
                        <a:rPr lang="en-US" sz="1600" dirty="0">
                          <a:effectLst/>
                          <a:latin typeface="+mn-lt"/>
                        </a:rPr>
                        <a:t> in inox and oak tanks. Maturation 6 months in Inox and amphora.</a:t>
                      </a:r>
                    </a:p>
                  </a:txBody>
                  <a:tcPr marL="35719" marR="35719" marT="0" marB="0"/>
                </a:tc>
                <a:extLst>
                  <a:ext uri="{0D108BD9-81ED-4DB2-BD59-A6C34878D82A}">
                    <a16:rowId xmlns:a16="http://schemas.microsoft.com/office/drawing/2014/main" val="2950058806"/>
                  </a:ext>
                </a:extLst>
              </a:tr>
              <a:tr h="307191">
                <a:tc>
                  <a:txBody>
                    <a:bodyPr/>
                    <a:lstStyle/>
                    <a:p>
                      <a:r>
                        <a:rPr lang="en-US" sz="1600" dirty="0">
                          <a:latin typeface="+mn-lt"/>
                        </a:rPr>
                        <a:t>Alcohol %</a:t>
                      </a:r>
                    </a:p>
                    <a:p>
                      <a:r>
                        <a:rPr lang="en-US" sz="1600" dirty="0">
                          <a:latin typeface="+mn-lt"/>
                        </a:rPr>
                        <a:t>Sugar</a:t>
                      </a:r>
                    </a:p>
                  </a:txBody>
                  <a:tcPr marL="68580" marR="68580" marT="34290" marB="34290"/>
                </a:tc>
                <a:tc>
                  <a:txBody>
                    <a:bodyPr/>
                    <a:lstStyle/>
                    <a:p>
                      <a:r>
                        <a:rPr lang="en-US" sz="1600" dirty="0">
                          <a:latin typeface="+mn-lt"/>
                        </a:rPr>
                        <a:t>13.9%</a:t>
                      </a:r>
                    </a:p>
                  </a:txBody>
                  <a:tcPr marL="68580" marR="68580" marT="34290" marB="34290"/>
                </a:tc>
                <a:extLst>
                  <a:ext uri="{0D108BD9-81ED-4DB2-BD59-A6C34878D82A}">
                    <a16:rowId xmlns:a16="http://schemas.microsoft.com/office/drawing/2014/main" val="1712716931"/>
                  </a:ext>
                </a:extLst>
              </a:tr>
              <a:tr h="307191">
                <a:tc>
                  <a:txBody>
                    <a:bodyPr/>
                    <a:lstStyle/>
                    <a:p>
                      <a:r>
                        <a:rPr lang="en-US" sz="1600" dirty="0">
                          <a:latin typeface="+mn-lt"/>
                        </a:rPr>
                        <a:t>pH: 3.23</a:t>
                      </a:r>
                    </a:p>
                  </a:txBody>
                  <a:tcPr marL="68580" marR="68580" marT="34290" marB="34290"/>
                </a:tc>
                <a:tc>
                  <a:txBody>
                    <a:bodyPr/>
                    <a:lstStyle/>
                    <a:p>
                      <a:r>
                        <a:rPr lang="en-US" sz="1600" dirty="0">
                          <a:latin typeface="+mn-lt"/>
                        </a:rPr>
                        <a:t>Acidity: 4.72 g/</a:t>
                      </a:r>
                      <a:r>
                        <a:rPr lang="en-US" sz="1600" dirty="0" err="1">
                          <a:latin typeface="+mn-lt"/>
                        </a:rPr>
                        <a:t>lt</a:t>
                      </a:r>
                      <a:endParaRPr lang="en-US" sz="1600" dirty="0">
                        <a:latin typeface="+mn-lt"/>
                      </a:endParaRPr>
                    </a:p>
                  </a:txBody>
                  <a:tcPr marL="68580" marR="68580" marT="34290" marB="34290"/>
                </a:tc>
                <a:extLst>
                  <a:ext uri="{0D108BD9-81ED-4DB2-BD59-A6C34878D82A}">
                    <a16:rowId xmlns:a16="http://schemas.microsoft.com/office/drawing/2014/main" val="2877500669"/>
                  </a:ext>
                </a:extLst>
              </a:tr>
              <a:tr h="307191">
                <a:tc>
                  <a:txBody>
                    <a:bodyPr/>
                    <a:lstStyle/>
                    <a:p>
                      <a:r>
                        <a:rPr lang="en-US" sz="1600" dirty="0">
                          <a:latin typeface="+mn-lt"/>
                        </a:rPr>
                        <a:t>Total production</a:t>
                      </a:r>
                    </a:p>
                  </a:txBody>
                  <a:tcPr marL="68580" marR="68580" marT="34290" marB="34290"/>
                </a:tc>
                <a:tc>
                  <a:txBody>
                    <a:bodyPr/>
                    <a:lstStyle/>
                    <a:p>
                      <a:r>
                        <a:rPr kumimoji="0" lang="en-US" sz="1600" kern="1200" dirty="0">
                          <a:solidFill>
                            <a:schemeClr val="dk1"/>
                          </a:solidFill>
                          <a:effectLst/>
                          <a:latin typeface="+mn-lt"/>
                          <a:ea typeface="+mn-ea"/>
                          <a:cs typeface="+mn-cs"/>
                        </a:rPr>
                        <a:t>15.000 bottles</a:t>
                      </a:r>
                      <a:r>
                        <a:rPr lang="en-US" sz="1600" dirty="0">
                          <a:effectLst/>
                          <a:latin typeface="+mn-lt"/>
                        </a:rPr>
                        <a:t> </a:t>
                      </a:r>
                      <a:endParaRPr lang="en-US" sz="1600" dirty="0">
                        <a:latin typeface="+mn-lt"/>
                      </a:endParaRPr>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DA0C4965-A0D1-EB44-833D-BFA383ED31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989" y="1772787"/>
            <a:ext cx="1485762" cy="4584493"/>
          </a:xfrm>
          <a:prstGeom prst="rect">
            <a:avLst/>
          </a:prstGeom>
        </p:spPr>
      </p:pic>
    </p:spTree>
    <p:extLst>
      <p:ext uri="{BB962C8B-B14F-4D97-AF65-F5344CB8AC3E}">
        <p14:creationId xmlns:p14="http://schemas.microsoft.com/office/powerpoint/2010/main" val="2579791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Τίτλος">
            <a:extLst>
              <a:ext uri="{FF2B5EF4-FFF2-40B4-BE49-F238E27FC236}">
                <a16:creationId xmlns:a16="http://schemas.microsoft.com/office/drawing/2014/main" id="{AF694CAA-9408-5844-983A-39CF882EB4D3}"/>
              </a:ext>
            </a:extLst>
          </p:cNvPr>
          <p:cNvSpPr>
            <a:spLocks noGrp="1"/>
          </p:cNvSpPr>
          <p:nvPr>
            <p:ph type="title"/>
          </p:nvPr>
        </p:nvSpPr>
        <p:spPr>
          <a:xfrm>
            <a:off x="1043609" y="404664"/>
            <a:ext cx="4663058" cy="543669"/>
          </a:xfrm>
        </p:spPr>
        <p:txBody>
          <a:bodyPr>
            <a:normAutofit/>
          </a:bodyPr>
          <a:lstStyle/>
          <a:p>
            <a:pPr eaLnBrk="1" hangingPunct="1"/>
            <a:r>
              <a:rPr lang="en-US" altLang="el-GR" sz="2400" b="1" dirty="0"/>
              <a:t>ASSYRTIKO</a:t>
            </a:r>
            <a:endParaRPr lang="el-GR" altLang="el-GR" sz="2400" b="1" dirty="0"/>
          </a:p>
        </p:txBody>
      </p:sp>
      <p:sp>
        <p:nvSpPr>
          <p:cNvPr id="22531" name="3 - Θέση περιεχομένου">
            <a:extLst>
              <a:ext uri="{FF2B5EF4-FFF2-40B4-BE49-F238E27FC236}">
                <a16:creationId xmlns:a16="http://schemas.microsoft.com/office/drawing/2014/main" id="{F742F758-9DA4-7347-B0FF-5CEACAA7A875}"/>
              </a:ext>
            </a:extLst>
          </p:cNvPr>
          <p:cNvSpPr>
            <a:spLocks noGrp="1"/>
          </p:cNvSpPr>
          <p:nvPr>
            <p:ph sz="quarter" idx="1"/>
          </p:nvPr>
        </p:nvSpPr>
        <p:spPr>
          <a:xfrm>
            <a:off x="467544" y="1729384"/>
            <a:ext cx="6935390" cy="3982640"/>
          </a:xfrm>
        </p:spPr>
        <p:txBody>
          <a:bodyPr>
            <a:normAutofit/>
          </a:bodyPr>
          <a:lstStyle/>
          <a:p>
            <a:pPr eaLnBrk="1" hangingPunct="1">
              <a:lnSpc>
                <a:spcPct val="90000"/>
              </a:lnSpc>
              <a:buFont typeface="Wingdings" pitchFamily="2" charset="2"/>
              <a:buChar char="q"/>
            </a:pPr>
            <a:r>
              <a:rPr lang="en-US" altLang="el-GR" sz="2400" dirty="0"/>
              <a:t>One of the noblest white varieties of the world</a:t>
            </a:r>
          </a:p>
          <a:p>
            <a:pPr eaLnBrk="1" hangingPunct="1">
              <a:lnSpc>
                <a:spcPct val="90000"/>
              </a:lnSpc>
              <a:buFont typeface="Wingdings" pitchFamily="2" charset="2"/>
              <a:buChar char="q"/>
            </a:pPr>
            <a:r>
              <a:rPr lang="en-US" altLang="el-GR" sz="2400" dirty="0"/>
              <a:t>High adaptability</a:t>
            </a:r>
          </a:p>
          <a:p>
            <a:pPr eaLnBrk="1" hangingPunct="1">
              <a:lnSpc>
                <a:spcPct val="90000"/>
              </a:lnSpc>
              <a:buFont typeface="Wingdings" pitchFamily="2" charset="2"/>
              <a:buChar char="q"/>
            </a:pPr>
            <a:r>
              <a:rPr lang="en-US" altLang="el-GR" sz="2400" dirty="0"/>
              <a:t>Resistant to most diseases</a:t>
            </a:r>
          </a:p>
          <a:p>
            <a:pPr>
              <a:lnSpc>
                <a:spcPct val="80000"/>
              </a:lnSpc>
              <a:buFont typeface="Wingdings" pitchFamily="2" charset="2"/>
              <a:buChar char="q"/>
            </a:pPr>
            <a:r>
              <a:rPr lang="en-US" altLang="el-GR" sz="2400" dirty="0"/>
              <a:t>High levels of acidity</a:t>
            </a:r>
          </a:p>
          <a:p>
            <a:pPr>
              <a:lnSpc>
                <a:spcPct val="80000"/>
              </a:lnSpc>
              <a:buFont typeface="Wingdings" pitchFamily="2" charset="2"/>
              <a:buChar char="q"/>
            </a:pPr>
            <a:r>
              <a:rPr lang="en-US" altLang="el-GR" sz="2400" dirty="0"/>
              <a:t>Not particularly high aroma intensity</a:t>
            </a:r>
          </a:p>
          <a:p>
            <a:pPr>
              <a:lnSpc>
                <a:spcPct val="80000"/>
              </a:lnSpc>
              <a:buFont typeface="Wingdings" pitchFamily="2" charset="2"/>
              <a:buChar char="q"/>
            </a:pPr>
            <a:r>
              <a:rPr lang="en-US" altLang="el-GR" sz="2400" dirty="0"/>
              <a:t>Purity</a:t>
            </a:r>
          </a:p>
          <a:p>
            <a:pPr>
              <a:lnSpc>
                <a:spcPct val="80000"/>
              </a:lnSpc>
              <a:buFont typeface="Wingdings" pitchFamily="2" charset="2"/>
              <a:buChar char="q"/>
            </a:pPr>
            <a:r>
              <a:rPr lang="en-US" altLang="el-GR" sz="2400" dirty="0"/>
              <a:t>Medium to full body</a:t>
            </a:r>
          </a:p>
          <a:p>
            <a:pPr>
              <a:lnSpc>
                <a:spcPct val="80000"/>
              </a:lnSpc>
              <a:buFont typeface="Wingdings" pitchFamily="2" charset="2"/>
              <a:buChar char="q"/>
            </a:pPr>
            <a:r>
              <a:rPr lang="en-US" altLang="el-GR" sz="2400" dirty="0"/>
              <a:t>High alcohol</a:t>
            </a:r>
          </a:p>
          <a:p>
            <a:pPr>
              <a:lnSpc>
                <a:spcPct val="80000"/>
              </a:lnSpc>
              <a:buFont typeface="Wingdings" pitchFamily="2" charset="2"/>
              <a:buChar char="q"/>
            </a:pPr>
            <a:r>
              <a:rPr lang="en-US" altLang="el-GR" sz="2400" dirty="0"/>
              <a:t>Long ageing potential</a:t>
            </a:r>
          </a:p>
          <a:p>
            <a:pPr>
              <a:lnSpc>
                <a:spcPct val="80000"/>
              </a:lnSpc>
              <a:buFont typeface="Wingdings" pitchFamily="2" charset="2"/>
              <a:buChar char="q"/>
            </a:pPr>
            <a:r>
              <a:rPr lang="en-US" altLang="el-GR" sz="2400" dirty="0"/>
              <a:t>Best offer for climate change</a:t>
            </a:r>
          </a:p>
          <a:p>
            <a:pPr eaLnBrk="1" hangingPunct="1">
              <a:lnSpc>
                <a:spcPct val="90000"/>
              </a:lnSpc>
            </a:pPr>
            <a:endParaRPr lang="en-US" altLang="el-GR" dirty="0"/>
          </a:p>
        </p:txBody>
      </p:sp>
      <p:pic>
        <p:nvPicPr>
          <p:cNvPr id="22533" name="Picture 10" descr="ARGYROS_Assyrtiko grape 1.jpg">
            <a:extLst>
              <a:ext uri="{FF2B5EF4-FFF2-40B4-BE49-F238E27FC236}">
                <a16:creationId xmlns:a16="http://schemas.microsoft.com/office/drawing/2014/main" id="{546ED222-B9A0-4F4C-9FFF-D2C07413E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6254" y="2489808"/>
            <a:ext cx="2113359" cy="3176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C7B18A-8D5D-5F4F-9A7F-F6FDEA875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14724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a:extLst>
              <a:ext uri="{FF2B5EF4-FFF2-40B4-BE49-F238E27FC236}">
                <a16:creationId xmlns:a16="http://schemas.microsoft.com/office/drawing/2014/main" id="{6501FF37-807D-CF4E-BB9C-3878244368C8}"/>
              </a:ext>
            </a:extLst>
          </p:cNvPr>
          <p:cNvSpPr>
            <a:spLocks noGrp="1"/>
          </p:cNvSpPr>
          <p:nvPr>
            <p:ph type="title"/>
          </p:nvPr>
        </p:nvSpPr>
        <p:spPr>
          <a:xfrm>
            <a:off x="1907704" y="404664"/>
            <a:ext cx="3022997" cy="742950"/>
          </a:xfrm>
        </p:spPr>
        <p:txBody>
          <a:bodyPr/>
          <a:lstStyle/>
          <a:p>
            <a:pPr eaLnBrk="1" hangingPunct="1"/>
            <a:r>
              <a:rPr lang="en-US" altLang="el-GR" sz="2400" dirty="0"/>
              <a:t>Assyrtiko</a:t>
            </a:r>
            <a:endParaRPr lang="el-GR" altLang="el-GR" sz="2400" dirty="0"/>
          </a:p>
        </p:txBody>
      </p:sp>
      <p:sp>
        <p:nvSpPr>
          <p:cNvPr id="13315" name="2 - Θέση υποσέλιδου">
            <a:extLst>
              <a:ext uri="{FF2B5EF4-FFF2-40B4-BE49-F238E27FC236}">
                <a16:creationId xmlns:a16="http://schemas.microsoft.com/office/drawing/2014/main" id="{FD67EE13-467B-2B41-A003-CCABEB12F6D7}"/>
              </a:ext>
            </a:extLst>
          </p:cNvPr>
          <p:cNvSpPr>
            <a:spLocks noGrp="1"/>
          </p:cNvSpPr>
          <p:nvPr>
            <p:ph type="ftr" sz="quarter" idx="11"/>
          </p:nvPr>
        </p:nvSpPr>
        <p:spPr bwMode="auto">
          <a:xfrm>
            <a:off x="1613297" y="6309710"/>
            <a:ext cx="6104335"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latin typeface="Arial"/>
                <a:cs typeface="Arial"/>
              </a:rPr>
              <a:t>©  </a:t>
            </a:r>
            <a:r>
              <a:rPr lang="en-US" dirty="0"/>
              <a:t>Wines of Greece</a:t>
            </a:r>
            <a:endParaRPr lang="el-GR" dirty="0"/>
          </a:p>
        </p:txBody>
      </p:sp>
      <p:sp>
        <p:nvSpPr>
          <p:cNvPr id="26627" name="3 - Θέση περιεχομένου">
            <a:extLst>
              <a:ext uri="{FF2B5EF4-FFF2-40B4-BE49-F238E27FC236}">
                <a16:creationId xmlns:a16="http://schemas.microsoft.com/office/drawing/2014/main" id="{DDE6D2E3-3528-F04B-978B-CACE2980C4AF}"/>
              </a:ext>
            </a:extLst>
          </p:cNvPr>
          <p:cNvSpPr>
            <a:spLocks noGrp="1"/>
          </p:cNvSpPr>
          <p:nvPr>
            <p:ph sz="quarter" idx="1"/>
          </p:nvPr>
        </p:nvSpPr>
        <p:spPr>
          <a:xfrm>
            <a:off x="539552" y="1844824"/>
            <a:ext cx="7178081" cy="4176464"/>
          </a:xfrm>
        </p:spPr>
        <p:txBody>
          <a:bodyPr/>
          <a:lstStyle/>
          <a:p>
            <a:pPr eaLnBrk="1" hangingPunct="1">
              <a:buFont typeface="Wingdings" pitchFamily="2" charset="2"/>
              <a:buChar char="q"/>
            </a:pPr>
            <a:r>
              <a:rPr lang="en-US" altLang="el-GR" sz="2400" dirty="0"/>
              <a:t>Green apple &amp; white peach</a:t>
            </a:r>
          </a:p>
          <a:p>
            <a:pPr eaLnBrk="1" hangingPunct="1">
              <a:buFont typeface="Wingdings" pitchFamily="2" charset="2"/>
              <a:buChar char="q"/>
            </a:pPr>
            <a:r>
              <a:rPr lang="en-US" altLang="el-GR" sz="2400" dirty="0"/>
              <a:t>Crushed seashells and stone</a:t>
            </a:r>
          </a:p>
          <a:p>
            <a:pPr eaLnBrk="1" hangingPunct="1">
              <a:buFont typeface="Wingdings" pitchFamily="2" charset="2"/>
              <a:buChar char="q"/>
            </a:pPr>
            <a:r>
              <a:rPr lang="en-US" altLang="el-GR" sz="2400" dirty="0"/>
              <a:t>Minerality</a:t>
            </a:r>
          </a:p>
          <a:p>
            <a:pPr eaLnBrk="1" hangingPunct="1">
              <a:buFont typeface="Wingdings" pitchFamily="2" charset="2"/>
              <a:buChar char="q"/>
            </a:pPr>
            <a:endParaRPr lang="en-US" altLang="el-GR" sz="2400" dirty="0"/>
          </a:p>
          <a:p>
            <a:pPr marL="0" indent="0" eaLnBrk="1" hangingPunct="1">
              <a:buNone/>
            </a:pPr>
            <a:r>
              <a:rPr lang="en-US" altLang="el-GR" sz="2400" dirty="0"/>
              <a:t>When fermented or aged </a:t>
            </a:r>
          </a:p>
          <a:p>
            <a:pPr marL="0" indent="0" eaLnBrk="1" hangingPunct="1">
              <a:buNone/>
            </a:pPr>
            <a:r>
              <a:rPr lang="en-US" altLang="el-GR" sz="2400" dirty="0"/>
              <a:t>in barrels:</a:t>
            </a:r>
          </a:p>
          <a:p>
            <a:pPr eaLnBrk="1" hangingPunct="1">
              <a:buFont typeface="Wingdings" pitchFamily="2" charset="2"/>
              <a:buChar char="q"/>
            </a:pPr>
            <a:r>
              <a:rPr lang="en-US" altLang="el-GR" sz="2400" dirty="0"/>
              <a:t>Ripe stone fruits</a:t>
            </a:r>
          </a:p>
          <a:p>
            <a:pPr eaLnBrk="1" hangingPunct="1">
              <a:buFont typeface="Wingdings" pitchFamily="2" charset="2"/>
              <a:buChar char="q"/>
            </a:pPr>
            <a:r>
              <a:rPr lang="en-US" altLang="el-GR" sz="2400" dirty="0"/>
              <a:t>Honey &amp; wax</a:t>
            </a:r>
          </a:p>
          <a:p>
            <a:pPr eaLnBrk="1" hangingPunct="1">
              <a:buFont typeface="Wingdings" pitchFamily="2" charset="2"/>
              <a:buChar char="q"/>
            </a:pPr>
            <a:r>
              <a:rPr lang="en-US" altLang="el-GR" sz="2400" dirty="0"/>
              <a:t>Petrol &amp; flint</a:t>
            </a:r>
          </a:p>
        </p:txBody>
      </p:sp>
      <p:pic>
        <p:nvPicPr>
          <p:cNvPr id="26629" name="Picture 10" descr="ARGYROS_sundrying grapes 9.jpg">
            <a:extLst>
              <a:ext uri="{FF2B5EF4-FFF2-40B4-BE49-F238E27FC236}">
                <a16:creationId xmlns:a16="http://schemas.microsoft.com/office/drawing/2014/main" id="{C4551669-8621-1D4C-BEE4-A07435F51E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7967" y="2703414"/>
            <a:ext cx="3262312" cy="25079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7143C6-7817-094D-91C4-06E539145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467606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4. WINE ART PLANO ASSYRTIKO 2023</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2907992916"/>
              </p:ext>
            </p:extLst>
          </p:nvPr>
        </p:nvGraphicFramePr>
        <p:xfrm>
          <a:off x="755576" y="1689497"/>
          <a:ext cx="6048672" cy="4558479"/>
        </p:xfrm>
        <a:graphic>
          <a:graphicData uri="http://schemas.openxmlformats.org/drawingml/2006/table">
            <a:tbl>
              <a:tblPr firstRow="1" bandRow="1">
                <a:tableStyleId>{073A0DAA-6AF3-43AB-8588-CEC1D06C72B9}</a:tableStyleId>
              </a:tblPr>
              <a:tblGrid>
                <a:gridCol w="1810581">
                  <a:extLst>
                    <a:ext uri="{9D8B030D-6E8A-4147-A177-3AD203B41FA5}">
                      <a16:colId xmlns:a16="http://schemas.microsoft.com/office/drawing/2014/main" val="1204406582"/>
                    </a:ext>
                  </a:extLst>
                </a:gridCol>
                <a:gridCol w="4238091">
                  <a:extLst>
                    <a:ext uri="{9D8B030D-6E8A-4147-A177-3AD203B41FA5}">
                      <a16:colId xmlns:a16="http://schemas.microsoft.com/office/drawing/2014/main" val="1492906567"/>
                    </a:ext>
                  </a:extLst>
                </a:gridCol>
              </a:tblGrid>
              <a:tr h="307191">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Assyrtiko</a:t>
                      </a:r>
                    </a:p>
                  </a:txBody>
                  <a:tcPr marL="68580" marR="68580" marT="34290" marB="34290"/>
                </a:tc>
                <a:extLst>
                  <a:ext uri="{0D108BD9-81ED-4DB2-BD59-A6C34878D82A}">
                    <a16:rowId xmlns:a16="http://schemas.microsoft.com/office/drawing/2014/main" val="3765416981"/>
                  </a:ext>
                </a:extLst>
              </a:tr>
              <a:tr h="307191">
                <a:tc>
                  <a:txBody>
                    <a:bodyPr/>
                    <a:lstStyle/>
                    <a:p>
                      <a:r>
                        <a:rPr lang="en-US" sz="1400" dirty="0"/>
                        <a:t>Denomination</a:t>
                      </a:r>
                    </a:p>
                  </a:txBody>
                  <a:tcPr marL="68580" marR="68580" marT="34290" marB="34290"/>
                </a:tc>
                <a:tc>
                  <a:txBody>
                    <a:bodyPr/>
                    <a:lstStyle/>
                    <a:p>
                      <a:r>
                        <a:rPr lang="en-US" sz="1400" dirty="0"/>
                        <a:t>PGI Drama</a:t>
                      </a:r>
                    </a:p>
                  </a:txBody>
                  <a:tcPr marL="68580" marR="68580" marT="34290" marB="34290"/>
                </a:tc>
                <a:extLst>
                  <a:ext uri="{0D108BD9-81ED-4DB2-BD59-A6C34878D82A}">
                    <a16:rowId xmlns:a16="http://schemas.microsoft.com/office/drawing/2014/main" val="2933744512"/>
                  </a:ext>
                </a:extLst>
              </a:tr>
              <a:tr h="307191">
                <a:tc>
                  <a:txBody>
                    <a:bodyPr/>
                    <a:lstStyle/>
                    <a:p>
                      <a:r>
                        <a:rPr lang="en-US" sz="1400" dirty="0"/>
                        <a:t>Vintage</a:t>
                      </a:r>
                    </a:p>
                  </a:txBody>
                  <a:tcPr marL="68580" marR="68580" marT="34290" marB="34290"/>
                </a:tc>
                <a:tc>
                  <a:txBody>
                    <a:bodyPr/>
                    <a:lstStyle/>
                    <a:p>
                      <a:r>
                        <a:rPr lang="en-US" sz="1400" dirty="0"/>
                        <a:t>2023</a:t>
                      </a:r>
                    </a:p>
                  </a:txBody>
                  <a:tcPr marL="68580" marR="68580" marT="34290" marB="34290"/>
                </a:tc>
                <a:extLst>
                  <a:ext uri="{0D108BD9-81ED-4DB2-BD59-A6C34878D82A}">
                    <a16:rowId xmlns:a16="http://schemas.microsoft.com/office/drawing/2014/main" val="1063618048"/>
                  </a:ext>
                </a:extLst>
              </a:tr>
              <a:tr h="307191">
                <a:tc>
                  <a:txBody>
                    <a:bodyPr/>
                    <a:lstStyle/>
                    <a:p>
                      <a:r>
                        <a:rPr lang="en-US" sz="1400" dirty="0"/>
                        <a:t>Soil</a:t>
                      </a:r>
                    </a:p>
                  </a:txBody>
                  <a:tcPr marL="68580" marR="68580" marT="34290" marB="34290"/>
                </a:tc>
                <a:tc>
                  <a:txBody>
                    <a:bodyPr/>
                    <a:lstStyle/>
                    <a:p>
                      <a:r>
                        <a:rPr kumimoji="0" lang="en-US" sz="1400" kern="1200" dirty="0">
                          <a:solidFill>
                            <a:schemeClr val="dk1"/>
                          </a:solidFill>
                          <a:effectLst/>
                          <a:latin typeface="+mn-lt"/>
                          <a:ea typeface="+mn-ea"/>
                          <a:cs typeface="+mn-cs"/>
                        </a:rPr>
                        <a:t>Sandy-Clay over limestone layers. </a:t>
                      </a:r>
                    </a:p>
                  </a:txBody>
                  <a:tcPr marL="68580" marR="68580" marT="34290" marB="34290"/>
                </a:tc>
                <a:extLst>
                  <a:ext uri="{0D108BD9-81ED-4DB2-BD59-A6C34878D82A}">
                    <a16:rowId xmlns:a16="http://schemas.microsoft.com/office/drawing/2014/main" val="3956310076"/>
                  </a:ext>
                </a:extLst>
              </a:tr>
              <a:tr h="336245">
                <a:tc>
                  <a:txBody>
                    <a:bodyPr/>
                    <a:lstStyle/>
                    <a:p>
                      <a:r>
                        <a:rPr lang="en-US" sz="1400" dirty="0"/>
                        <a:t>Climate</a:t>
                      </a:r>
                    </a:p>
                  </a:txBody>
                  <a:tcPr marL="68580" marR="68580" marT="34290" marB="34290"/>
                </a:tc>
                <a:tc>
                  <a:txBody>
                    <a:bodyPr/>
                    <a:lstStyle/>
                    <a:p>
                      <a:r>
                        <a:rPr kumimoji="0" lang="en-US" sz="1400" kern="1200" dirty="0">
                          <a:solidFill>
                            <a:schemeClr val="dk1"/>
                          </a:solidFill>
                          <a:effectLst/>
                          <a:latin typeface="+mn-lt"/>
                          <a:ea typeface="+mn-ea"/>
                          <a:cs typeface="+mn-cs"/>
                        </a:rPr>
                        <a:t>Continental with intense temperature changes of day and night, northern cool winds during </a:t>
                      </a:r>
                    </a:p>
                    <a:p>
                      <a:r>
                        <a:rPr kumimoji="0" lang="en-US" sz="1400" kern="1200" dirty="0">
                          <a:solidFill>
                            <a:schemeClr val="dk1"/>
                          </a:solidFill>
                          <a:effectLst/>
                          <a:latin typeface="+mn-lt"/>
                          <a:ea typeface="+mn-ea"/>
                          <a:cs typeface="+mn-cs"/>
                        </a:rPr>
                        <a:t>summer. </a:t>
                      </a:r>
                    </a:p>
                  </a:txBody>
                  <a:tcPr marL="68580" marR="68580" marT="34290" marB="34290"/>
                </a:tc>
                <a:extLst>
                  <a:ext uri="{0D108BD9-81ED-4DB2-BD59-A6C34878D82A}">
                    <a16:rowId xmlns:a16="http://schemas.microsoft.com/office/drawing/2014/main" val="4025537237"/>
                  </a:ext>
                </a:extLst>
              </a:tr>
              <a:tr h="325491">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924476054"/>
                  </a:ext>
                </a:extLst>
              </a:tr>
              <a:tr h="307191">
                <a:tc>
                  <a:txBody>
                    <a:bodyPr/>
                    <a:lstStyle/>
                    <a:p>
                      <a:r>
                        <a:rPr lang="en-US" sz="1400" dirty="0"/>
                        <a:t>Viticulture</a:t>
                      </a:r>
                    </a:p>
                  </a:txBody>
                  <a:tcPr marL="68580" marR="68580" marT="34290" marB="34290"/>
                </a:tc>
                <a:tc>
                  <a:txBody>
                    <a:bodyPr/>
                    <a:lstStyle/>
                    <a:p>
                      <a:r>
                        <a:rPr kumimoji="0" lang="en-US" sz="1400" kern="1200" dirty="0">
                          <a:solidFill>
                            <a:schemeClr val="dk1"/>
                          </a:solidFill>
                          <a:effectLst/>
                          <a:latin typeface="+mn-lt"/>
                          <a:ea typeface="+mn-ea"/>
                          <a:cs typeface="+mn-cs"/>
                        </a:rPr>
                        <a:t>Under conversion to organic viticulture </a:t>
                      </a:r>
                    </a:p>
                  </a:txBody>
                  <a:tcPr marL="35719" marR="35719" marT="0" marB="0"/>
                </a:tc>
                <a:extLst>
                  <a:ext uri="{0D108BD9-81ED-4DB2-BD59-A6C34878D82A}">
                    <a16:rowId xmlns:a16="http://schemas.microsoft.com/office/drawing/2014/main" val="1174336719"/>
                  </a:ext>
                </a:extLst>
              </a:tr>
              <a:tr h="621932">
                <a:tc>
                  <a:txBody>
                    <a:bodyPr/>
                    <a:lstStyle/>
                    <a:p>
                      <a:r>
                        <a:rPr lang="en-US" sz="1400" dirty="0" err="1"/>
                        <a:t>Vinification</a:t>
                      </a:r>
                      <a:endParaRPr lang="en-US" sz="1400" dirty="0"/>
                    </a:p>
                  </a:txBody>
                  <a:tcPr marL="68580" marR="68580" marT="34290" marB="34290"/>
                </a:tc>
                <a:tc>
                  <a:txBody>
                    <a:bodyPr/>
                    <a:lstStyle/>
                    <a:p>
                      <a:r>
                        <a:rPr lang="en-US" sz="1400" dirty="0">
                          <a:effectLst/>
                          <a:latin typeface="Calibri" panose="020F0502020204030204" pitchFamily="34" charset="0"/>
                        </a:rPr>
                        <a:t> </a:t>
                      </a:r>
                      <a:r>
                        <a:rPr kumimoji="0" lang="en-US" sz="1400" kern="1200" dirty="0">
                          <a:solidFill>
                            <a:schemeClr val="dk1"/>
                          </a:solidFill>
                          <a:effectLst/>
                          <a:latin typeface="+mn-lt"/>
                          <a:ea typeface="+mn-ea"/>
                          <a:cs typeface="+mn-cs"/>
                        </a:rPr>
                        <a:t>Cold soaking of the skins prior to fermentation to transfer aroma components from the grapes to the must. Fermentation in stainless steel tanks with </a:t>
                      </a:r>
                      <a:r>
                        <a:rPr kumimoji="0" lang="en-US" sz="1400" kern="1200" dirty="0" err="1">
                          <a:solidFill>
                            <a:schemeClr val="dk1"/>
                          </a:solidFill>
                          <a:effectLst/>
                          <a:latin typeface="+mn-lt"/>
                          <a:ea typeface="+mn-ea"/>
                          <a:cs typeface="+mn-cs"/>
                        </a:rPr>
                        <a:t>battonnage</a:t>
                      </a:r>
                      <a:r>
                        <a:rPr kumimoji="0" lang="en-US" sz="1400" kern="1200" dirty="0">
                          <a:solidFill>
                            <a:schemeClr val="dk1"/>
                          </a:solidFill>
                          <a:effectLst/>
                          <a:latin typeface="+mn-lt"/>
                          <a:ea typeface="+mn-ea"/>
                          <a:cs typeface="+mn-cs"/>
                        </a:rPr>
                        <a:t> sur lies to provide volume and complexity.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Calibri" panose="020F0502020204030204" pitchFamily="34" charset="0"/>
                      </a:endParaRPr>
                    </a:p>
                  </a:txBody>
                  <a:tcPr marL="35719" marR="35719" marT="0" marB="0"/>
                </a:tc>
                <a:extLst>
                  <a:ext uri="{0D108BD9-81ED-4DB2-BD59-A6C34878D82A}">
                    <a16:rowId xmlns:a16="http://schemas.microsoft.com/office/drawing/2014/main" val="2950058806"/>
                  </a:ext>
                </a:extLst>
              </a:tr>
              <a:tr h="307191">
                <a:tc>
                  <a:txBody>
                    <a:bodyPr/>
                    <a:lstStyle/>
                    <a:p>
                      <a:r>
                        <a:rPr lang="en-US" sz="1400" dirty="0"/>
                        <a:t>Alcohol %</a:t>
                      </a:r>
                    </a:p>
                  </a:txBody>
                  <a:tcPr marL="68580" marR="68580" marT="34290" marB="34290"/>
                </a:tc>
                <a:tc>
                  <a:txBody>
                    <a:bodyPr/>
                    <a:lstStyle/>
                    <a:p>
                      <a:r>
                        <a:rPr lang="en-US" sz="1400" dirty="0"/>
                        <a:t>13.1%</a:t>
                      </a:r>
                    </a:p>
                  </a:txBody>
                  <a:tcPr marL="68580" marR="68580" marT="34290" marB="34290"/>
                </a:tc>
                <a:extLst>
                  <a:ext uri="{0D108BD9-81ED-4DB2-BD59-A6C34878D82A}">
                    <a16:rowId xmlns:a16="http://schemas.microsoft.com/office/drawing/2014/main" val="1712716931"/>
                  </a:ext>
                </a:extLst>
              </a:tr>
              <a:tr h="307191">
                <a:tc>
                  <a:txBody>
                    <a:bodyPr/>
                    <a:lstStyle/>
                    <a:p>
                      <a:r>
                        <a:rPr lang="en-US" sz="1400" dirty="0"/>
                        <a:t>pH: 3.09</a:t>
                      </a:r>
                    </a:p>
                  </a:txBody>
                  <a:tcPr marL="68580" marR="68580" marT="34290" marB="34290"/>
                </a:tc>
                <a:tc>
                  <a:txBody>
                    <a:bodyPr/>
                    <a:lstStyle/>
                    <a:p>
                      <a:r>
                        <a:rPr lang="en-US" sz="1400" dirty="0"/>
                        <a:t>5.8l/gr</a:t>
                      </a:r>
                    </a:p>
                  </a:txBody>
                  <a:tcPr marL="68580" marR="68580" marT="34290" marB="34290"/>
                </a:tc>
                <a:extLst>
                  <a:ext uri="{0D108BD9-81ED-4DB2-BD59-A6C34878D82A}">
                    <a16:rowId xmlns:a16="http://schemas.microsoft.com/office/drawing/2014/main" val="2877500669"/>
                  </a:ext>
                </a:extLst>
              </a:tr>
              <a:tr h="307191">
                <a:tc>
                  <a:txBody>
                    <a:bodyPr/>
                    <a:lstStyle/>
                    <a:p>
                      <a:r>
                        <a:rPr lang="en-US" sz="1400" dirty="0"/>
                        <a:t>Total production</a:t>
                      </a:r>
                    </a:p>
                  </a:txBody>
                  <a:tcPr marL="68580" marR="68580" marT="34290" marB="34290"/>
                </a:tc>
                <a:tc>
                  <a:txBody>
                    <a:bodyPr/>
                    <a:lstStyle/>
                    <a:p>
                      <a:r>
                        <a:rPr lang="en-US" sz="1400" dirty="0"/>
                        <a:t>12.000 </a:t>
                      </a:r>
                      <a:r>
                        <a:rPr lang="en-US" sz="1400" dirty="0" err="1"/>
                        <a:t>btls</a:t>
                      </a:r>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D8A3D79D-EAD2-CB41-A685-1620C8192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1689497"/>
            <a:ext cx="1754803" cy="5184034"/>
          </a:xfrm>
          <a:prstGeom prst="rect">
            <a:avLst/>
          </a:prstGeom>
        </p:spPr>
      </p:pic>
    </p:spTree>
    <p:extLst>
      <p:ext uri="{BB962C8B-B14F-4D97-AF65-F5344CB8AC3E}">
        <p14:creationId xmlns:p14="http://schemas.microsoft.com/office/powerpoint/2010/main" val="11830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107504" y="236040"/>
            <a:ext cx="6480720" cy="549919"/>
          </a:xfrm>
        </p:spPr>
        <p:txBody>
          <a:bodyPr>
            <a:normAutofit/>
          </a:bodyPr>
          <a:lstStyle/>
          <a:p>
            <a:r>
              <a:rPr lang="en-US" sz="2100" b="1" dirty="0"/>
              <a:t>5. HATZIMICHALIS ALEPOTRYPA ASSYRTIKO 2023</a:t>
            </a:r>
          </a:p>
        </p:txBody>
      </p:sp>
      <p:graphicFrame>
        <p:nvGraphicFramePr>
          <p:cNvPr id="4" name="Table 3">
            <a:extLst>
              <a:ext uri="{FF2B5EF4-FFF2-40B4-BE49-F238E27FC236}">
                <a16:creationId xmlns:a16="http://schemas.microsoft.com/office/drawing/2014/main" id="{6BD506E5-0B60-294D-88C9-50A3A6F89A10}"/>
              </a:ext>
            </a:extLst>
          </p:cNvPr>
          <p:cNvGraphicFramePr>
            <a:graphicFrameLocks noGrp="1"/>
          </p:cNvGraphicFramePr>
          <p:nvPr>
            <p:extLst>
              <p:ext uri="{D42A27DB-BD31-4B8C-83A1-F6EECF244321}">
                <p14:modId xmlns:p14="http://schemas.microsoft.com/office/powerpoint/2010/main" val="3347147614"/>
              </p:ext>
            </p:extLst>
          </p:nvPr>
        </p:nvGraphicFramePr>
        <p:xfrm>
          <a:off x="141240" y="1916832"/>
          <a:ext cx="6096000" cy="3322320"/>
        </p:xfrm>
        <a:graphic>
          <a:graphicData uri="http://schemas.openxmlformats.org/drawingml/2006/table">
            <a:tbl>
              <a:tblPr firstRow="1" bandRow="1">
                <a:tableStyleId>{073A0DAA-6AF3-43AB-8588-CEC1D06C72B9}</a:tableStyleId>
              </a:tblPr>
              <a:tblGrid>
                <a:gridCol w="1913681">
                  <a:extLst>
                    <a:ext uri="{9D8B030D-6E8A-4147-A177-3AD203B41FA5}">
                      <a16:colId xmlns:a16="http://schemas.microsoft.com/office/drawing/2014/main" val="1204406582"/>
                    </a:ext>
                  </a:extLst>
                </a:gridCol>
                <a:gridCol w="4182319">
                  <a:extLst>
                    <a:ext uri="{9D8B030D-6E8A-4147-A177-3AD203B41FA5}">
                      <a16:colId xmlns:a16="http://schemas.microsoft.com/office/drawing/2014/main" val="1492906567"/>
                    </a:ext>
                  </a:extLst>
                </a:gridCol>
              </a:tblGrid>
              <a:tr h="274320">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Assyrtiko </a:t>
                      </a:r>
                    </a:p>
                  </a:txBody>
                  <a:tcPr marL="68580" marR="68580" marT="34290" marB="34290"/>
                </a:tc>
                <a:extLst>
                  <a:ext uri="{0D108BD9-81ED-4DB2-BD59-A6C34878D82A}">
                    <a16:rowId xmlns:a16="http://schemas.microsoft.com/office/drawing/2014/main" val="3765416981"/>
                  </a:ext>
                </a:extLst>
              </a:tr>
              <a:tr h="278130">
                <a:tc>
                  <a:txBody>
                    <a:bodyPr/>
                    <a:lstStyle/>
                    <a:p>
                      <a:r>
                        <a:rPr lang="en-US" sz="1400" dirty="0"/>
                        <a:t>Denomination</a:t>
                      </a:r>
                    </a:p>
                  </a:txBody>
                  <a:tcPr marL="68580" marR="68580" marT="34290" marB="34290"/>
                </a:tc>
                <a:tc>
                  <a:txBody>
                    <a:bodyPr/>
                    <a:lstStyle/>
                    <a:p>
                      <a:r>
                        <a:rPr lang="en-US" sz="1400" dirty="0"/>
                        <a:t>PGI </a:t>
                      </a:r>
                      <a:r>
                        <a:rPr lang="en-US" sz="1400" dirty="0" err="1"/>
                        <a:t>Atalanti</a:t>
                      </a:r>
                      <a:r>
                        <a:rPr lang="en-US" sz="1400" dirty="0"/>
                        <a:t> valley</a:t>
                      </a:r>
                    </a:p>
                  </a:txBody>
                  <a:tcPr marL="68580" marR="68580" marT="34290" marB="34290"/>
                </a:tc>
                <a:extLst>
                  <a:ext uri="{0D108BD9-81ED-4DB2-BD59-A6C34878D82A}">
                    <a16:rowId xmlns:a16="http://schemas.microsoft.com/office/drawing/2014/main" val="2933744512"/>
                  </a:ext>
                </a:extLst>
              </a:tr>
              <a:tr h="278130">
                <a:tc>
                  <a:txBody>
                    <a:bodyPr/>
                    <a:lstStyle/>
                    <a:p>
                      <a:r>
                        <a:rPr lang="en-US" sz="1400" dirty="0"/>
                        <a:t>Soil</a:t>
                      </a:r>
                    </a:p>
                  </a:txBody>
                  <a:tcPr marL="68580" marR="68580" marT="34290" marB="34290"/>
                </a:tc>
                <a:tc>
                  <a:txBody>
                    <a:bodyPr/>
                    <a:lstStyle/>
                    <a:p>
                      <a:r>
                        <a:rPr lang="en-US" sz="1400" dirty="0"/>
                        <a:t>Clay &amp; Loam</a:t>
                      </a:r>
                    </a:p>
                  </a:txBody>
                  <a:tcPr marL="68580" marR="68580" marT="34290" marB="34290"/>
                </a:tc>
                <a:extLst>
                  <a:ext uri="{0D108BD9-81ED-4DB2-BD59-A6C34878D82A}">
                    <a16:rowId xmlns:a16="http://schemas.microsoft.com/office/drawing/2014/main" val="3956310076"/>
                  </a:ext>
                </a:extLst>
              </a:tr>
              <a:tr h="891540">
                <a:tc>
                  <a:txBody>
                    <a:bodyPr/>
                    <a:lstStyle/>
                    <a:p>
                      <a:r>
                        <a:rPr lang="en-US" sz="1400" dirty="0"/>
                        <a:t>Viticulture</a:t>
                      </a:r>
                    </a:p>
                  </a:txBody>
                  <a:tcPr marL="68580" marR="68580" marT="34290" marB="34290"/>
                </a:tc>
                <a:tc>
                  <a:txBody>
                    <a:bodyPr/>
                    <a:lstStyle/>
                    <a:p>
                      <a:r>
                        <a:rPr lang="en-US" sz="1400" b="0" i="0" u="none" strike="noStrike" kern="1200" dirty="0">
                          <a:solidFill>
                            <a:schemeClr val="dk1"/>
                          </a:solidFill>
                          <a:effectLst/>
                          <a:latin typeface="+mn-lt"/>
                          <a:ea typeface="+mn-ea"/>
                          <a:cs typeface="+mn-cs"/>
                        </a:rPr>
                        <a:t>From the selected single vineyard "</a:t>
                      </a:r>
                      <a:r>
                        <a:rPr lang="en-US" sz="1400" b="0" i="0" u="none" strike="noStrike" kern="1200" dirty="0" err="1">
                          <a:solidFill>
                            <a:schemeClr val="dk1"/>
                          </a:solidFill>
                          <a:effectLst/>
                          <a:latin typeface="+mn-lt"/>
                          <a:ea typeface="+mn-ea"/>
                          <a:cs typeface="+mn-cs"/>
                        </a:rPr>
                        <a:t>Alepotrypa</a:t>
                      </a:r>
                      <a:r>
                        <a:rPr lang="en-US" sz="1400" b="0" i="0" u="none" strike="noStrike" kern="1200" dirty="0">
                          <a:solidFill>
                            <a:schemeClr val="dk1"/>
                          </a:solidFill>
                          <a:effectLst/>
                          <a:latin typeface="+mn-lt"/>
                          <a:ea typeface="+mn-ea"/>
                          <a:cs typeface="+mn-cs"/>
                        </a:rPr>
                        <a:t>" part of the privately owned vineyards of Domaine </a:t>
                      </a:r>
                      <a:r>
                        <a:rPr lang="en-US" sz="1400" b="0" i="0" u="none" strike="noStrike" kern="1200" dirty="0" err="1">
                          <a:solidFill>
                            <a:schemeClr val="dk1"/>
                          </a:solidFill>
                          <a:effectLst/>
                          <a:latin typeface="+mn-lt"/>
                          <a:ea typeface="+mn-ea"/>
                          <a:cs typeface="+mn-cs"/>
                        </a:rPr>
                        <a:t>Hatzimichalis</a:t>
                      </a:r>
                      <a:r>
                        <a:rPr lang="en-US" sz="1400" b="0" i="0" u="none" strike="noStrike" kern="1200" dirty="0">
                          <a:solidFill>
                            <a:schemeClr val="dk1"/>
                          </a:solidFill>
                          <a:effectLst/>
                          <a:latin typeface="+mn-lt"/>
                          <a:ea typeface="+mn-ea"/>
                          <a:cs typeface="+mn-cs"/>
                        </a:rPr>
                        <a:t> in the heart of the </a:t>
                      </a:r>
                      <a:r>
                        <a:rPr lang="en-US" sz="1400" b="0" i="0" u="none" strike="noStrike" kern="1200" dirty="0" err="1">
                          <a:solidFill>
                            <a:schemeClr val="dk1"/>
                          </a:solidFill>
                          <a:effectLst/>
                          <a:latin typeface="+mn-lt"/>
                          <a:ea typeface="+mn-ea"/>
                          <a:cs typeface="+mn-cs"/>
                        </a:rPr>
                        <a:t>Atalanti</a:t>
                      </a:r>
                      <a:r>
                        <a:rPr lang="en-US" sz="1400" b="0" i="0" u="none" strike="noStrike" kern="1200" dirty="0">
                          <a:solidFill>
                            <a:schemeClr val="dk1"/>
                          </a:solidFill>
                          <a:effectLst/>
                          <a:latin typeface="+mn-lt"/>
                          <a:ea typeface="+mn-ea"/>
                          <a:cs typeface="+mn-cs"/>
                        </a:rPr>
                        <a:t> Valley. Located close to the sea in flatland. </a:t>
                      </a:r>
                      <a:endParaRPr lang="en-US" sz="1400" dirty="0"/>
                    </a:p>
                  </a:txBody>
                  <a:tcPr marL="68580" marR="68580" marT="34290" marB="34290"/>
                </a:tc>
                <a:extLst>
                  <a:ext uri="{0D108BD9-81ED-4DB2-BD59-A6C34878D82A}">
                    <a16:rowId xmlns:a16="http://schemas.microsoft.com/office/drawing/2014/main" val="1174336719"/>
                  </a:ext>
                </a:extLst>
              </a:tr>
              <a:tr h="480060">
                <a:tc>
                  <a:txBody>
                    <a:bodyPr/>
                    <a:lstStyle/>
                    <a:p>
                      <a:r>
                        <a:rPr lang="en-US" sz="1400" dirty="0" err="1"/>
                        <a:t>Vinification</a:t>
                      </a:r>
                      <a:endParaRPr lang="en-US" sz="1400" dirty="0"/>
                    </a:p>
                  </a:txBody>
                  <a:tcPr marL="68580" marR="68580" marT="34290" marB="34290"/>
                </a:tc>
                <a:tc>
                  <a:txBody>
                    <a:bodyPr/>
                    <a:lstStyle/>
                    <a:p>
                      <a:r>
                        <a:rPr lang="en-US" sz="1400" b="0" i="0" u="none" strike="noStrike" kern="1200" dirty="0">
                          <a:solidFill>
                            <a:schemeClr val="dk1"/>
                          </a:solidFill>
                          <a:effectLst/>
                          <a:latin typeface="+mn-lt"/>
                          <a:ea typeface="+mn-ea"/>
                          <a:cs typeface="+mn-cs"/>
                        </a:rPr>
                        <a:t>White </a:t>
                      </a:r>
                      <a:r>
                        <a:rPr lang="en-US" sz="1400" b="0" i="0" u="none" strike="noStrike" kern="1200" dirty="0" err="1">
                          <a:solidFill>
                            <a:schemeClr val="dk1"/>
                          </a:solidFill>
                          <a:effectLst/>
                          <a:latin typeface="+mn-lt"/>
                          <a:ea typeface="+mn-ea"/>
                          <a:cs typeface="+mn-cs"/>
                        </a:rPr>
                        <a:t>vinification</a:t>
                      </a:r>
                      <a:r>
                        <a:rPr lang="en-US" sz="1400" b="0" i="0" u="none" strike="noStrike" kern="1200" dirty="0">
                          <a:solidFill>
                            <a:schemeClr val="dk1"/>
                          </a:solidFill>
                          <a:effectLst/>
                          <a:latin typeface="+mn-lt"/>
                          <a:ea typeface="+mn-ea"/>
                          <a:cs typeface="+mn-cs"/>
                        </a:rPr>
                        <a:t> in temperature-controlled stainless steel vats. The wine remains in the vats with its lees for 6 months.</a:t>
                      </a:r>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278130">
                <a:tc>
                  <a:txBody>
                    <a:bodyPr/>
                    <a:lstStyle/>
                    <a:p>
                      <a:r>
                        <a:rPr lang="en-US" sz="1400" dirty="0"/>
                        <a:t>Alcohol %</a:t>
                      </a:r>
                    </a:p>
                  </a:txBody>
                  <a:tcPr marL="68580" marR="68580" marT="34290" marB="34290"/>
                </a:tc>
                <a:tc>
                  <a:txBody>
                    <a:bodyPr/>
                    <a:lstStyle/>
                    <a:p>
                      <a:r>
                        <a:rPr lang="en-US" sz="1400" dirty="0"/>
                        <a:t>14.5</a:t>
                      </a:r>
                    </a:p>
                  </a:txBody>
                  <a:tcPr marL="68580" marR="68580" marT="34290" marB="34290"/>
                </a:tc>
                <a:extLst>
                  <a:ext uri="{0D108BD9-81ED-4DB2-BD59-A6C34878D82A}">
                    <a16:rowId xmlns:a16="http://schemas.microsoft.com/office/drawing/2014/main" val="1712716931"/>
                  </a:ext>
                </a:extLst>
              </a:tr>
              <a:tr h="278130">
                <a:tc>
                  <a:txBody>
                    <a:bodyPr/>
                    <a:lstStyle/>
                    <a:p>
                      <a:r>
                        <a:rPr lang="en-US" sz="1400" dirty="0"/>
                        <a:t>pH: </a:t>
                      </a:r>
                    </a:p>
                  </a:txBody>
                  <a:tcPr marL="68580" marR="68580" marT="34290" marB="34290"/>
                </a:tc>
                <a:tc>
                  <a:txBody>
                    <a:bodyPr/>
                    <a:lstStyle/>
                    <a:p>
                      <a:r>
                        <a:rPr lang="en-US" sz="1400" dirty="0"/>
                        <a:t>Acidity: </a:t>
                      </a:r>
                    </a:p>
                  </a:txBody>
                  <a:tcPr marL="68580" marR="68580" marT="34290" marB="34290"/>
                </a:tc>
                <a:extLst>
                  <a:ext uri="{0D108BD9-81ED-4DB2-BD59-A6C34878D82A}">
                    <a16:rowId xmlns:a16="http://schemas.microsoft.com/office/drawing/2014/main" val="2877500669"/>
                  </a:ext>
                </a:extLst>
              </a:tr>
              <a:tr h="278130">
                <a:tc>
                  <a:txBody>
                    <a:bodyPr/>
                    <a:lstStyle/>
                    <a:p>
                      <a:r>
                        <a:rPr lang="en-US" sz="1400" dirty="0"/>
                        <a:t>Total production</a:t>
                      </a:r>
                    </a:p>
                  </a:txBody>
                  <a:tcPr marL="68580" marR="68580" marT="34290" marB="34290"/>
                </a:tc>
                <a:tc>
                  <a:txBody>
                    <a:bodyPr/>
                    <a:lstStyle/>
                    <a:p>
                      <a:r>
                        <a:rPr lang="el-GR" sz="1400" dirty="0"/>
                        <a:t>25.000</a:t>
                      </a:r>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7" name="Picture 6">
            <a:extLst>
              <a:ext uri="{FF2B5EF4-FFF2-40B4-BE49-F238E27FC236}">
                <a16:creationId xmlns:a16="http://schemas.microsoft.com/office/drawing/2014/main" id="{C6E2A98C-4ECC-854D-8380-E969B5C0065D}"/>
              </a:ext>
            </a:extLst>
          </p:cNvPr>
          <p:cNvPicPr>
            <a:picLocks noChangeAspect="1"/>
          </p:cNvPicPr>
          <p:nvPr/>
        </p:nvPicPr>
        <p:blipFill>
          <a:blip r:embed="rId3"/>
          <a:stretch>
            <a:fillRect/>
          </a:stretch>
        </p:blipFill>
        <p:spPr>
          <a:xfrm>
            <a:off x="6588224" y="1700808"/>
            <a:ext cx="1438275" cy="4095750"/>
          </a:xfrm>
          <a:prstGeom prst="rect">
            <a:avLst/>
          </a:prstGeom>
        </p:spPr>
      </p:pic>
      <p:pic>
        <p:nvPicPr>
          <p:cNvPr id="5" name="Picture 4">
            <a:extLst>
              <a:ext uri="{FF2B5EF4-FFF2-40B4-BE49-F238E27FC236}">
                <a16:creationId xmlns:a16="http://schemas.microsoft.com/office/drawing/2014/main" id="{FB97DF16-EDE4-E447-85D9-7C2110D48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191" y="236040"/>
            <a:ext cx="2328809" cy="1050247"/>
          </a:xfrm>
          <a:prstGeom prst="rect">
            <a:avLst/>
          </a:prstGeom>
        </p:spPr>
      </p:pic>
    </p:spTree>
    <p:extLst>
      <p:ext uri="{BB962C8B-B14F-4D97-AF65-F5344CB8AC3E}">
        <p14:creationId xmlns:p14="http://schemas.microsoft.com/office/powerpoint/2010/main" val="2396138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6. BIBLIA CHORA ARETI 2022</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3582067650"/>
              </p:ext>
            </p:extLst>
          </p:nvPr>
        </p:nvGraphicFramePr>
        <p:xfrm>
          <a:off x="755576" y="1689497"/>
          <a:ext cx="6048672" cy="4125104"/>
        </p:xfrm>
        <a:graphic>
          <a:graphicData uri="http://schemas.openxmlformats.org/drawingml/2006/table">
            <a:tbl>
              <a:tblPr firstRow="1" bandRow="1">
                <a:tableStyleId>{073A0DAA-6AF3-43AB-8588-CEC1D06C72B9}</a:tableStyleId>
              </a:tblPr>
              <a:tblGrid>
                <a:gridCol w="1810581">
                  <a:extLst>
                    <a:ext uri="{9D8B030D-6E8A-4147-A177-3AD203B41FA5}">
                      <a16:colId xmlns:a16="http://schemas.microsoft.com/office/drawing/2014/main" val="1204406582"/>
                    </a:ext>
                  </a:extLst>
                </a:gridCol>
                <a:gridCol w="4238091">
                  <a:extLst>
                    <a:ext uri="{9D8B030D-6E8A-4147-A177-3AD203B41FA5}">
                      <a16:colId xmlns:a16="http://schemas.microsoft.com/office/drawing/2014/main" val="1492906567"/>
                    </a:ext>
                  </a:extLst>
                </a:gridCol>
              </a:tblGrid>
              <a:tr h="307191">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Assyrtiko</a:t>
                      </a:r>
                    </a:p>
                  </a:txBody>
                  <a:tcPr marL="68580" marR="68580" marT="34290" marB="34290"/>
                </a:tc>
                <a:extLst>
                  <a:ext uri="{0D108BD9-81ED-4DB2-BD59-A6C34878D82A}">
                    <a16:rowId xmlns:a16="http://schemas.microsoft.com/office/drawing/2014/main" val="3765416981"/>
                  </a:ext>
                </a:extLst>
              </a:tr>
              <a:tr h="307191">
                <a:tc>
                  <a:txBody>
                    <a:bodyPr/>
                    <a:lstStyle/>
                    <a:p>
                      <a:r>
                        <a:rPr lang="en-US" sz="1400" dirty="0"/>
                        <a:t>Denomination</a:t>
                      </a:r>
                    </a:p>
                  </a:txBody>
                  <a:tcPr marL="68580" marR="68580" marT="34290" marB="34290"/>
                </a:tc>
                <a:tc>
                  <a:txBody>
                    <a:bodyPr/>
                    <a:lstStyle/>
                    <a:p>
                      <a:r>
                        <a:rPr lang="en-US" sz="1400" dirty="0"/>
                        <a:t>PGI </a:t>
                      </a:r>
                      <a:r>
                        <a:rPr lang="en-US" sz="1400" dirty="0" err="1"/>
                        <a:t>Pangeon</a:t>
                      </a:r>
                      <a:endParaRPr lang="en-US" sz="1400" dirty="0"/>
                    </a:p>
                  </a:txBody>
                  <a:tcPr marL="68580" marR="68580" marT="34290" marB="34290"/>
                </a:tc>
                <a:extLst>
                  <a:ext uri="{0D108BD9-81ED-4DB2-BD59-A6C34878D82A}">
                    <a16:rowId xmlns:a16="http://schemas.microsoft.com/office/drawing/2014/main" val="2933744512"/>
                  </a:ext>
                </a:extLst>
              </a:tr>
              <a:tr h="307191">
                <a:tc>
                  <a:txBody>
                    <a:bodyPr/>
                    <a:lstStyle/>
                    <a:p>
                      <a:r>
                        <a:rPr lang="en-US" sz="1400" dirty="0"/>
                        <a:t>Vintage</a:t>
                      </a:r>
                    </a:p>
                  </a:txBody>
                  <a:tcPr marL="68580" marR="68580" marT="34290" marB="34290"/>
                </a:tc>
                <a:tc>
                  <a:txBody>
                    <a:bodyPr/>
                    <a:lstStyle/>
                    <a:p>
                      <a:r>
                        <a:rPr lang="en-US" sz="1400" dirty="0"/>
                        <a:t>2022</a:t>
                      </a:r>
                    </a:p>
                  </a:txBody>
                  <a:tcPr marL="68580" marR="68580" marT="34290" marB="34290"/>
                </a:tc>
                <a:extLst>
                  <a:ext uri="{0D108BD9-81ED-4DB2-BD59-A6C34878D82A}">
                    <a16:rowId xmlns:a16="http://schemas.microsoft.com/office/drawing/2014/main" val="1063618048"/>
                  </a:ext>
                </a:extLst>
              </a:tr>
              <a:tr h="307191">
                <a:tc>
                  <a:txBody>
                    <a:bodyPr/>
                    <a:lstStyle/>
                    <a:p>
                      <a:r>
                        <a:rPr lang="en-US" sz="1400" dirty="0"/>
                        <a:t>Soil</a:t>
                      </a:r>
                    </a:p>
                  </a:txBody>
                  <a:tcPr marL="68580" marR="68580" marT="34290" marB="34290"/>
                </a:tc>
                <a:tc>
                  <a:txBody>
                    <a:bodyPr/>
                    <a:lstStyle/>
                    <a:p>
                      <a:r>
                        <a:rPr lang="en-US" sz="1400" dirty="0"/>
                        <a:t>Calcareous and loamy </a:t>
                      </a:r>
                    </a:p>
                  </a:txBody>
                  <a:tcPr marL="68580" marR="68580" marT="34290" marB="34290"/>
                </a:tc>
                <a:extLst>
                  <a:ext uri="{0D108BD9-81ED-4DB2-BD59-A6C34878D82A}">
                    <a16:rowId xmlns:a16="http://schemas.microsoft.com/office/drawing/2014/main" val="3956310076"/>
                  </a:ext>
                </a:extLst>
              </a:tr>
              <a:tr h="336245">
                <a:tc>
                  <a:txBody>
                    <a:bodyPr/>
                    <a:lstStyle/>
                    <a:p>
                      <a:r>
                        <a:rPr lang="en-US" sz="1400" dirty="0"/>
                        <a:t>Altitude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025537237"/>
                  </a:ext>
                </a:extLst>
              </a:tr>
              <a:tr h="325491">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924476054"/>
                  </a:ext>
                </a:extLst>
              </a:tr>
              <a:tr h="307191">
                <a:tc>
                  <a:txBody>
                    <a:bodyPr/>
                    <a:lstStyle/>
                    <a:p>
                      <a:r>
                        <a:rPr lang="en-US" sz="14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Organic</a:t>
                      </a:r>
                    </a:p>
                  </a:txBody>
                  <a:tcPr marL="35719" marR="35719" marT="0" marB="0"/>
                </a:tc>
                <a:extLst>
                  <a:ext uri="{0D108BD9-81ED-4DB2-BD59-A6C34878D82A}">
                    <a16:rowId xmlns:a16="http://schemas.microsoft.com/office/drawing/2014/main" val="1174336719"/>
                  </a:ext>
                </a:extLst>
              </a:tr>
              <a:tr h="621932">
                <a:tc>
                  <a:txBody>
                    <a:bodyPr/>
                    <a:lstStyle/>
                    <a:p>
                      <a:r>
                        <a:rPr lang="en-US" sz="1400" dirty="0" err="1"/>
                        <a:t>Vinification</a:t>
                      </a:r>
                      <a:endParaRPr lang="en-US" sz="1400" dirty="0"/>
                    </a:p>
                  </a:txBody>
                  <a:tcPr marL="68580" marR="68580" marT="34290" marB="34290"/>
                </a:tc>
                <a:tc>
                  <a:txBody>
                    <a:bodyPr/>
                    <a:lstStyle/>
                    <a:p>
                      <a:r>
                        <a:rPr lang="en-US" dirty="0">
                          <a:effectLst/>
                          <a:latin typeface="Calibri" panose="020F0502020204030204" pitchFamily="34" charset="0"/>
                        </a:rPr>
                        <a:t> </a:t>
                      </a:r>
                      <a:r>
                        <a:rPr lang="en-US" sz="1600" dirty="0">
                          <a:effectLst/>
                          <a:latin typeface="+mj-lt"/>
                        </a:rPr>
                        <a:t>Once the grapes are crushed, the juice is fermented in stainless steel tanks and allowed to rest on fine lees for several months. </a:t>
                      </a:r>
                    </a:p>
                    <a:p>
                      <a:endParaRPr lang="en-US" sz="1600" dirty="0">
                        <a:effectLst/>
                        <a:latin typeface="+mj-lt"/>
                      </a:endParaRPr>
                    </a:p>
                  </a:txBody>
                  <a:tcPr marL="47625" marR="47625" marT="0" marB="0"/>
                </a:tc>
                <a:extLst>
                  <a:ext uri="{0D108BD9-81ED-4DB2-BD59-A6C34878D82A}">
                    <a16:rowId xmlns:a16="http://schemas.microsoft.com/office/drawing/2014/main" val="2950058806"/>
                  </a:ext>
                </a:extLst>
              </a:tr>
              <a:tr h="307191">
                <a:tc>
                  <a:txBody>
                    <a:bodyPr/>
                    <a:lstStyle/>
                    <a:p>
                      <a:r>
                        <a:rPr lang="en-US" sz="1400" dirty="0"/>
                        <a:t>Alcohol %</a:t>
                      </a:r>
                    </a:p>
                  </a:txBody>
                  <a:tcPr marL="68580" marR="68580" marT="34290" marB="34290"/>
                </a:tc>
                <a:tc>
                  <a:txBody>
                    <a:bodyPr/>
                    <a:lstStyle/>
                    <a:p>
                      <a:r>
                        <a:rPr lang="en-US" sz="1400" dirty="0"/>
                        <a:t>13.5</a:t>
                      </a:r>
                    </a:p>
                  </a:txBody>
                  <a:tcPr marL="68580" marR="68580" marT="34290" marB="34290"/>
                </a:tc>
                <a:extLst>
                  <a:ext uri="{0D108BD9-81ED-4DB2-BD59-A6C34878D82A}">
                    <a16:rowId xmlns:a16="http://schemas.microsoft.com/office/drawing/2014/main" val="1712716931"/>
                  </a:ext>
                </a:extLst>
              </a:tr>
              <a:tr h="307191">
                <a:tc>
                  <a:txBody>
                    <a:bodyPr/>
                    <a:lstStyle/>
                    <a:p>
                      <a:r>
                        <a:rPr lang="en-US" sz="1400" dirty="0"/>
                        <a:t>pH: 3.09</a:t>
                      </a:r>
                    </a:p>
                  </a:txBody>
                  <a:tcPr marL="68580" marR="68580" marT="34290" marB="34290"/>
                </a:tc>
                <a:tc>
                  <a:txBody>
                    <a:bodyPr/>
                    <a:lstStyle/>
                    <a:p>
                      <a:r>
                        <a:rPr lang="en-US" sz="1400" dirty="0"/>
                        <a:t>Acidity: 7.65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307191">
                <a:tc>
                  <a:txBody>
                    <a:bodyPr/>
                    <a:lstStyle/>
                    <a:p>
                      <a:r>
                        <a:rPr lang="en-US" sz="1400" dirty="0"/>
                        <a:t>Total production</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464B4715-CF10-6A41-8748-D53049877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751" y="1689497"/>
            <a:ext cx="1317287" cy="4941168"/>
          </a:xfrm>
          <a:prstGeom prst="rect">
            <a:avLst/>
          </a:prstGeom>
        </p:spPr>
      </p:pic>
    </p:spTree>
    <p:extLst>
      <p:ext uri="{BB962C8B-B14F-4D97-AF65-F5344CB8AC3E}">
        <p14:creationId xmlns:p14="http://schemas.microsoft.com/office/powerpoint/2010/main" val="3481102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7. CHATEAU NICO LAZARIDI EVIL EYE 2022</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3055698704"/>
              </p:ext>
            </p:extLst>
          </p:nvPr>
        </p:nvGraphicFramePr>
        <p:xfrm>
          <a:off x="755576" y="1689497"/>
          <a:ext cx="6048672" cy="4612784"/>
        </p:xfrm>
        <a:graphic>
          <a:graphicData uri="http://schemas.openxmlformats.org/drawingml/2006/table">
            <a:tbl>
              <a:tblPr firstRow="1" bandRow="1">
                <a:tableStyleId>{073A0DAA-6AF3-43AB-8588-CEC1D06C72B9}</a:tableStyleId>
              </a:tblPr>
              <a:tblGrid>
                <a:gridCol w="1810581">
                  <a:extLst>
                    <a:ext uri="{9D8B030D-6E8A-4147-A177-3AD203B41FA5}">
                      <a16:colId xmlns:a16="http://schemas.microsoft.com/office/drawing/2014/main" val="1204406582"/>
                    </a:ext>
                  </a:extLst>
                </a:gridCol>
                <a:gridCol w="4238091">
                  <a:extLst>
                    <a:ext uri="{9D8B030D-6E8A-4147-A177-3AD203B41FA5}">
                      <a16:colId xmlns:a16="http://schemas.microsoft.com/office/drawing/2014/main" val="1492906567"/>
                    </a:ext>
                  </a:extLst>
                </a:gridCol>
              </a:tblGrid>
              <a:tr h="307191">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Xinomavro</a:t>
                      </a:r>
                    </a:p>
                  </a:txBody>
                  <a:tcPr marL="68580" marR="68580" marT="34290" marB="34290"/>
                </a:tc>
                <a:extLst>
                  <a:ext uri="{0D108BD9-81ED-4DB2-BD59-A6C34878D82A}">
                    <a16:rowId xmlns:a16="http://schemas.microsoft.com/office/drawing/2014/main" val="3765416981"/>
                  </a:ext>
                </a:extLst>
              </a:tr>
              <a:tr h="307191">
                <a:tc>
                  <a:txBody>
                    <a:bodyPr/>
                    <a:lstStyle/>
                    <a:p>
                      <a:r>
                        <a:rPr lang="en-US" sz="1400" dirty="0"/>
                        <a:t>Denomination</a:t>
                      </a:r>
                    </a:p>
                  </a:txBody>
                  <a:tcPr marL="68580" marR="68580" marT="34290" marB="34290"/>
                </a:tc>
                <a:tc>
                  <a:txBody>
                    <a:bodyPr/>
                    <a:lstStyle/>
                    <a:p>
                      <a:r>
                        <a:rPr lang="en-US" sz="1400" dirty="0"/>
                        <a:t>PGI Macedonia</a:t>
                      </a:r>
                    </a:p>
                  </a:txBody>
                  <a:tcPr marL="68580" marR="68580" marT="34290" marB="34290"/>
                </a:tc>
                <a:extLst>
                  <a:ext uri="{0D108BD9-81ED-4DB2-BD59-A6C34878D82A}">
                    <a16:rowId xmlns:a16="http://schemas.microsoft.com/office/drawing/2014/main" val="2933744512"/>
                  </a:ext>
                </a:extLst>
              </a:tr>
              <a:tr h="307191">
                <a:tc>
                  <a:txBody>
                    <a:bodyPr/>
                    <a:lstStyle/>
                    <a:p>
                      <a:r>
                        <a:rPr lang="en-US" sz="1400" dirty="0"/>
                        <a:t>Soil</a:t>
                      </a:r>
                    </a:p>
                  </a:txBody>
                  <a:tcPr marL="68580" marR="68580" marT="34290" marB="34290"/>
                </a:tc>
                <a:tc>
                  <a:txBody>
                    <a:bodyPr/>
                    <a:lstStyle/>
                    <a:p>
                      <a:r>
                        <a:rPr lang="en-US" sz="1400" dirty="0"/>
                        <a:t>Light, sandy</a:t>
                      </a:r>
                    </a:p>
                  </a:txBody>
                  <a:tcPr marL="68580" marR="68580" marT="34290" marB="34290"/>
                </a:tc>
                <a:extLst>
                  <a:ext uri="{0D108BD9-81ED-4DB2-BD59-A6C34878D82A}">
                    <a16:rowId xmlns:a16="http://schemas.microsoft.com/office/drawing/2014/main" val="1063618048"/>
                  </a:ext>
                </a:extLst>
              </a:tr>
              <a:tr h="307191">
                <a:tc>
                  <a:txBody>
                    <a:bodyPr/>
                    <a:lstStyle/>
                    <a:p>
                      <a:r>
                        <a:rPr lang="en-US" sz="1400" dirty="0"/>
                        <a:t>Location</a:t>
                      </a:r>
                    </a:p>
                  </a:txBody>
                  <a:tcPr marL="68580" marR="68580" marT="34290" marB="34290"/>
                </a:tc>
                <a:tc>
                  <a:txBody>
                    <a:bodyPr/>
                    <a:lstStyle/>
                    <a:p>
                      <a:r>
                        <a:rPr lang="en-US" sz="1400" dirty="0" err="1"/>
                        <a:t>Amyndeo-Agios</a:t>
                      </a:r>
                      <a:r>
                        <a:rPr lang="en-US" sz="1400" dirty="0"/>
                        <a:t> </a:t>
                      </a:r>
                      <a:r>
                        <a:rPr lang="en-US" sz="1400" dirty="0" err="1"/>
                        <a:t>Panteleimonas</a:t>
                      </a:r>
                      <a:endParaRPr lang="en-US" sz="1400" dirty="0"/>
                    </a:p>
                  </a:txBody>
                  <a:tcPr marL="68580" marR="68580" marT="34290" marB="34290"/>
                </a:tc>
                <a:extLst>
                  <a:ext uri="{0D108BD9-81ED-4DB2-BD59-A6C34878D82A}">
                    <a16:rowId xmlns:a16="http://schemas.microsoft.com/office/drawing/2014/main" val="3956310076"/>
                  </a:ext>
                </a:extLst>
              </a:tr>
              <a:tr h="336245">
                <a:tc>
                  <a:txBody>
                    <a:bodyPr/>
                    <a:lstStyle/>
                    <a:p>
                      <a:r>
                        <a:rPr lang="en-US" sz="1400" dirty="0"/>
                        <a:t>Altitude</a:t>
                      </a:r>
                    </a:p>
                  </a:txBody>
                  <a:tcPr marL="68580" marR="68580" marT="34290" marB="34290"/>
                </a:tc>
                <a:tc>
                  <a:txBody>
                    <a:bodyPr/>
                    <a:lstStyle/>
                    <a:p>
                      <a:r>
                        <a:rPr lang="en-US" sz="1400" dirty="0"/>
                        <a:t>550 m</a:t>
                      </a:r>
                    </a:p>
                  </a:txBody>
                  <a:tcPr marL="68580" marR="68580" marT="34290" marB="34290"/>
                </a:tc>
                <a:extLst>
                  <a:ext uri="{0D108BD9-81ED-4DB2-BD59-A6C34878D82A}">
                    <a16:rowId xmlns:a16="http://schemas.microsoft.com/office/drawing/2014/main" val="4025537237"/>
                  </a:ext>
                </a:extLst>
              </a:tr>
              <a:tr h="325491">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50+ years</a:t>
                      </a:r>
                    </a:p>
                  </a:txBody>
                  <a:tcPr marL="68580" marR="68580" marT="34290" marB="34290"/>
                </a:tc>
                <a:extLst>
                  <a:ext uri="{0D108BD9-81ED-4DB2-BD59-A6C34878D82A}">
                    <a16:rowId xmlns:a16="http://schemas.microsoft.com/office/drawing/2014/main" val="924476054"/>
                  </a:ext>
                </a:extLst>
              </a:tr>
              <a:tr h="307191">
                <a:tc>
                  <a:txBody>
                    <a:bodyPr/>
                    <a:lstStyle/>
                    <a:p>
                      <a:r>
                        <a:rPr lang="en-US" sz="14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Conventional</a:t>
                      </a:r>
                    </a:p>
                  </a:txBody>
                  <a:tcPr marL="35719" marR="35719" marT="0" marB="0"/>
                </a:tc>
                <a:extLst>
                  <a:ext uri="{0D108BD9-81ED-4DB2-BD59-A6C34878D82A}">
                    <a16:rowId xmlns:a16="http://schemas.microsoft.com/office/drawing/2014/main" val="1174336719"/>
                  </a:ext>
                </a:extLst>
              </a:tr>
              <a:tr h="621932">
                <a:tc>
                  <a:txBody>
                    <a:bodyPr/>
                    <a:lstStyle/>
                    <a:p>
                      <a:r>
                        <a:rPr lang="en-US" sz="1400" dirty="0" err="1"/>
                        <a:t>Vinification</a:t>
                      </a:r>
                      <a:endParaRPr lang="en-US" sz="1400" dirty="0"/>
                    </a:p>
                  </a:txBody>
                  <a:tcPr marL="68580" marR="68580" marT="34290" marB="34290"/>
                </a:tc>
                <a:tc>
                  <a:txBody>
                    <a:bodyPr/>
                    <a:lstStyle/>
                    <a:p>
                      <a:r>
                        <a:rPr lang="en-US" sz="1400" dirty="0">
                          <a:effectLst/>
                          <a:latin typeface="Calibri" panose="020F0502020204030204" pitchFamily="34" charset="0"/>
                        </a:rPr>
                        <a:t> </a:t>
                      </a:r>
                      <a:r>
                        <a:rPr kumimoji="0" lang="en-US" sz="1400" kern="1200" dirty="0">
                          <a:solidFill>
                            <a:schemeClr val="dk1"/>
                          </a:solidFill>
                          <a:effectLst/>
                          <a:latin typeface="+mn-lt"/>
                          <a:ea typeface="+mn-ea"/>
                          <a:cs typeface="+mn-cs"/>
                        </a:rPr>
                        <a:t>Rosé </a:t>
                      </a:r>
                      <a:r>
                        <a:rPr kumimoji="0" lang="en-US" sz="1400" kern="1200" dirty="0" err="1">
                          <a:solidFill>
                            <a:schemeClr val="dk1"/>
                          </a:solidFill>
                          <a:effectLst/>
                          <a:latin typeface="+mn-lt"/>
                          <a:ea typeface="+mn-ea"/>
                          <a:cs typeface="+mn-cs"/>
                        </a:rPr>
                        <a:t>vinification</a:t>
                      </a:r>
                      <a:r>
                        <a:rPr kumimoji="0" lang="en-US" sz="1400" kern="1200" dirty="0">
                          <a:solidFill>
                            <a:schemeClr val="dk1"/>
                          </a:solidFill>
                          <a:effectLst/>
                          <a:latin typeface="+mn-lt"/>
                          <a:ea typeface="+mn-ea"/>
                          <a:cs typeface="+mn-cs"/>
                        </a:rPr>
                        <a:t> begins with the early harvest of Xinomavro. Direct pressing of the grapes to minimize the color extraction to achieve the desired pale pink color. Fermentation takes place under controlled, low temperatures to maximize the floral and fruity notes. It matures in stainless steel tanks for 5 months over lees.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Calibri" panose="020F0502020204030204" pitchFamily="34" charset="0"/>
                      </a:endParaRPr>
                    </a:p>
                  </a:txBody>
                  <a:tcPr marL="35719" marR="35719" marT="0" marB="0"/>
                </a:tc>
                <a:extLst>
                  <a:ext uri="{0D108BD9-81ED-4DB2-BD59-A6C34878D82A}">
                    <a16:rowId xmlns:a16="http://schemas.microsoft.com/office/drawing/2014/main" val="2950058806"/>
                  </a:ext>
                </a:extLst>
              </a:tr>
              <a:tr h="307191">
                <a:tc>
                  <a:txBody>
                    <a:bodyPr/>
                    <a:lstStyle/>
                    <a:p>
                      <a:r>
                        <a:rPr lang="en-US" sz="1400" dirty="0"/>
                        <a:t>Alcohol %</a:t>
                      </a:r>
                    </a:p>
                  </a:txBody>
                  <a:tcPr marL="68580" marR="68580" marT="34290" marB="34290"/>
                </a:tc>
                <a:tc>
                  <a:txBody>
                    <a:bodyPr/>
                    <a:lstStyle/>
                    <a:p>
                      <a:r>
                        <a:rPr lang="en-US" sz="1400" dirty="0"/>
                        <a:t>12</a:t>
                      </a:r>
                    </a:p>
                  </a:txBody>
                  <a:tcPr marL="68580" marR="68580" marT="34290" marB="34290"/>
                </a:tc>
                <a:extLst>
                  <a:ext uri="{0D108BD9-81ED-4DB2-BD59-A6C34878D82A}">
                    <a16:rowId xmlns:a16="http://schemas.microsoft.com/office/drawing/2014/main" val="1712716931"/>
                  </a:ext>
                </a:extLst>
              </a:tr>
              <a:tr h="307191">
                <a:tc>
                  <a:txBody>
                    <a:bodyPr/>
                    <a:lstStyle/>
                    <a:p>
                      <a:r>
                        <a:rPr lang="en-US" sz="1400" dirty="0"/>
                        <a:t>pH: 3</a:t>
                      </a:r>
                    </a:p>
                  </a:txBody>
                  <a:tcPr marL="68580" marR="68580" marT="34290" marB="34290"/>
                </a:tc>
                <a:tc>
                  <a:txBody>
                    <a:bodyPr/>
                    <a:lstStyle/>
                    <a:p>
                      <a:r>
                        <a:rPr lang="en-US" sz="1400" dirty="0"/>
                        <a:t>Acidity: 6.9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307191">
                <a:tc>
                  <a:txBody>
                    <a:bodyPr/>
                    <a:lstStyle/>
                    <a:p>
                      <a:r>
                        <a:rPr lang="en-US" sz="1400" dirty="0"/>
                        <a:t>Total production</a:t>
                      </a:r>
                    </a:p>
                  </a:txBody>
                  <a:tcPr marL="68580" marR="68580" marT="34290" marB="34290"/>
                </a:tc>
                <a:tc>
                  <a:txBody>
                    <a:bodyPr/>
                    <a:lstStyle/>
                    <a:p>
                      <a:r>
                        <a:rPr lang="en-US" sz="1400" dirty="0"/>
                        <a:t>15.000</a:t>
                      </a:r>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54" y="197416"/>
            <a:ext cx="2328809" cy="1050247"/>
          </a:xfrm>
          <a:prstGeom prst="rect">
            <a:avLst/>
          </a:prstGeom>
        </p:spPr>
      </p:pic>
      <p:pic>
        <p:nvPicPr>
          <p:cNvPr id="6" name="Picture 5">
            <a:extLst>
              <a:ext uri="{FF2B5EF4-FFF2-40B4-BE49-F238E27FC236}">
                <a16:creationId xmlns:a16="http://schemas.microsoft.com/office/drawing/2014/main" id="{4EDAE0BF-B3C0-684D-9BA5-20E680A88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201" y="1553427"/>
            <a:ext cx="1684839" cy="5163922"/>
          </a:xfrm>
          <a:prstGeom prst="rect">
            <a:avLst/>
          </a:prstGeom>
        </p:spPr>
      </p:pic>
    </p:spTree>
    <p:extLst>
      <p:ext uri="{BB962C8B-B14F-4D97-AF65-F5344CB8AC3E}">
        <p14:creationId xmlns:p14="http://schemas.microsoft.com/office/powerpoint/2010/main" val="85928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a:extLst>
              <a:ext uri="{FF2B5EF4-FFF2-40B4-BE49-F238E27FC236}">
                <a16:creationId xmlns:a16="http://schemas.microsoft.com/office/drawing/2014/main" id="{1055A6E4-B3C4-8E4F-A138-2C44859BA8DA}"/>
              </a:ext>
            </a:extLst>
          </p:cNvPr>
          <p:cNvSpPr>
            <a:spLocks noGrp="1"/>
          </p:cNvSpPr>
          <p:nvPr>
            <p:ph type="title"/>
          </p:nvPr>
        </p:nvSpPr>
        <p:spPr>
          <a:xfrm>
            <a:off x="612775" y="228600"/>
            <a:ext cx="3814763" cy="990600"/>
          </a:xfrm>
        </p:spPr>
        <p:txBody>
          <a:bodyPr/>
          <a:lstStyle/>
          <a:p>
            <a:pPr eaLnBrk="1" hangingPunct="1"/>
            <a:r>
              <a:rPr lang="en-US" altLang="el-GR" sz="2800" b="1" dirty="0"/>
              <a:t>Xinomavro</a:t>
            </a:r>
            <a:endParaRPr lang="el-GR" altLang="el-GR" sz="2800" b="1" dirty="0"/>
          </a:p>
        </p:txBody>
      </p:sp>
      <p:sp>
        <p:nvSpPr>
          <p:cNvPr id="13315" name="2 - Θέση περιεχομένου">
            <a:extLst>
              <a:ext uri="{FF2B5EF4-FFF2-40B4-BE49-F238E27FC236}">
                <a16:creationId xmlns:a16="http://schemas.microsoft.com/office/drawing/2014/main" id="{B88884BA-E708-4543-B7EF-1A22D148D3FD}"/>
              </a:ext>
            </a:extLst>
          </p:cNvPr>
          <p:cNvSpPr>
            <a:spLocks noGrp="1"/>
          </p:cNvSpPr>
          <p:nvPr>
            <p:ph sz="quarter" idx="1"/>
          </p:nvPr>
        </p:nvSpPr>
        <p:spPr>
          <a:xfrm>
            <a:off x="323850" y="1812925"/>
            <a:ext cx="4248150" cy="4495800"/>
          </a:xfrm>
        </p:spPr>
        <p:txBody>
          <a:bodyPr/>
          <a:lstStyle/>
          <a:p>
            <a:pPr eaLnBrk="1" hangingPunct="1"/>
            <a:r>
              <a:rPr lang="en-US" altLang="el-GR" sz="2400" dirty="0"/>
              <a:t>Sensitive to diseases and draught</a:t>
            </a:r>
          </a:p>
          <a:p>
            <a:pPr eaLnBrk="1" hangingPunct="1"/>
            <a:r>
              <a:rPr lang="en-US" altLang="el-GR" sz="2400" dirty="0"/>
              <a:t>Difficult cultivation</a:t>
            </a:r>
          </a:p>
          <a:p>
            <a:pPr eaLnBrk="1" hangingPunct="1"/>
            <a:r>
              <a:rPr lang="en-US" altLang="el-GR" sz="2400" dirty="0"/>
              <a:t>Late ripening variety</a:t>
            </a:r>
          </a:p>
          <a:p>
            <a:pPr eaLnBrk="1" hangingPunct="1"/>
            <a:r>
              <a:rPr lang="en-US" altLang="el-GR" sz="2400" dirty="0"/>
              <a:t>Difficult </a:t>
            </a:r>
            <a:r>
              <a:rPr lang="en-US" altLang="el-GR" sz="2400" dirty="0" err="1"/>
              <a:t>vinification</a:t>
            </a:r>
            <a:endParaRPr lang="en-US" altLang="el-GR" sz="2400" dirty="0"/>
          </a:p>
          <a:p>
            <a:pPr eaLnBrk="1" hangingPunct="1"/>
            <a:r>
              <a:rPr lang="en-US" altLang="el-GR" sz="2400" dirty="0"/>
              <a:t>Versatile: still, sparkling, semi-dry, Blanc de Noir, rose </a:t>
            </a:r>
          </a:p>
          <a:p>
            <a:pPr eaLnBrk="1" hangingPunct="1"/>
            <a:endParaRPr lang="en-US" altLang="el-GR" dirty="0"/>
          </a:p>
        </p:txBody>
      </p:sp>
      <p:pic>
        <p:nvPicPr>
          <p:cNvPr id="13317" name="Picture 3" descr="D:\ola ta eggrafa ap;o desktop\ELLADA 3\foto macedonia\ΝΆΟΥΣΑ\boutari11.tif">
            <a:extLst>
              <a:ext uri="{FF2B5EF4-FFF2-40B4-BE49-F238E27FC236}">
                <a16:creationId xmlns:a16="http://schemas.microsoft.com/office/drawing/2014/main" id="{5F6247DC-F806-2246-B7BE-78050BA58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133600"/>
            <a:ext cx="4464050" cy="321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8" name="2 - Θέση υποσέλιδου">
            <a:extLst>
              <a:ext uri="{FF2B5EF4-FFF2-40B4-BE49-F238E27FC236}">
                <a16:creationId xmlns:a16="http://schemas.microsoft.com/office/drawing/2014/main" id="{0D5F109D-D605-4C45-9E1A-2F2EC8FD1784}"/>
              </a:ext>
            </a:extLst>
          </p:cNvPr>
          <p:cNvSpPr>
            <a:spLocks noGrp="1"/>
          </p:cNvSpPr>
          <p:nvPr/>
        </p:nvSpPr>
        <p:spPr bwMode="auto">
          <a:xfrm>
            <a:off x="611188" y="6308725"/>
            <a:ext cx="7923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400">
                <a:solidFill>
                  <a:schemeClr val="tx2"/>
                </a:solidFill>
                <a:latin typeface="Arial" panose="020B0604020202020204" pitchFamily="34" charset="0"/>
                <a:cs typeface="Arial" panose="020B0604020202020204" pitchFamily="34" charset="0"/>
              </a:rPr>
              <a:t>©  </a:t>
            </a:r>
            <a:r>
              <a:rPr lang="en-US" altLang="el-GR" sz="1400">
                <a:solidFill>
                  <a:schemeClr val="tx2"/>
                </a:solidFill>
                <a:latin typeface="Tw Cen MT" panose="020B0602020104020603" pitchFamily="34" charset="77"/>
              </a:rPr>
              <a:t>Wines of Greece</a:t>
            </a:r>
            <a:endParaRPr lang="el-GR" altLang="el-GR" sz="1400">
              <a:solidFill>
                <a:schemeClr val="tx2"/>
              </a:solidFill>
            </a:endParaRPr>
          </a:p>
        </p:txBody>
      </p:sp>
      <p:pic>
        <p:nvPicPr>
          <p:cNvPr id="7" name="Picture 6">
            <a:extLst>
              <a:ext uri="{FF2B5EF4-FFF2-40B4-BE49-F238E27FC236}">
                <a16:creationId xmlns:a16="http://schemas.microsoft.com/office/drawing/2014/main" id="{8DFB0EBC-631A-B647-BB8F-8167517B3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54" y="197416"/>
            <a:ext cx="2328809" cy="1050247"/>
          </a:xfrm>
          <a:prstGeom prst="rect">
            <a:avLst/>
          </a:prstGeom>
        </p:spPr>
      </p:pic>
    </p:spTree>
    <p:extLst>
      <p:ext uri="{BB962C8B-B14F-4D97-AF65-F5344CB8AC3E}">
        <p14:creationId xmlns:p14="http://schemas.microsoft.com/office/powerpoint/2010/main" val="69338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879DBF2D-7283-6A4A-B218-C2461563E593}"/>
              </a:ext>
            </a:extLst>
          </p:cNvPr>
          <p:cNvSpPr>
            <a:spLocks noGrp="1" noChangeArrowheads="1"/>
          </p:cNvSpPr>
          <p:nvPr>
            <p:ph type="title"/>
          </p:nvPr>
        </p:nvSpPr>
        <p:spPr/>
        <p:txBody>
          <a:bodyPr/>
          <a:lstStyle/>
          <a:p>
            <a:pPr eaLnBrk="1" hangingPunct="1"/>
            <a:br>
              <a:rPr lang="en-US" altLang="en-US" sz="2800" b="0">
                <a:ea typeface="ＭＳ Ｐゴシック" panose="020B0600070205080204" pitchFamily="34" charset="-128"/>
              </a:rPr>
            </a:br>
            <a:r>
              <a:rPr lang="en-US" altLang="en-US" sz="2800" b="0">
                <a:ea typeface="ＭＳ Ｐゴシック" panose="020B0600070205080204" pitchFamily="34" charset="-128"/>
              </a:rPr>
              <a:t>The first Appellation rules</a:t>
            </a:r>
            <a:endParaRPr lang="en-US" altLang="en-US" sz="2800">
              <a:ea typeface="ＭＳ Ｐゴシック" panose="020B0600070205080204" pitchFamily="34" charset="-128"/>
            </a:endParaRPr>
          </a:p>
        </p:txBody>
      </p:sp>
      <p:pic>
        <p:nvPicPr>
          <p:cNvPr id="18434" name="Picture 4">
            <a:extLst>
              <a:ext uri="{FF2B5EF4-FFF2-40B4-BE49-F238E27FC236}">
                <a16:creationId xmlns:a16="http://schemas.microsoft.com/office/drawing/2014/main" id="{E26DD050-6290-5F4C-B430-ECFF1D29CA82}"/>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t="29288"/>
          <a:stretch>
            <a:fillRect/>
          </a:stretch>
        </p:blipFill>
        <p:spPr>
          <a:xfrm>
            <a:off x="5638800" y="2438400"/>
            <a:ext cx="3036888" cy="3429000"/>
          </a:xfrm>
          <a:noFill/>
        </p:spPr>
      </p:pic>
      <p:sp>
        <p:nvSpPr>
          <p:cNvPr id="18435" name="Rectangle 5">
            <a:extLst>
              <a:ext uri="{FF2B5EF4-FFF2-40B4-BE49-F238E27FC236}">
                <a16:creationId xmlns:a16="http://schemas.microsoft.com/office/drawing/2014/main" id="{FEFC2AE2-ACB8-214A-9979-DDEE5ACD742F}"/>
              </a:ext>
            </a:extLst>
          </p:cNvPr>
          <p:cNvSpPr>
            <a:spLocks noChangeArrowheads="1"/>
          </p:cNvSpPr>
          <p:nvPr/>
        </p:nvSpPr>
        <p:spPr bwMode="auto">
          <a:xfrm>
            <a:off x="2959100" y="2911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8436" name="Picture 6" descr="sfragida Thassou">
            <a:extLst>
              <a:ext uri="{FF2B5EF4-FFF2-40B4-BE49-F238E27FC236}">
                <a16:creationId xmlns:a16="http://schemas.microsoft.com/office/drawing/2014/main" id="{5FABD8C0-5F64-A342-B4CC-B967622FA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8800"/>
            <a:ext cx="4672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81B047D-C121-834B-88AD-1DE6C961E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148755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a:extLst>
              <a:ext uri="{FF2B5EF4-FFF2-40B4-BE49-F238E27FC236}">
                <a16:creationId xmlns:a16="http://schemas.microsoft.com/office/drawing/2014/main" id="{169729B2-DF5D-CA45-8E35-839738E997C1}"/>
              </a:ext>
            </a:extLst>
          </p:cNvPr>
          <p:cNvSpPr>
            <a:spLocks noGrp="1"/>
          </p:cNvSpPr>
          <p:nvPr>
            <p:ph type="title"/>
          </p:nvPr>
        </p:nvSpPr>
        <p:spPr>
          <a:xfrm>
            <a:off x="612775" y="228600"/>
            <a:ext cx="3814763" cy="990600"/>
          </a:xfrm>
        </p:spPr>
        <p:txBody>
          <a:bodyPr/>
          <a:lstStyle/>
          <a:p>
            <a:pPr eaLnBrk="1" hangingPunct="1"/>
            <a:r>
              <a:rPr lang="en-US" altLang="el-GR" sz="2800" b="1" dirty="0"/>
              <a:t>Xinomavro</a:t>
            </a:r>
            <a:endParaRPr lang="el-GR" altLang="el-GR" sz="2800" b="1" dirty="0"/>
          </a:p>
        </p:txBody>
      </p:sp>
      <p:sp>
        <p:nvSpPr>
          <p:cNvPr id="14339" name="2 - Θέση περιεχομένου">
            <a:extLst>
              <a:ext uri="{FF2B5EF4-FFF2-40B4-BE49-F238E27FC236}">
                <a16:creationId xmlns:a16="http://schemas.microsoft.com/office/drawing/2014/main" id="{E0E40905-3075-B749-A1BA-0185837B0E23}"/>
              </a:ext>
            </a:extLst>
          </p:cNvPr>
          <p:cNvSpPr>
            <a:spLocks noGrp="1"/>
          </p:cNvSpPr>
          <p:nvPr>
            <p:ph sz="quarter" idx="1"/>
          </p:nvPr>
        </p:nvSpPr>
        <p:spPr>
          <a:xfrm>
            <a:off x="250825" y="1557338"/>
            <a:ext cx="5257800" cy="4464050"/>
          </a:xfrm>
        </p:spPr>
        <p:txBody>
          <a:bodyPr/>
          <a:lstStyle/>
          <a:p>
            <a:pPr eaLnBrk="1" hangingPunct="1"/>
            <a:r>
              <a:rPr lang="en-US" altLang="el-GR" sz="2400" dirty="0"/>
              <a:t>Red small fruits, sour cherry, olive, tomato</a:t>
            </a:r>
          </a:p>
          <a:p>
            <a:pPr eaLnBrk="1" hangingPunct="1"/>
            <a:r>
              <a:rPr lang="en-US" altLang="el-GR" sz="2400" dirty="0"/>
              <a:t>High acidity and high level</a:t>
            </a:r>
          </a:p>
          <a:p>
            <a:pPr eaLnBrk="1" hangingPunct="1">
              <a:buFont typeface="Wingdings" pitchFamily="2" charset="2"/>
              <a:buNone/>
            </a:pPr>
            <a:r>
              <a:rPr lang="en-US" altLang="el-GR" sz="2400" dirty="0"/>
              <a:t>   of dry tannins</a:t>
            </a:r>
          </a:p>
          <a:p>
            <a:pPr eaLnBrk="1" hangingPunct="1"/>
            <a:r>
              <a:rPr lang="en-US" altLang="el-GR" sz="2400" dirty="0"/>
              <a:t>PDO </a:t>
            </a:r>
            <a:r>
              <a:rPr lang="en-US" altLang="el-GR" sz="2400" dirty="0" err="1"/>
              <a:t>Amydeo</a:t>
            </a:r>
            <a:endParaRPr lang="en-US" altLang="el-GR" sz="2400" dirty="0"/>
          </a:p>
          <a:p>
            <a:pPr eaLnBrk="1" hangingPunct="1"/>
            <a:r>
              <a:rPr lang="en-US" altLang="el-GR" sz="2400" dirty="0"/>
              <a:t>PDO </a:t>
            </a:r>
            <a:r>
              <a:rPr lang="en-US" altLang="el-GR" sz="2400" dirty="0" err="1"/>
              <a:t>Naoussa</a:t>
            </a:r>
            <a:endParaRPr lang="en-US" altLang="el-GR" sz="2400" dirty="0"/>
          </a:p>
          <a:p>
            <a:pPr eaLnBrk="1" hangingPunct="1"/>
            <a:r>
              <a:rPr lang="en-US" altLang="el-GR" sz="2400" dirty="0"/>
              <a:t>PDO </a:t>
            </a:r>
            <a:r>
              <a:rPr lang="en-US" altLang="el-GR" sz="2400" dirty="0" err="1"/>
              <a:t>Goumenissa</a:t>
            </a:r>
            <a:endParaRPr lang="en-US" altLang="el-GR" sz="2400" dirty="0"/>
          </a:p>
          <a:p>
            <a:pPr eaLnBrk="1" hangingPunct="1"/>
            <a:r>
              <a:rPr lang="en-US" altLang="el-GR" sz="2400" dirty="0"/>
              <a:t>PDO </a:t>
            </a:r>
            <a:r>
              <a:rPr lang="en-US" altLang="el-GR" sz="2400" dirty="0" err="1"/>
              <a:t>Rapsani</a:t>
            </a:r>
            <a:endParaRPr lang="en-US" altLang="el-GR" sz="2400" dirty="0"/>
          </a:p>
          <a:p>
            <a:pPr eaLnBrk="1" hangingPunct="1"/>
            <a:r>
              <a:rPr lang="en-US" altLang="el-GR" sz="2400" dirty="0"/>
              <a:t>Blends with </a:t>
            </a:r>
            <a:r>
              <a:rPr lang="en-US" altLang="el-GR" sz="2400" dirty="0" err="1"/>
              <a:t>Negoska</a:t>
            </a:r>
            <a:r>
              <a:rPr lang="en-US" altLang="el-GR" sz="2400" dirty="0"/>
              <a:t>, </a:t>
            </a:r>
            <a:r>
              <a:rPr lang="en-US" altLang="el-GR" sz="2400" dirty="0" err="1"/>
              <a:t>Stavroto</a:t>
            </a:r>
            <a:r>
              <a:rPr lang="en-US" altLang="el-GR" sz="2400" dirty="0"/>
              <a:t>, </a:t>
            </a:r>
            <a:r>
              <a:rPr lang="en-US" altLang="el-GR" sz="2400" dirty="0" err="1"/>
              <a:t>Krasato</a:t>
            </a:r>
            <a:r>
              <a:rPr lang="en-US" altLang="el-GR" sz="2400" dirty="0"/>
              <a:t>, Merlot, Syrah</a:t>
            </a:r>
          </a:p>
        </p:txBody>
      </p:sp>
      <p:pic>
        <p:nvPicPr>
          <p:cNvPr id="14341" name="Picture 2" descr="D:\ola ta eggrafa ap;o desktop\ELLADA 3\foto macedonia\ΑΜΥΝΤΑΙΟ\amindeo 2.jpg">
            <a:extLst>
              <a:ext uri="{FF2B5EF4-FFF2-40B4-BE49-F238E27FC236}">
                <a16:creationId xmlns:a16="http://schemas.microsoft.com/office/drawing/2014/main" id="{88E2FAC8-8765-614C-AAA0-646CC13C5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825" y="1628775"/>
            <a:ext cx="4321175" cy="3262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2" name="2 - Θέση υποσέλιδου">
            <a:extLst>
              <a:ext uri="{FF2B5EF4-FFF2-40B4-BE49-F238E27FC236}">
                <a16:creationId xmlns:a16="http://schemas.microsoft.com/office/drawing/2014/main" id="{4D51BCB1-B397-0343-9B9C-A7EEBEF0A19B}"/>
              </a:ext>
            </a:extLst>
          </p:cNvPr>
          <p:cNvSpPr>
            <a:spLocks noGrp="1"/>
          </p:cNvSpPr>
          <p:nvPr/>
        </p:nvSpPr>
        <p:spPr bwMode="auto">
          <a:xfrm>
            <a:off x="611188" y="6308725"/>
            <a:ext cx="7923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400">
                <a:solidFill>
                  <a:schemeClr val="tx2"/>
                </a:solidFill>
                <a:latin typeface="Arial" panose="020B0604020202020204" pitchFamily="34" charset="0"/>
                <a:cs typeface="Arial" panose="020B0604020202020204" pitchFamily="34" charset="0"/>
              </a:rPr>
              <a:t>©  </a:t>
            </a:r>
            <a:r>
              <a:rPr lang="en-US" altLang="el-GR" sz="1400">
                <a:solidFill>
                  <a:schemeClr val="tx2"/>
                </a:solidFill>
                <a:latin typeface="Tw Cen MT" panose="020B0602020104020603" pitchFamily="34" charset="77"/>
              </a:rPr>
              <a:t>Wines of Greece</a:t>
            </a:r>
            <a:endParaRPr lang="el-GR" altLang="el-GR" sz="1400">
              <a:solidFill>
                <a:schemeClr val="tx2"/>
              </a:solidFill>
            </a:endParaRPr>
          </a:p>
        </p:txBody>
      </p:sp>
      <p:pic>
        <p:nvPicPr>
          <p:cNvPr id="7" name="Picture 6">
            <a:extLst>
              <a:ext uri="{FF2B5EF4-FFF2-40B4-BE49-F238E27FC236}">
                <a16:creationId xmlns:a16="http://schemas.microsoft.com/office/drawing/2014/main" id="{285B6130-C85A-534A-AD83-954AE15C6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54" y="197416"/>
            <a:ext cx="2328809" cy="1050247"/>
          </a:xfrm>
          <a:prstGeom prst="rect">
            <a:avLst/>
          </a:prstGeom>
        </p:spPr>
      </p:pic>
    </p:spTree>
    <p:extLst>
      <p:ext uri="{BB962C8B-B14F-4D97-AF65-F5344CB8AC3E}">
        <p14:creationId xmlns:p14="http://schemas.microsoft.com/office/powerpoint/2010/main" val="334806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a:extLst>
              <a:ext uri="{FF2B5EF4-FFF2-40B4-BE49-F238E27FC236}">
                <a16:creationId xmlns:a16="http://schemas.microsoft.com/office/drawing/2014/main" id="{D4792282-A886-DC48-8D83-45DFD7C1DE7F}"/>
              </a:ext>
            </a:extLst>
          </p:cNvPr>
          <p:cNvSpPr>
            <a:spLocks noGrp="1"/>
          </p:cNvSpPr>
          <p:nvPr>
            <p:ph type="title"/>
          </p:nvPr>
        </p:nvSpPr>
        <p:spPr>
          <a:xfrm>
            <a:off x="612775" y="228600"/>
            <a:ext cx="3814763" cy="990600"/>
          </a:xfrm>
        </p:spPr>
        <p:txBody>
          <a:bodyPr/>
          <a:lstStyle/>
          <a:p>
            <a:pPr eaLnBrk="1" hangingPunct="1"/>
            <a:r>
              <a:rPr lang="en-US" altLang="el-GR" sz="2800" b="1" dirty="0"/>
              <a:t>Xinomavro</a:t>
            </a:r>
            <a:endParaRPr lang="el-GR" altLang="el-GR" sz="2800" b="1" dirty="0"/>
          </a:p>
        </p:txBody>
      </p:sp>
      <p:sp>
        <p:nvSpPr>
          <p:cNvPr id="15363" name="2 - Θέση περιεχομένου">
            <a:extLst>
              <a:ext uri="{FF2B5EF4-FFF2-40B4-BE49-F238E27FC236}">
                <a16:creationId xmlns:a16="http://schemas.microsoft.com/office/drawing/2014/main" id="{8553DFFC-B96B-E845-A246-A7F91FDF601A}"/>
              </a:ext>
            </a:extLst>
          </p:cNvPr>
          <p:cNvSpPr>
            <a:spLocks noGrp="1"/>
          </p:cNvSpPr>
          <p:nvPr>
            <p:ph sz="quarter" idx="1"/>
          </p:nvPr>
        </p:nvSpPr>
        <p:spPr>
          <a:xfrm>
            <a:off x="611188" y="1557338"/>
            <a:ext cx="7777162" cy="4495800"/>
          </a:xfrm>
        </p:spPr>
        <p:txBody>
          <a:bodyPr/>
          <a:lstStyle/>
          <a:p>
            <a:pPr algn="ctr" eaLnBrk="1" hangingPunct="1">
              <a:buFont typeface="Wingdings" pitchFamily="2" charset="2"/>
              <a:buNone/>
            </a:pPr>
            <a:r>
              <a:rPr lang="en-US" altLang="el-GR" dirty="0"/>
              <a:t>Traditional vs modern</a:t>
            </a:r>
          </a:p>
          <a:p>
            <a:pPr eaLnBrk="1" hangingPunct="1"/>
            <a:r>
              <a:rPr lang="en-US" altLang="el-GR" sz="2400" dirty="0"/>
              <a:t>Traditional:</a:t>
            </a:r>
          </a:p>
          <a:p>
            <a:pPr eaLnBrk="1" hangingPunct="1">
              <a:buFont typeface="Wingdings" pitchFamily="2" charset="2"/>
              <a:buChar char="Ø"/>
            </a:pPr>
            <a:r>
              <a:rPr lang="en-US" altLang="el-GR" sz="2400" dirty="0"/>
              <a:t>Pale color</a:t>
            </a:r>
          </a:p>
          <a:p>
            <a:pPr eaLnBrk="1" hangingPunct="1">
              <a:buFont typeface="Wingdings" pitchFamily="2" charset="2"/>
              <a:buChar char="Ø"/>
            </a:pPr>
            <a:r>
              <a:rPr lang="en-US" altLang="el-GR" sz="2400" dirty="0"/>
              <a:t>Tomato, cabbage, black olive, red fruits</a:t>
            </a:r>
          </a:p>
          <a:p>
            <a:pPr eaLnBrk="1" hangingPunct="1">
              <a:buFont typeface="Wingdings" pitchFamily="2" charset="2"/>
              <a:buChar char="Ø"/>
            </a:pPr>
            <a:r>
              <a:rPr lang="en-US" altLang="el-GR" sz="2400" dirty="0"/>
              <a:t>High level of firm tannins</a:t>
            </a:r>
          </a:p>
          <a:p>
            <a:pPr eaLnBrk="1" hangingPunct="1">
              <a:buFont typeface="Wingdings" pitchFamily="2" charset="2"/>
              <a:buChar char="Ø"/>
            </a:pPr>
            <a:endParaRPr lang="en-US" altLang="el-GR" sz="2400" dirty="0"/>
          </a:p>
          <a:p>
            <a:pPr eaLnBrk="1" hangingPunct="1">
              <a:buFont typeface="Wingdings" pitchFamily="2" charset="2"/>
              <a:buChar char="q"/>
            </a:pPr>
            <a:r>
              <a:rPr lang="en-US" altLang="el-GR" sz="2400" dirty="0"/>
              <a:t>Modern:</a:t>
            </a:r>
          </a:p>
          <a:p>
            <a:pPr eaLnBrk="1" hangingPunct="1">
              <a:buFont typeface="Wingdings" pitchFamily="2" charset="2"/>
              <a:buChar char="Ø"/>
            </a:pPr>
            <a:r>
              <a:rPr lang="en-US" altLang="el-GR" sz="2400" dirty="0"/>
              <a:t>Deepest color</a:t>
            </a:r>
          </a:p>
          <a:p>
            <a:pPr eaLnBrk="1" hangingPunct="1">
              <a:buFont typeface="Wingdings" pitchFamily="2" charset="2"/>
              <a:buChar char="Ø"/>
            </a:pPr>
            <a:r>
              <a:rPr lang="en-US" altLang="el-GR" sz="2400" dirty="0"/>
              <a:t>More fruity aromas</a:t>
            </a:r>
          </a:p>
          <a:p>
            <a:pPr eaLnBrk="1" hangingPunct="1">
              <a:buFont typeface="Wingdings" pitchFamily="2" charset="2"/>
              <a:buChar char="Ø"/>
            </a:pPr>
            <a:r>
              <a:rPr lang="en-US" altLang="el-GR" sz="2400" dirty="0"/>
              <a:t>Less harsh tannins</a:t>
            </a:r>
          </a:p>
          <a:p>
            <a:pPr eaLnBrk="1" hangingPunct="1">
              <a:buFont typeface="Wingdings" pitchFamily="2" charset="2"/>
              <a:buChar char="Ø"/>
            </a:pPr>
            <a:endParaRPr lang="en-US" altLang="el-GR" dirty="0"/>
          </a:p>
          <a:p>
            <a:pPr eaLnBrk="1" hangingPunct="1">
              <a:buFont typeface="Wingdings" pitchFamily="2" charset="2"/>
              <a:buChar char="q"/>
            </a:pPr>
            <a:endParaRPr lang="en-US" altLang="el-GR" dirty="0"/>
          </a:p>
          <a:p>
            <a:pPr eaLnBrk="1" hangingPunct="1">
              <a:buFont typeface="Wingdings" pitchFamily="2" charset="2"/>
              <a:buChar char="Ø"/>
            </a:pPr>
            <a:endParaRPr lang="en-US" altLang="el-GR" dirty="0"/>
          </a:p>
          <a:p>
            <a:pPr eaLnBrk="1" hangingPunct="1">
              <a:buFont typeface="Wingdings" pitchFamily="2" charset="2"/>
              <a:buChar char="Ø"/>
            </a:pPr>
            <a:endParaRPr lang="en-US" altLang="el-GR" dirty="0"/>
          </a:p>
          <a:p>
            <a:pPr eaLnBrk="1" hangingPunct="1">
              <a:buFont typeface="Wingdings" pitchFamily="2" charset="2"/>
              <a:buChar char="Ø"/>
            </a:pPr>
            <a:endParaRPr lang="en-US" altLang="el-GR" dirty="0"/>
          </a:p>
          <a:p>
            <a:pPr eaLnBrk="1" hangingPunct="1"/>
            <a:endParaRPr lang="en-US" altLang="el-GR" dirty="0"/>
          </a:p>
        </p:txBody>
      </p:sp>
      <p:pic>
        <p:nvPicPr>
          <p:cNvPr id="15364" name="_x0039_67458B6-4DFD-41E9-9BB3-2F45292F2691" descr="image002">
            <a:extLst>
              <a:ext uri="{FF2B5EF4-FFF2-40B4-BE49-F238E27FC236}">
                <a16:creationId xmlns:a16="http://schemas.microsoft.com/office/drawing/2014/main" id="{6967D26F-9059-064B-84F3-0BD4977B18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625" y="188913"/>
            <a:ext cx="31305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2 - Θέση υποσέλιδου">
            <a:extLst>
              <a:ext uri="{FF2B5EF4-FFF2-40B4-BE49-F238E27FC236}">
                <a16:creationId xmlns:a16="http://schemas.microsoft.com/office/drawing/2014/main" id="{BB5AEAD3-C2F8-AD44-A2E3-795361C971FB}"/>
              </a:ext>
            </a:extLst>
          </p:cNvPr>
          <p:cNvSpPr>
            <a:spLocks noGrp="1"/>
          </p:cNvSpPr>
          <p:nvPr/>
        </p:nvSpPr>
        <p:spPr bwMode="auto">
          <a:xfrm>
            <a:off x="611188" y="6308725"/>
            <a:ext cx="7923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400">
                <a:solidFill>
                  <a:schemeClr val="tx2"/>
                </a:solidFill>
                <a:latin typeface="Arial" panose="020B0604020202020204" pitchFamily="34" charset="0"/>
                <a:cs typeface="Arial" panose="020B0604020202020204" pitchFamily="34" charset="0"/>
              </a:rPr>
              <a:t>©  </a:t>
            </a:r>
            <a:r>
              <a:rPr lang="en-US" altLang="el-GR" sz="1400">
                <a:solidFill>
                  <a:schemeClr val="tx2"/>
                </a:solidFill>
                <a:latin typeface="Tw Cen MT" panose="020B0602020104020603" pitchFamily="34" charset="77"/>
              </a:rPr>
              <a:t>Wines of Greece</a:t>
            </a:r>
            <a:endParaRPr lang="el-GR" altLang="el-GR" sz="1400">
              <a:solidFill>
                <a:schemeClr val="tx2"/>
              </a:solidFill>
            </a:endParaRPr>
          </a:p>
        </p:txBody>
      </p:sp>
    </p:spTree>
    <p:extLst>
      <p:ext uri="{BB962C8B-B14F-4D97-AF65-F5344CB8AC3E}">
        <p14:creationId xmlns:p14="http://schemas.microsoft.com/office/powerpoint/2010/main" val="1182881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rmAutofit fontScale="90000"/>
          </a:bodyPr>
          <a:lstStyle/>
          <a:p>
            <a:r>
              <a:rPr lang="en-US" sz="1800" b="1" dirty="0"/>
              <a:t>8. DOMAINE LAZARIDI CHATEAU JULIA AGIORGITIKO 2021</a:t>
            </a:r>
          </a:p>
        </p:txBody>
      </p:sp>
      <p:pic>
        <p:nvPicPr>
          <p:cNvPr id="6" name="Picture 5">
            <a:extLst>
              <a:ext uri="{FF2B5EF4-FFF2-40B4-BE49-F238E27FC236}">
                <a16:creationId xmlns:a16="http://schemas.microsoft.com/office/drawing/2014/main" id="{4A4971A9-1426-104A-AF6B-B4D934C71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275" y="1772816"/>
            <a:ext cx="1250282" cy="4680520"/>
          </a:xfrm>
          <a:prstGeom prst="rect">
            <a:avLst/>
          </a:prstGeom>
        </p:spPr>
      </p:pic>
      <p:graphicFrame>
        <p:nvGraphicFramePr>
          <p:cNvPr id="10" name="Table 9">
            <a:extLst>
              <a:ext uri="{FF2B5EF4-FFF2-40B4-BE49-F238E27FC236}">
                <a16:creationId xmlns:a16="http://schemas.microsoft.com/office/drawing/2014/main" id="{048879A3-E317-674F-BA2E-0453DE8E6EA6}"/>
              </a:ext>
            </a:extLst>
          </p:cNvPr>
          <p:cNvGraphicFramePr>
            <a:graphicFrameLocks noGrp="1"/>
          </p:cNvGraphicFramePr>
          <p:nvPr>
            <p:extLst>
              <p:ext uri="{D42A27DB-BD31-4B8C-83A1-F6EECF244321}">
                <p14:modId xmlns:p14="http://schemas.microsoft.com/office/powerpoint/2010/main" val="2326765997"/>
              </p:ext>
            </p:extLst>
          </p:nvPr>
        </p:nvGraphicFramePr>
        <p:xfrm>
          <a:off x="628650" y="1689497"/>
          <a:ext cx="6096000" cy="4356382"/>
        </p:xfrm>
        <a:graphic>
          <a:graphicData uri="http://schemas.openxmlformats.org/drawingml/2006/table">
            <a:tbl>
              <a:tblPr firstRow="1" bandRow="1">
                <a:tableStyleId>{073A0DAA-6AF3-43AB-8588-CEC1D06C72B9}</a:tableStyleId>
              </a:tblPr>
              <a:tblGrid>
                <a:gridCol w="1913681">
                  <a:extLst>
                    <a:ext uri="{9D8B030D-6E8A-4147-A177-3AD203B41FA5}">
                      <a16:colId xmlns:a16="http://schemas.microsoft.com/office/drawing/2014/main" val="1204406582"/>
                    </a:ext>
                  </a:extLst>
                </a:gridCol>
                <a:gridCol w="4182319">
                  <a:extLst>
                    <a:ext uri="{9D8B030D-6E8A-4147-A177-3AD203B41FA5}">
                      <a16:colId xmlns:a16="http://schemas.microsoft.com/office/drawing/2014/main" val="1492906567"/>
                    </a:ext>
                  </a:extLst>
                </a:gridCol>
              </a:tblGrid>
              <a:tr h="239914">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err="1"/>
                        <a:t>Agiorgitiko</a:t>
                      </a:r>
                      <a:endParaRPr lang="en-US" sz="1400" dirty="0"/>
                    </a:p>
                  </a:txBody>
                  <a:tcPr marL="68580" marR="68580" marT="34290" marB="34290"/>
                </a:tc>
                <a:extLst>
                  <a:ext uri="{0D108BD9-81ED-4DB2-BD59-A6C34878D82A}">
                    <a16:rowId xmlns:a16="http://schemas.microsoft.com/office/drawing/2014/main" val="3765416981"/>
                  </a:ext>
                </a:extLst>
              </a:tr>
              <a:tr h="239914">
                <a:tc>
                  <a:txBody>
                    <a:bodyPr/>
                    <a:lstStyle/>
                    <a:p>
                      <a:r>
                        <a:rPr lang="en-US" sz="1400" dirty="0"/>
                        <a:t>Denomination</a:t>
                      </a:r>
                    </a:p>
                  </a:txBody>
                  <a:tcPr marL="68580" marR="68580" marT="34290" marB="34290"/>
                </a:tc>
                <a:tc>
                  <a:txBody>
                    <a:bodyPr/>
                    <a:lstStyle/>
                    <a:p>
                      <a:r>
                        <a:rPr lang="en-US" sz="1400" dirty="0"/>
                        <a:t>PGI Drama</a:t>
                      </a:r>
                    </a:p>
                  </a:txBody>
                  <a:tcPr marL="68580" marR="68580" marT="34290" marB="34290"/>
                </a:tc>
                <a:extLst>
                  <a:ext uri="{0D108BD9-81ED-4DB2-BD59-A6C34878D82A}">
                    <a16:rowId xmlns:a16="http://schemas.microsoft.com/office/drawing/2014/main" val="2933744512"/>
                  </a:ext>
                </a:extLst>
              </a:tr>
              <a:tr h="239914">
                <a:tc>
                  <a:txBody>
                    <a:bodyPr/>
                    <a:lstStyle/>
                    <a:p>
                      <a:r>
                        <a:rPr lang="en-US" sz="1400" dirty="0"/>
                        <a:t>Vintage</a:t>
                      </a:r>
                    </a:p>
                  </a:txBody>
                  <a:tcPr marL="68580" marR="68580" marT="34290" marB="34290"/>
                </a:tc>
                <a:tc>
                  <a:txBody>
                    <a:bodyPr/>
                    <a:lstStyle/>
                    <a:p>
                      <a:r>
                        <a:rPr lang="en-US" sz="1400" dirty="0"/>
                        <a:t>2021</a:t>
                      </a:r>
                    </a:p>
                  </a:txBody>
                  <a:tcPr marL="68580" marR="68580" marT="34290" marB="34290"/>
                </a:tc>
                <a:extLst>
                  <a:ext uri="{0D108BD9-81ED-4DB2-BD59-A6C34878D82A}">
                    <a16:rowId xmlns:a16="http://schemas.microsoft.com/office/drawing/2014/main" val="1063618048"/>
                  </a:ext>
                </a:extLst>
              </a:tr>
              <a:tr h="239914">
                <a:tc>
                  <a:txBody>
                    <a:bodyPr/>
                    <a:lstStyle/>
                    <a:p>
                      <a:r>
                        <a:rPr lang="en-US" sz="1400" dirty="0"/>
                        <a:t>Soil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solidFill>
                            <a:schemeClr val="dk1"/>
                          </a:solidFill>
                          <a:effectLst/>
                          <a:latin typeface="+mn-lt"/>
                          <a:ea typeface="+mn-ea"/>
                          <a:cs typeface="+mn-cs"/>
                        </a:rPr>
                        <a:t>Alkalic clay with a lot of coarse elements</a:t>
                      </a:r>
                    </a:p>
                  </a:txBody>
                  <a:tcPr marL="68580" marR="68580" marT="34290" marB="34290"/>
                </a:tc>
                <a:extLst>
                  <a:ext uri="{0D108BD9-81ED-4DB2-BD59-A6C34878D82A}">
                    <a16:rowId xmlns:a16="http://schemas.microsoft.com/office/drawing/2014/main" val="3956310076"/>
                  </a:ext>
                </a:extLst>
              </a:tr>
              <a:tr h="308606">
                <a:tc>
                  <a:txBody>
                    <a:bodyPr/>
                    <a:lstStyle/>
                    <a:p>
                      <a:r>
                        <a:rPr lang="en-US" sz="1400" dirty="0"/>
                        <a:t>Altitude</a:t>
                      </a:r>
                    </a:p>
                  </a:txBody>
                  <a:tcPr marL="68580" marR="68580" marT="34290" marB="34290"/>
                </a:tc>
                <a:tc>
                  <a:txBody>
                    <a:bodyPr/>
                    <a:lstStyle/>
                    <a:p>
                      <a:r>
                        <a:rPr lang="en-US" sz="1400" dirty="0"/>
                        <a:t>200-300m northern exposure</a:t>
                      </a:r>
                    </a:p>
                  </a:txBody>
                  <a:tcPr marL="68580" marR="68580" marT="34290" marB="34290"/>
                </a:tc>
                <a:extLst>
                  <a:ext uri="{0D108BD9-81ED-4DB2-BD59-A6C34878D82A}">
                    <a16:rowId xmlns:a16="http://schemas.microsoft.com/office/drawing/2014/main" val="4025537237"/>
                  </a:ext>
                </a:extLst>
              </a:tr>
              <a:tr h="298736">
                <a:tc>
                  <a:txBody>
                    <a:bodyPr/>
                    <a:lstStyle/>
                    <a:p>
                      <a:r>
                        <a:rPr lang="en-US" sz="1400" dirty="0"/>
                        <a:t>Vineyard age</a:t>
                      </a:r>
                    </a:p>
                  </a:txBody>
                  <a:tcPr marL="68580" marR="68580" marT="34290" marB="34290"/>
                </a:tc>
                <a:tc>
                  <a:txBody>
                    <a:bodyPr/>
                    <a:lstStyle/>
                    <a:p>
                      <a:r>
                        <a:rPr lang="en-US" sz="1400" dirty="0"/>
                        <a:t>Kali </a:t>
                      </a:r>
                      <a:r>
                        <a:rPr lang="en-US" sz="1400" dirty="0" err="1"/>
                        <a:t>Vrisi</a:t>
                      </a:r>
                      <a:r>
                        <a:rPr lang="en-US" sz="1400" dirty="0"/>
                        <a:t>, 28 years old vineyard</a:t>
                      </a:r>
                    </a:p>
                  </a:txBody>
                  <a:tcPr marL="68580" marR="68580" marT="34290" marB="34290"/>
                </a:tc>
                <a:extLst>
                  <a:ext uri="{0D108BD9-81ED-4DB2-BD59-A6C34878D82A}">
                    <a16:rowId xmlns:a16="http://schemas.microsoft.com/office/drawing/2014/main" val="924476054"/>
                  </a:ext>
                </a:extLst>
              </a:tr>
              <a:tr h="239914">
                <a:tc>
                  <a:txBody>
                    <a:bodyPr/>
                    <a:lstStyle/>
                    <a:p>
                      <a:r>
                        <a:rPr lang="en-US" sz="1400" dirty="0"/>
                        <a:t>Viticulture</a:t>
                      </a:r>
                    </a:p>
                  </a:txBody>
                  <a:tcPr marL="68580" marR="68580" marT="34290" marB="34290"/>
                </a:tc>
                <a:tc>
                  <a:txBody>
                    <a:bodyPr/>
                    <a:lstStyle/>
                    <a:p>
                      <a:endParaRPr lang="en-US" sz="1400" dirty="0">
                        <a:effectLst/>
                        <a:latin typeface="Calibri" panose="020F0502020204030204" pitchFamily="34" charset="0"/>
                      </a:endParaRPr>
                    </a:p>
                  </a:txBody>
                  <a:tcPr marL="35719" marR="35719" marT="0" marB="0"/>
                </a:tc>
                <a:extLst>
                  <a:ext uri="{0D108BD9-81ED-4DB2-BD59-A6C34878D82A}">
                    <a16:rowId xmlns:a16="http://schemas.microsoft.com/office/drawing/2014/main" val="1174336719"/>
                  </a:ext>
                </a:extLst>
              </a:tr>
              <a:tr h="1270897">
                <a:tc>
                  <a:txBody>
                    <a:bodyPr/>
                    <a:lstStyle/>
                    <a:p>
                      <a:r>
                        <a:rPr lang="en-US" sz="1400" dirty="0" err="1"/>
                        <a:t>Vinification</a:t>
                      </a:r>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rPr>
                        <a:t> </a:t>
                      </a:r>
                      <a:r>
                        <a:rPr kumimoji="0" lang="en-GB" sz="1600" kern="1200" dirty="0">
                          <a:solidFill>
                            <a:schemeClr val="dk1"/>
                          </a:solidFill>
                          <a:effectLst/>
                          <a:latin typeface="+mn-lt"/>
                          <a:ea typeface="+mn-ea"/>
                          <a:cs typeface="+mn-cs"/>
                        </a:rPr>
                        <a:t>Harvest by hand, double selection upon arrival at the winery, </a:t>
                      </a:r>
                      <a:r>
                        <a:rPr kumimoji="0" lang="en-US" sz="1600" kern="1200" dirty="0">
                          <a:solidFill>
                            <a:schemeClr val="dk1"/>
                          </a:solidFill>
                          <a:effectLst/>
                          <a:latin typeface="+mn-lt"/>
                          <a:ea typeface="+mn-ea"/>
                          <a:cs typeface="+mn-cs"/>
                        </a:rPr>
                        <a:t>de-stemming</a:t>
                      </a:r>
                      <a:r>
                        <a:rPr kumimoji="0" lang="en-GB" sz="1600" kern="1200" dirty="0">
                          <a:solidFill>
                            <a:schemeClr val="dk1"/>
                          </a:solidFill>
                          <a:effectLst/>
                          <a:latin typeface="+mn-lt"/>
                          <a:ea typeface="+mn-ea"/>
                          <a:cs typeface="+mn-cs"/>
                        </a:rPr>
                        <a:t>, </a:t>
                      </a:r>
                      <a:r>
                        <a:rPr kumimoji="0" lang="en-US" sz="1600" kern="1200" dirty="0">
                          <a:solidFill>
                            <a:schemeClr val="dk1"/>
                          </a:solidFill>
                          <a:effectLst/>
                          <a:latin typeface="+mn-lt"/>
                          <a:ea typeface="+mn-ea"/>
                          <a:cs typeface="+mn-cs"/>
                        </a:rPr>
                        <a:t>crushing</a:t>
                      </a:r>
                      <a:r>
                        <a:rPr kumimoji="0" lang="en-GB" sz="1600" kern="1200" dirty="0">
                          <a:solidFill>
                            <a:schemeClr val="dk1"/>
                          </a:solidFill>
                          <a:effectLst/>
                          <a:latin typeface="+mn-lt"/>
                          <a:ea typeface="+mn-ea"/>
                          <a:cs typeface="+mn-cs"/>
                        </a:rPr>
                        <a:t>, </a:t>
                      </a:r>
                      <a:r>
                        <a:rPr kumimoji="0" lang="en-US" sz="1600" kern="1200" dirty="0">
                          <a:solidFill>
                            <a:schemeClr val="dk1"/>
                          </a:solidFill>
                          <a:effectLst/>
                          <a:latin typeface="+mn-lt"/>
                          <a:ea typeface="+mn-ea"/>
                          <a:cs typeface="+mn-cs"/>
                        </a:rPr>
                        <a:t>fermentation in stainless steel tanks</a:t>
                      </a:r>
                      <a:r>
                        <a:rPr kumimoji="0" lang="en-GB" sz="1600" kern="1200" dirty="0">
                          <a:solidFill>
                            <a:schemeClr val="dk1"/>
                          </a:solidFill>
                          <a:effectLst/>
                          <a:latin typeface="+mn-lt"/>
                          <a:ea typeface="+mn-ea"/>
                          <a:cs typeface="+mn-cs"/>
                        </a:rPr>
                        <a:t>, </a:t>
                      </a:r>
                      <a:r>
                        <a:rPr kumimoji="0" lang="en-US" sz="1600" kern="1200" dirty="0">
                          <a:solidFill>
                            <a:schemeClr val="dk1"/>
                          </a:solidFill>
                          <a:effectLst/>
                          <a:latin typeface="+mn-lt"/>
                          <a:ea typeface="+mn-ea"/>
                          <a:cs typeface="+mn-cs"/>
                        </a:rPr>
                        <a:t>malolactic fermentation and ageing in 500lt barrels (50%), cask (25%) and concrete tank (25%) for 12 months</a:t>
                      </a:r>
                      <a:r>
                        <a:rPr kumimoji="0" lang="en-GB" sz="1600" kern="1200" dirty="0">
                          <a:solidFill>
                            <a:schemeClr val="dk1"/>
                          </a:solidFill>
                          <a:effectLst/>
                          <a:latin typeface="+mn-lt"/>
                          <a:ea typeface="+mn-ea"/>
                          <a:cs typeface="+mn-cs"/>
                        </a:rPr>
                        <a:t>.</a:t>
                      </a:r>
                      <a:endParaRPr kumimoji="0" lang="en-US" sz="1600" kern="1200" dirty="0">
                        <a:solidFill>
                          <a:schemeClr val="dk1"/>
                        </a:solidFill>
                        <a:effectLst/>
                        <a:latin typeface="+mn-lt"/>
                        <a:ea typeface="+mn-ea"/>
                        <a:cs typeface="+mn-cs"/>
                      </a:endParaRPr>
                    </a:p>
                    <a:p>
                      <a:endParaRPr lang="en-US" sz="1400" dirty="0">
                        <a:effectLst/>
                        <a:latin typeface="Calibri" panose="020F0502020204030204" pitchFamily="34" charset="0"/>
                      </a:endParaRPr>
                    </a:p>
                  </a:txBody>
                  <a:tcPr marL="35719" marR="35719" marT="0" marB="0"/>
                </a:tc>
                <a:extLst>
                  <a:ext uri="{0D108BD9-81ED-4DB2-BD59-A6C34878D82A}">
                    <a16:rowId xmlns:a16="http://schemas.microsoft.com/office/drawing/2014/main" val="2950058806"/>
                  </a:ext>
                </a:extLst>
              </a:tr>
              <a:tr h="239914">
                <a:tc>
                  <a:txBody>
                    <a:bodyPr/>
                    <a:lstStyle/>
                    <a:p>
                      <a:r>
                        <a:rPr lang="en-US" sz="1400" dirty="0"/>
                        <a:t>Alcohol %</a:t>
                      </a:r>
                    </a:p>
                  </a:txBody>
                  <a:tcPr marL="68580" marR="68580" marT="34290" marB="34290"/>
                </a:tc>
                <a:tc>
                  <a:txBody>
                    <a:bodyPr/>
                    <a:lstStyle/>
                    <a:p>
                      <a:r>
                        <a:rPr lang="en-US" sz="1400" dirty="0"/>
                        <a:t>14.2% </a:t>
                      </a:r>
                    </a:p>
                  </a:txBody>
                  <a:tcPr marL="68580" marR="68580" marT="34290" marB="34290"/>
                </a:tc>
                <a:extLst>
                  <a:ext uri="{0D108BD9-81ED-4DB2-BD59-A6C34878D82A}">
                    <a16:rowId xmlns:a16="http://schemas.microsoft.com/office/drawing/2014/main" val="1712716931"/>
                  </a:ext>
                </a:extLst>
              </a:tr>
              <a:tr h="239914">
                <a:tc>
                  <a:txBody>
                    <a:bodyPr/>
                    <a:lstStyle/>
                    <a:p>
                      <a:r>
                        <a:rPr lang="en-US" sz="1400" dirty="0"/>
                        <a:t>pH: 3.7</a:t>
                      </a:r>
                    </a:p>
                  </a:txBody>
                  <a:tcPr marL="68580" marR="68580" marT="34290" marB="34290"/>
                </a:tc>
                <a:tc>
                  <a:txBody>
                    <a:bodyPr/>
                    <a:lstStyle/>
                    <a:p>
                      <a:r>
                        <a:rPr lang="en-US" sz="1400" dirty="0"/>
                        <a:t>Acidity: 5.25 g/l</a:t>
                      </a:r>
                    </a:p>
                  </a:txBody>
                  <a:tcPr marL="68580" marR="68580" marT="34290" marB="34290"/>
                </a:tc>
                <a:extLst>
                  <a:ext uri="{0D108BD9-81ED-4DB2-BD59-A6C34878D82A}">
                    <a16:rowId xmlns:a16="http://schemas.microsoft.com/office/drawing/2014/main" val="2877500669"/>
                  </a:ext>
                </a:extLst>
              </a:tr>
              <a:tr h="239914">
                <a:tc>
                  <a:txBody>
                    <a:bodyPr/>
                    <a:lstStyle/>
                    <a:p>
                      <a:r>
                        <a:rPr lang="en-US" sz="1400" dirty="0"/>
                        <a:t>Total production</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11" name="Picture 10">
            <a:extLst>
              <a:ext uri="{FF2B5EF4-FFF2-40B4-BE49-F238E27FC236}">
                <a16:creationId xmlns:a16="http://schemas.microsoft.com/office/drawing/2014/main" id="{6A7D6BFD-6EA0-AE49-8096-C1701877B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024002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a:extLst>
              <a:ext uri="{FF2B5EF4-FFF2-40B4-BE49-F238E27FC236}">
                <a16:creationId xmlns:a16="http://schemas.microsoft.com/office/drawing/2014/main" id="{6A3176D8-4245-8F43-A194-F5674F24F8BF}"/>
              </a:ext>
            </a:extLst>
          </p:cNvPr>
          <p:cNvSpPr>
            <a:spLocks noGrp="1"/>
          </p:cNvSpPr>
          <p:nvPr>
            <p:ph type="title"/>
          </p:nvPr>
        </p:nvSpPr>
        <p:spPr>
          <a:xfrm>
            <a:off x="1679972" y="260648"/>
            <a:ext cx="2861072" cy="742950"/>
          </a:xfrm>
        </p:spPr>
        <p:txBody>
          <a:bodyPr/>
          <a:lstStyle/>
          <a:p>
            <a:pPr eaLnBrk="1" hangingPunct="1"/>
            <a:r>
              <a:rPr lang="en-US" altLang="el-GR" sz="2400" b="1" dirty="0"/>
              <a:t>AGIORGITIKO </a:t>
            </a:r>
            <a:endParaRPr lang="el-GR" altLang="el-GR" sz="2400" b="1" dirty="0"/>
          </a:p>
        </p:txBody>
      </p:sp>
      <p:sp>
        <p:nvSpPr>
          <p:cNvPr id="11267" name="2 - Θέση περιεχομένου">
            <a:extLst>
              <a:ext uri="{FF2B5EF4-FFF2-40B4-BE49-F238E27FC236}">
                <a16:creationId xmlns:a16="http://schemas.microsoft.com/office/drawing/2014/main" id="{126FA289-4E32-6145-8813-E2DC3C99A2C0}"/>
              </a:ext>
            </a:extLst>
          </p:cNvPr>
          <p:cNvSpPr>
            <a:spLocks noGrp="1"/>
          </p:cNvSpPr>
          <p:nvPr>
            <p:ph sz="quarter" idx="1"/>
          </p:nvPr>
        </p:nvSpPr>
        <p:spPr>
          <a:xfrm>
            <a:off x="1321881" y="1844824"/>
            <a:ext cx="3239691" cy="3371850"/>
          </a:xfrm>
        </p:spPr>
        <p:txBody>
          <a:bodyPr/>
          <a:lstStyle/>
          <a:p>
            <a:pPr eaLnBrk="1" hangingPunct="1">
              <a:buFont typeface="Arial" panose="020B0604020202020204" pitchFamily="34" charset="0"/>
              <a:buChar char="•"/>
            </a:pPr>
            <a:r>
              <a:rPr lang="en-US" altLang="el-GR" sz="2400" dirty="0"/>
              <a:t>Productive variety</a:t>
            </a:r>
          </a:p>
          <a:p>
            <a:pPr eaLnBrk="1" hangingPunct="1">
              <a:buFont typeface="Arial" panose="020B0604020202020204" pitchFamily="34" charset="0"/>
              <a:buChar char="•"/>
            </a:pPr>
            <a:r>
              <a:rPr lang="en-US" altLang="el-GR" sz="2400" dirty="0"/>
              <a:t>Sensitive to diseases and draught</a:t>
            </a:r>
          </a:p>
          <a:p>
            <a:pPr eaLnBrk="1" hangingPunct="1">
              <a:buFont typeface="Arial" panose="020B0604020202020204" pitchFamily="34" charset="0"/>
              <a:buChar char="•"/>
            </a:pPr>
            <a:r>
              <a:rPr lang="en-US" altLang="el-GR" sz="2400" dirty="0"/>
              <a:t>Late ripening</a:t>
            </a:r>
          </a:p>
          <a:p>
            <a:pPr eaLnBrk="1" hangingPunct="1">
              <a:buFont typeface="Arial" panose="020B0604020202020204" pitchFamily="34" charset="0"/>
              <a:buChar char="•"/>
            </a:pPr>
            <a:r>
              <a:rPr lang="en-US" altLang="el-GR" sz="2400" dirty="0"/>
              <a:t>Versatile</a:t>
            </a:r>
          </a:p>
          <a:p>
            <a:pPr eaLnBrk="1" hangingPunct="1">
              <a:buFont typeface="Arial" panose="020B0604020202020204" pitchFamily="34" charset="0"/>
              <a:buChar char="•"/>
            </a:pPr>
            <a:r>
              <a:rPr lang="en-US" altLang="el-GR" sz="2400" dirty="0"/>
              <a:t>Rose, light reds, medium bodied, rich tannic with ageing potential wines</a:t>
            </a:r>
          </a:p>
          <a:p>
            <a:pPr eaLnBrk="1" hangingPunct="1">
              <a:buFont typeface="Arial" panose="020B0604020202020204" pitchFamily="34" charset="0"/>
              <a:buChar char="•"/>
            </a:pPr>
            <a:r>
              <a:rPr lang="en-US" altLang="el-GR" sz="2400" dirty="0"/>
              <a:t>Peloponnese</a:t>
            </a:r>
          </a:p>
          <a:p>
            <a:pPr eaLnBrk="1" hangingPunct="1"/>
            <a:endParaRPr lang="en-US" altLang="el-GR" dirty="0"/>
          </a:p>
        </p:txBody>
      </p:sp>
      <p:pic>
        <p:nvPicPr>
          <p:cNvPr id="11269" name="Picture 12" descr="D:\Ελληνικός Αμπελώνας\Φωτογραφίες ελληνικού αμπελώνα\Agiorgitiko Grape.tif">
            <a:extLst>
              <a:ext uri="{FF2B5EF4-FFF2-40B4-BE49-F238E27FC236}">
                <a16:creationId xmlns:a16="http://schemas.microsoft.com/office/drawing/2014/main" id="{D174818C-D9C6-AD49-8451-D4FF280BE1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69" y="2132411"/>
            <a:ext cx="2163366" cy="315991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0" name="2 - Θέση υποσέλιδου">
            <a:extLst>
              <a:ext uri="{FF2B5EF4-FFF2-40B4-BE49-F238E27FC236}">
                <a16:creationId xmlns:a16="http://schemas.microsoft.com/office/drawing/2014/main" id="{AD6B8CD6-7A97-8945-B1F3-3F227DF1D6D8}"/>
              </a:ext>
            </a:extLst>
          </p:cNvPr>
          <p:cNvSpPr>
            <a:spLocks noGrp="1"/>
          </p:cNvSpPr>
          <p:nvPr/>
        </p:nvSpPr>
        <p:spPr bwMode="auto">
          <a:xfrm>
            <a:off x="1612253" y="6346130"/>
            <a:ext cx="5942409"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050" dirty="0">
                <a:solidFill>
                  <a:schemeClr val="tx2"/>
                </a:solidFill>
                <a:latin typeface="Arial" panose="020B0604020202020204" pitchFamily="34" charset="0"/>
                <a:cs typeface="Arial" panose="020B0604020202020204" pitchFamily="34" charset="0"/>
              </a:rPr>
              <a:t>©  </a:t>
            </a:r>
            <a:r>
              <a:rPr lang="en-US" altLang="el-GR" sz="1050" dirty="0">
                <a:solidFill>
                  <a:schemeClr val="tx2"/>
                </a:solidFill>
                <a:latin typeface="Tw Cen MT" panose="020B0602020104020603" pitchFamily="34" charset="77"/>
              </a:rPr>
              <a:t>Wines of Greece</a:t>
            </a:r>
            <a:endParaRPr lang="el-GR" altLang="el-GR" sz="1050" dirty="0">
              <a:solidFill>
                <a:schemeClr val="tx2"/>
              </a:solidFill>
            </a:endParaRPr>
          </a:p>
        </p:txBody>
      </p:sp>
      <p:pic>
        <p:nvPicPr>
          <p:cNvPr id="6" name="Picture 5">
            <a:extLst>
              <a:ext uri="{FF2B5EF4-FFF2-40B4-BE49-F238E27FC236}">
                <a16:creationId xmlns:a16="http://schemas.microsoft.com/office/drawing/2014/main" id="{21642A7E-7A56-6247-8595-45B9DBFB4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817426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a:extLst>
              <a:ext uri="{FF2B5EF4-FFF2-40B4-BE49-F238E27FC236}">
                <a16:creationId xmlns:a16="http://schemas.microsoft.com/office/drawing/2014/main" id="{F34A67E2-A97A-044B-A5A7-0E385ED86332}"/>
              </a:ext>
            </a:extLst>
          </p:cNvPr>
          <p:cNvSpPr>
            <a:spLocks noGrp="1"/>
          </p:cNvSpPr>
          <p:nvPr>
            <p:ph type="title"/>
          </p:nvPr>
        </p:nvSpPr>
        <p:spPr>
          <a:xfrm>
            <a:off x="1677062" y="260648"/>
            <a:ext cx="2861072" cy="742950"/>
          </a:xfrm>
        </p:spPr>
        <p:txBody>
          <a:bodyPr/>
          <a:lstStyle/>
          <a:p>
            <a:pPr eaLnBrk="1" hangingPunct="1"/>
            <a:r>
              <a:rPr lang="en-US" altLang="el-GR" sz="2400" b="1" dirty="0"/>
              <a:t>AGIORGITIKO</a:t>
            </a:r>
            <a:endParaRPr lang="el-GR" altLang="el-GR" sz="2400" dirty="0"/>
          </a:p>
        </p:txBody>
      </p:sp>
      <p:sp>
        <p:nvSpPr>
          <p:cNvPr id="12291" name="2 - Θέση περιεχομένου">
            <a:extLst>
              <a:ext uri="{FF2B5EF4-FFF2-40B4-BE49-F238E27FC236}">
                <a16:creationId xmlns:a16="http://schemas.microsoft.com/office/drawing/2014/main" id="{1AC55B0E-9A35-4C48-BB37-D4FAD4CBC1F6}"/>
              </a:ext>
            </a:extLst>
          </p:cNvPr>
          <p:cNvSpPr>
            <a:spLocks noGrp="1"/>
          </p:cNvSpPr>
          <p:nvPr>
            <p:ph sz="quarter" idx="1"/>
          </p:nvPr>
        </p:nvSpPr>
        <p:spPr>
          <a:xfrm>
            <a:off x="1439467" y="2057400"/>
            <a:ext cx="2753915" cy="3371850"/>
          </a:xfrm>
        </p:spPr>
        <p:txBody>
          <a:bodyPr/>
          <a:lstStyle/>
          <a:p>
            <a:pPr eaLnBrk="1" hangingPunct="1">
              <a:buFont typeface="Arial" panose="020B0604020202020204" pitchFamily="34" charset="0"/>
              <a:buChar char="•"/>
            </a:pPr>
            <a:r>
              <a:rPr lang="en-US" altLang="el-GR" sz="2000" dirty="0"/>
              <a:t>Deep color</a:t>
            </a:r>
          </a:p>
          <a:p>
            <a:pPr eaLnBrk="1" hangingPunct="1">
              <a:buFont typeface="Arial" panose="020B0604020202020204" pitchFamily="34" charset="0"/>
              <a:buChar char="•"/>
            </a:pPr>
            <a:r>
              <a:rPr lang="en-US" altLang="el-GR" sz="2000" dirty="0"/>
              <a:t>Sweet red fruits, sweet spices, chocolate</a:t>
            </a:r>
          </a:p>
          <a:p>
            <a:pPr eaLnBrk="1" hangingPunct="1">
              <a:buFont typeface="Arial" panose="020B0604020202020204" pitchFamily="34" charset="0"/>
              <a:buChar char="•"/>
            </a:pPr>
            <a:r>
              <a:rPr lang="en-US" altLang="el-GR" sz="2000" dirty="0"/>
              <a:t>Medium to high acidity</a:t>
            </a:r>
          </a:p>
          <a:p>
            <a:pPr eaLnBrk="1" hangingPunct="1">
              <a:buFont typeface="Arial" panose="020B0604020202020204" pitchFamily="34" charset="0"/>
              <a:buChar char="•"/>
            </a:pPr>
            <a:r>
              <a:rPr lang="en-US" altLang="el-GR" sz="2000" dirty="0"/>
              <a:t>PDO Nemea</a:t>
            </a:r>
          </a:p>
          <a:p>
            <a:pPr eaLnBrk="1" hangingPunct="1">
              <a:buFont typeface="Arial" panose="020B0604020202020204" pitchFamily="34" charset="0"/>
              <a:buChar char="•"/>
            </a:pPr>
            <a:r>
              <a:rPr lang="en-US" altLang="el-GR" sz="2000" dirty="0"/>
              <a:t>Often blended with Cabernet Sauvignon</a:t>
            </a:r>
          </a:p>
          <a:p>
            <a:pPr eaLnBrk="1" hangingPunct="1"/>
            <a:endParaRPr lang="en-US" altLang="el-GR" dirty="0"/>
          </a:p>
          <a:p>
            <a:pPr eaLnBrk="1" hangingPunct="1"/>
            <a:endParaRPr lang="en-US" altLang="el-GR" dirty="0"/>
          </a:p>
        </p:txBody>
      </p:sp>
      <p:pic>
        <p:nvPicPr>
          <p:cNvPr id="12293" name="Picture 4">
            <a:extLst>
              <a:ext uri="{FF2B5EF4-FFF2-40B4-BE49-F238E27FC236}">
                <a16:creationId xmlns:a16="http://schemas.microsoft.com/office/drawing/2014/main" id="{0EC9FD7A-6E24-6E44-8999-DC2055D9CC56}"/>
              </a:ext>
            </a:extLst>
          </p:cNvPr>
          <p:cNvPicPr>
            <a:picLocks noChangeAspect="1" noChangeArrowheads="1"/>
          </p:cNvPicPr>
          <p:nvPr/>
        </p:nvPicPr>
        <p:blipFill>
          <a:blip r:embed="rId3" cstate="print">
            <a:lum bright="2000" contrast="10000"/>
            <a:extLst>
              <a:ext uri="{28A0092B-C50C-407E-A947-70E740481C1C}">
                <a14:useLocalDpi xmlns:a14="http://schemas.microsoft.com/office/drawing/2010/main" val="0"/>
              </a:ext>
            </a:extLst>
          </a:blip>
          <a:srcRect/>
          <a:stretch>
            <a:fillRect/>
          </a:stretch>
        </p:blipFill>
        <p:spPr bwMode="auto">
          <a:xfrm>
            <a:off x="4301728" y="2457451"/>
            <a:ext cx="3584972" cy="238958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4" name="2 - Θέση υποσέλιδου">
            <a:extLst>
              <a:ext uri="{FF2B5EF4-FFF2-40B4-BE49-F238E27FC236}">
                <a16:creationId xmlns:a16="http://schemas.microsoft.com/office/drawing/2014/main" id="{8EC96048-A2D9-2F44-B2B6-2B5A4D88FFF2}"/>
              </a:ext>
            </a:extLst>
          </p:cNvPr>
          <p:cNvSpPr>
            <a:spLocks noGrp="1"/>
          </p:cNvSpPr>
          <p:nvPr/>
        </p:nvSpPr>
        <p:spPr bwMode="auto">
          <a:xfrm>
            <a:off x="1677062" y="6163967"/>
            <a:ext cx="5942409"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050">
                <a:solidFill>
                  <a:schemeClr val="tx2"/>
                </a:solidFill>
                <a:latin typeface="Arial" panose="020B0604020202020204" pitchFamily="34" charset="0"/>
                <a:cs typeface="Arial" panose="020B0604020202020204" pitchFamily="34" charset="0"/>
              </a:rPr>
              <a:t>©  </a:t>
            </a:r>
            <a:r>
              <a:rPr lang="en-US" altLang="el-GR" sz="1050">
                <a:solidFill>
                  <a:schemeClr val="tx2"/>
                </a:solidFill>
                <a:latin typeface="Tw Cen MT" panose="020B0602020104020603" pitchFamily="34" charset="77"/>
              </a:rPr>
              <a:t>Wines of Greece</a:t>
            </a:r>
            <a:endParaRPr lang="el-GR" altLang="el-GR" sz="1050">
              <a:solidFill>
                <a:schemeClr val="tx2"/>
              </a:solidFill>
            </a:endParaRPr>
          </a:p>
        </p:txBody>
      </p:sp>
      <p:pic>
        <p:nvPicPr>
          <p:cNvPr id="6" name="Picture 5">
            <a:extLst>
              <a:ext uri="{FF2B5EF4-FFF2-40B4-BE49-F238E27FC236}">
                <a16:creationId xmlns:a16="http://schemas.microsoft.com/office/drawing/2014/main" id="{A2B57B4E-6D60-8243-9D3F-0204F103A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812090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9. SAMARTZIS MOUHTARO 2021 </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3845632114"/>
              </p:ext>
            </p:extLst>
          </p:nvPr>
        </p:nvGraphicFramePr>
        <p:xfrm>
          <a:off x="251520" y="1553427"/>
          <a:ext cx="7560840" cy="5255876"/>
        </p:xfrm>
        <a:graphic>
          <a:graphicData uri="http://schemas.openxmlformats.org/drawingml/2006/table">
            <a:tbl>
              <a:tblPr firstRow="1" bandRow="1">
                <a:tableStyleId>{073A0DAA-6AF3-43AB-8588-CEC1D06C72B9}</a:tableStyleId>
              </a:tblPr>
              <a:tblGrid>
                <a:gridCol w="2263227">
                  <a:extLst>
                    <a:ext uri="{9D8B030D-6E8A-4147-A177-3AD203B41FA5}">
                      <a16:colId xmlns:a16="http://schemas.microsoft.com/office/drawing/2014/main" val="1204406582"/>
                    </a:ext>
                  </a:extLst>
                </a:gridCol>
                <a:gridCol w="5297613">
                  <a:extLst>
                    <a:ext uri="{9D8B030D-6E8A-4147-A177-3AD203B41FA5}">
                      <a16:colId xmlns:a16="http://schemas.microsoft.com/office/drawing/2014/main" val="1492906567"/>
                    </a:ext>
                  </a:extLst>
                </a:gridCol>
              </a:tblGrid>
              <a:tr h="278779">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err="1"/>
                        <a:t>Mouhtaro</a:t>
                      </a:r>
                      <a:endParaRPr lang="en-US" sz="1400" dirty="0"/>
                    </a:p>
                  </a:txBody>
                  <a:tcPr marL="68580" marR="68580" marT="34290" marB="34290"/>
                </a:tc>
                <a:extLst>
                  <a:ext uri="{0D108BD9-81ED-4DB2-BD59-A6C34878D82A}">
                    <a16:rowId xmlns:a16="http://schemas.microsoft.com/office/drawing/2014/main" val="3765416981"/>
                  </a:ext>
                </a:extLst>
              </a:tr>
              <a:tr h="278779">
                <a:tc>
                  <a:txBody>
                    <a:bodyPr/>
                    <a:lstStyle/>
                    <a:p>
                      <a:r>
                        <a:rPr lang="en-US" sz="1400" dirty="0"/>
                        <a:t>Denomination</a:t>
                      </a:r>
                    </a:p>
                  </a:txBody>
                  <a:tcPr marL="68580" marR="68580" marT="34290" marB="34290"/>
                </a:tc>
                <a:tc>
                  <a:txBody>
                    <a:bodyPr/>
                    <a:lstStyle/>
                    <a:p>
                      <a:r>
                        <a:rPr lang="en-US" sz="1400" dirty="0"/>
                        <a:t>PGI </a:t>
                      </a:r>
                      <a:r>
                        <a:rPr lang="en-US" sz="1400" dirty="0" err="1"/>
                        <a:t>Theva</a:t>
                      </a:r>
                      <a:endParaRPr lang="en-US" sz="1400" dirty="0"/>
                    </a:p>
                  </a:txBody>
                  <a:tcPr marL="68580" marR="68580" marT="34290" marB="34290"/>
                </a:tc>
                <a:extLst>
                  <a:ext uri="{0D108BD9-81ED-4DB2-BD59-A6C34878D82A}">
                    <a16:rowId xmlns:a16="http://schemas.microsoft.com/office/drawing/2014/main" val="2933744512"/>
                  </a:ext>
                </a:extLst>
              </a:tr>
              <a:tr h="278779">
                <a:tc>
                  <a:txBody>
                    <a:bodyPr/>
                    <a:lstStyle/>
                    <a:p>
                      <a:r>
                        <a:rPr lang="en-US" sz="1400" dirty="0"/>
                        <a:t>Vintage</a:t>
                      </a:r>
                    </a:p>
                  </a:txBody>
                  <a:tcPr marL="68580" marR="68580" marT="34290" marB="34290"/>
                </a:tc>
                <a:tc>
                  <a:txBody>
                    <a:bodyPr/>
                    <a:lstStyle/>
                    <a:p>
                      <a:r>
                        <a:rPr lang="en-US" sz="1400" dirty="0"/>
                        <a:t>2021</a:t>
                      </a:r>
                    </a:p>
                  </a:txBody>
                  <a:tcPr marL="68580" marR="68580" marT="34290" marB="34290"/>
                </a:tc>
                <a:extLst>
                  <a:ext uri="{0D108BD9-81ED-4DB2-BD59-A6C34878D82A}">
                    <a16:rowId xmlns:a16="http://schemas.microsoft.com/office/drawing/2014/main" val="1063618048"/>
                  </a:ext>
                </a:extLst>
              </a:tr>
              <a:tr h="278779">
                <a:tc>
                  <a:txBody>
                    <a:bodyPr/>
                    <a:lstStyle/>
                    <a:p>
                      <a:r>
                        <a:rPr lang="en-US" sz="1400" dirty="0"/>
                        <a:t>Soil</a:t>
                      </a:r>
                    </a:p>
                  </a:txBody>
                  <a:tcPr marL="68580" marR="68580" marT="34290" marB="34290"/>
                </a:tc>
                <a:tc>
                  <a:txBody>
                    <a:bodyPr/>
                    <a:lstStyle/>
                    <a:p>
                      <a:r>
                        <a:rPr lang="en-US" sz="1400" dirty="0"/>
                        <a:t>Sandy clay, gravel</a:t>
                      </a:r>
                    </a:p>
                  </a:txBody>
                  <a:tcPr marL="68580" marR="68580" marT="34290" marB="34290"/>
                </a:tc>
                <a:extLst>
                  <a:ext uri="{0D108BD9-81ED-4DB2-BD59-A6C34878D82A}">
                    <a16:rowId xmlns:a16="http://schemas.microsoft.com/office/drawing/2014/main" val="3956310076"/>
                  </a:ext>
                </a:extLst>
              </a:tr>
              <a:tr h="305146">
                <a:tc>
                  <a:txBody>
                    <a:bodyPr/>
                    <a:lstStyle/>
                    <a:p>
                      <a:r>
                        <a:rPr lang="en-US" sz="1400" dirty="0"/>
                        <a:t>Altitude</a:t>
                      </a:r>
                    </a:p>
                  </a:txBody>
                  <a:tcPr marL="68580" marR="68580" marT="34290" marB="34290"/>
                </a:tc>
                <a:tc>
                  <a:txBody>
                    <a:bodyPr/>
                    <a:lstStyle/>
                    <a:p>
                      <a:r>
                        <a:rPr lang="en-US" sz="1400" dirty="0"/>
                        <a:t>420 m</a:t>
                      </a:r>
                    </a:p>
                  </a:txBody>
                  <a:tcPr marL="68580" marR="68580" marT="34290" marB="34290"/>
                </a:tc>
                <a:extLst>
                  <a:ext uri="{0D108BD9-81ED-4DB2-BD59-A6C34878D82A}">
                    <a16:rowId xmlns:a16="http://schemas.microsoft.com/office/drawing/2014/main" val="4025537237"/>
                  </a:ext>
                </a:extLst>
              </a:tr>
              <a:tr h="295387">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7 years</a:t>
                      </a:r>
                    </a:p>
                  </a:txBody>
                  <a:tcPr marL="68580" marR="68580" marT="34290" marB="34290"/>
                </a:tc>
                <a:extLst>
                  <a:ext uri="{0D108BD9-81ED-4DB2-BD59-A6C34878D82A}">
                    <a16:rowId xmlns:a16="http://schemas.microsoft.com/office/drawing/2014/main" val="924476054"/>
                  </a:ext>
                </a:extLst>
              </a:tr>
              <a:tr h="278779">
                <a:tc>
                  <a:txBody>
                    <a:bodyPr/>
                    <a:lstStyle/>
                    <a:p>
                      <a:r>
                        <a:rPr lang="en-US" sz="14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Sustainable. Training system: </a:t>
                      </a:r>
                      <a:r>
                        <a:rPr kumimoji="0" lang="en-US" sz="1400" kern="1200" dirty="0" err="1">
                          <a:solidFill>
                            <a:schemeClr val="dk1"/>
                          </a:solidFill>
                          <a:effectLst/>
                          <a:latin typeface="+mn-lt"/>
                          <a:ea typeface="+mn-ea"/>
                          <a:cs typeface="+mn-cs"/>
                        </a:rPr>
                        <a:t>Royat</a:t>
                      </a:r>
                      <a:endParaRPr kumimoji="0" lang="en-US" sz="1400" kern="1200" dirty="0">
                        <a:solidFill>
                          <a:schemeClr val="dk1"/>
                        </a:solidFill>
                        <a:effectLst/>
                        <a:latin typeface="+mn-lt"/>
                        <a:ea typeface="+mn-ea"/>
                        <a:cs typeface="+mn-cs"/>
                      </a:endParaRPr>
                    </a:p>
                  </a:txBody>
                  <a:tcPr marL="35719" marR="35719" marT="0" marB="0"/>
                </a:tc>
                <a:extLst>
                  <a:ext uri="{0D108BD9-81ED-4DB2-BD59-A6C34878D82A}">
                    <a16:rowId xmlns:a16="http://schemas.microsoft.com/office/drawing/2014/main" val="1174336719"/>
                  </a:ext>
                </a:extLst>
              </a:tr>
              <a:tr h="2186463">
                <a:tc>
                  <a:txBody>
                    <a:bodyPr/>
                    <a:lstStyle/>
                    <a:p>
                      <a:r>
                        <a:rPr lang="en-US" sz="1400" dirty="0" err="1"/>
                        <a:t>Vinification</a:t>
                      </a:r>
                      <a:endParaRPr lang="en-US" sz="1400" dirty="0"/>
                    </a:p>
                  </a:txBody>
                  <a:tcPr marL="68580" marR="68580" marT="34290" marB="34290"/>
                </a:tc>
                <a:tc>
                  <a:txBody>
                    <a:bodyPr/>
                    <a:lstStyle/>
                    <a:p>
                      <a:r>
                        <a:rPr lang="en-US" dirty="0">
                          <a:effectLst/>
                          <a:latin typeface="Calibri" panose="020F0502020204030204" pitchFamily="34" charset="0"/>
                        </a:rPr>
                        <a:t> </a:t>
                      </a:r>
                      <a:r>
                        <a:rPr lang="en-US" sz="1400" dirty="0">
                          <a:effectLst/>
                          <a:latin typeface="+mn-lt"/>
                        </a:rPr>
                        <a:t>The handpicked grapes are carefully destemmed and placed in open-top 500-liter barrels. The cap is broken only by pushing gently the grape mass into the must/wine by hand, without the use of any tool or pump. The fermentation and extraction process takes approximately +/- 25 days. Following the end of fermentation stage /skin contact period the grapes undergo a gentle pressing using a vertical basket press to extract around 3% of press wine. </a:t>
                      </a:r>
                    </a:p>
                    <a:p>
                      <a:r>
                        <a:rPr lang="en-US" sz="1400" dirty="0">
                          <a:effectLst/>
                          <a:latin typeface="+mn-lt"/>
                        </a:rPr>
                        <a:t>The wine matures in large volume barrels (10% new, second/third use) for a period of 12 months before being bottled-unfiltered.</a:t>
                      </a:r>
                    </a:p>
                  </a:txBody>
                  <a:tcPr marL="47625" marR="47625" marT="0" marB="0"/>
                </a:tc>
                <a:extLst>
                  <a:ext uri="{0D108BD9-81ED-4DB2-BD59-A6C34878D82A}">
                    <a16:rowId xmlns:a16="http://schemas.microsoft.com/office/drawing/2014/main" val="2950058806"/>
                  </a:ext>
                </a:extLst>
              </a:tr>
              <a:tr h="449490">
                <a:tc>
                  <a:txBody>
                    <a:bodyPr/>
                    <a:lstStyle/>
                    <a:p>
                      <a:r>
                        <a:rPr lang="en-US" sz="1400" dirty="0"/>
                        <a:t>Alcohol %</a:t>
                      </a:r>
                    </a:p>
                    <a:p>
                      <a:endParaRPr lang="en-US" sz="1400" dirty="0"/>
                    </a:p>
                  </a:txBody>
                  <a:tcPr marL="68580" marR="68580" marT="34290" marB="34290"/>
                </a:tc>
                <a:tc>
                  <a:txBody>
                    <a:bodyPr/>
                    <a:lstStyle/>
                    <a:p>
                      <a:r>
                        <a:rPr lang="en-US" sz="1600" dirty="0">
                          <a:latin typeface="+mn-lt"/>
                        </a:rPr>
                        <a:t>14.5</a:t>
                      </a:r>
                    </a:p>
                  </a:txBody>
                  <a:tcPr marL="68580" marR="68580" marT="34290" marB="34290"/>
                </a:tc>
                <a:extLst>
                  <a:ext uri="{0D108BD9-81ED-4DB2-BD59-A6C34878D82A}">
                    <a16:rowId xmlns:a16="http://schemas.microsoft.com/office/drawing/2014/main" val="1712716931"/>
                  </a:ext>
                </a:extLst>
              </a:tr>
              <a:tr h="278779">
                <a:tc>
                  <a:txBody>
                    <a:bodyPr/>
                    <a:lstStyle/>
                    <a:p>
                      <a:r>
                        <a:rPr lang="en-US" sz="1400" dirty="0"/>
                        <a:t>pH: 3.25</a:t>
                      </a:r>
                    </a:p>
                  </a:txBody>
                  <a:tcPr marL="68580" marR="68580" marT="34290" marB="34290"/>
                </a:tc>
                <a:tc>
                  <a:txBody>
                    <a:bodyPr/>
                    <a:lstStyle/>
                    <a:p>
                      <a:r>
                        <a:rPr lang="en-US" sz="1400" dirty="0"/>
                        <a:t>Acidity: 6.95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278779">
                <a:tc>
                  <a:txBody>
                    <a:bodyPr/>
                    <a:lstStyle/>
                    <a:p>
                      <a:r>
                        <a:rPr lang="en-US" sz="1400" dirty="0"/>
                        <a:t>Total production</a:t>
                      </a:r>
                    </a:p>
                  </a:txBody>
                  <a:tcPr marL="68580" marR="68580" marT="34290" marB="34290"/>
                </a:tc>
                <a:tc>
                  <a:txBody>
                    <a:bodyPr/>
                    <a:lstStyle/>
                    <a:p>
                      <a:r>
                        <a:rPr lang="en-US" sz="1400" dirty="0"/>
                        <a:t>4000 750ml bottles, 200 Magnums</a:t>
                      </a:r>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231703"/>
            <a:ext cx="2328809" cy="1050247"/>
          </a:xfrm>
          <a:prstGeom prst="rect">
            <a:avLst/>
          </a:prstGeom>
        </p:spPr>
      </p:pic>
      <p:pic>
        <p:nvPicPr>
          <p:cNvPr id="7" name="Picture 6">
            <a:extLst>
              <a:ext uri="{FF2B5EF4-FFF2-40B4-BE49-F238E27FC236}">
                <a16:creationId xmlns:a16="http://schemas.microsoft.com/office/drawing/2014/main" id="{45CC7B56-7383-BC4A-9A94-08F97539A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1782772"/>
            <a:ext cx="1182113" cy="4643180"/>
          </a:xfrm>
          <a:prstGeom prst="rect">
            <a:avLst/>
          </a:prstGeom>
        </p:spPr>
      </p:pic>
    </p:spTree>
    <p:extLst>
      <p:ext uri="{BB962C8B-B14F-4D97-AF65-F5344CB8AC3E}">
        <p14:creationId xmlns:p14="http://schemas.microsoft.com/office/powerpoint/2010/main" val="304034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a:extLst>
              <a:ext uri="{FF2B5EF4-FFF2-40B4-BE49-F238E27FC236}">
                <a16:creationId xmlns:a16="http://schemas.microsoft.com/office/drawing/2014/main" id="{94D26B2F-D242-E244-BE09-45EE9ECF9656}"/>
              </a:ext>
            </a:extLst>
          </p:cNvPr>
          <p:cNvSpPr>
            <a:spLocks noGrp="1"/>
          </p:cNvSpPr>
          <p:nvPr>
            <p:ph type="title"/>
          </p:nvPr>
        </p:nvSpPr>
        <p:spPr>
          <a:xfrm>
            <a:off x="1403648" y="404664"/>
            <a:ext cx="4193553" cy="742950"/>
          </a:xfrm>
        </p:spPr>
        <p:txBody>
          <a:bodyPr/>
          <a:lstStyle/>
          <a:p>
            <a:pPr eaLnBrk="1" hangingPunct="1"/>
            <a:r>
              <a:rPr lang="en-US" altLang="en-US" sz="2800" b="1" dirty="0"/>
              <a:t>Central Greece</a:t>
            </a:r>
            <a:endParaRPr lang="el-GR" altLang="en-US" sz="2800" b="1" dirty="0"/>
          </a:p>
        </p:txBody>
      </p:sp>
      <p:sp>
        <p:nvSpPr>
          <p:cNvPr id="10243" name="2 - Θέση υποσέλιδου">
            <a:extLst>
              <a:ext uri="{FF2B5EF4-FFF2-40B4-BE49-F238E27FC236}">
                <a16:creationId xmlns:a16="http://schemas.microsoft.com/office/drawing/2014/main" id="{D1779241-C4F7-414C-ADFE-4980A672962C}"/>
              </a:ext>
            </a:extLst>
          </p:cNvPr>
          <p:cNvSpPr>
            <a:spLocks noGrp="1"/>
          </p:cNvSpPr>
          <p:nvPr>
            <p:ph type="ftr" sz="quarter" idx="11"/>
          </p:nvPr>
        </p:nvSpPr>
        <p:spPr bwMode="auto">
          <a:xfrm>
            <a:off x="1600201" y="5543551"/>
            <a:ext cx="6104335"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24581" name="6 - Θέση περιεχομένου">
            <a:extLst>
              <a:ext uri="{FF2B5EF4-FFF2-40B4-BE49-F238E27FC236}">
                <a16:creationId xmlns:a16="http://schemas.microsoft.com/office/drawing/2014/main" id="{412DFDA6-6F39-4644-B9A5-57D76C71B6C1}"/>
              </a:ext>
            </a:extLst>
          </p:cNvPr>
          <p:cNvSpPr>
            <a:spLocks noGrp="1"/>
          </p:cNvSpPr>
          <p:nvPr>
            <p:ph sz="quarter" idx="1"/>
          </p:nvPr>
        </p:nvSpPr>
        <p:spPr>
          <a:xfrm>
            <a:off x="683569" y="2157934"/>
            <a:ext cx="3240360" cy="2999333"/>
          </a:xfrm>
        </p:spPr>
        <p:txBody>
          <a:bodyPr>
            <a:normAutofit fontScale="62500" lnSpcReduction="20000"/>
          </a:bodyPr>
          <a:lstStyle/>
          <a:p>
            <a:pPr eaLnBrk="1" hangingPunct="1">
              <a:buFont typeface="Wingdings" pitchFamily="2" charset="2"/>
              <a:buChar char="q"/>
            </a:pPr>
            <a:r>
              <a:rPr lang="en-US" altLang="en-US" dirty="0"/>
              <a:t>Part of the Pindos Mountain Range</a:t>
            </a:r>
          </a:p>
          <a:p>
            <a:pPr eaLnBrk="1" hangingPunct="1">
              <a:buFont typeface="Wingdings" pitchFamily="2" charset="2"/>
              <a:buChar char="q"/>
            </a:pPr>
            <a:r>
              <a:rPr lang="en-US" altLang="en-US" dirty="0"/>
              <a:t>Wide diversity of soils / from very poor to very fertile</a:t>
            </a:r>
          </a:p>
          <a:p>
            <a:pPr eaLnBrk="1" hangingPunct="1">
              <a:buFont typeface="Wingdings" pitchFamily="2" charset="2"/>
              <a:buChar char="q"/>
            </a:pPr>
            <a:r>
              <a:rPr lang="en-US" altLang="en-US" dirty="0"/>
              <a:t>Complex topography</a:t>
            </a:r>
          </a:p>
          <a:p>
            <a:pPr eaLnBrk="1" hangingPunct="1">
              <a:buFont typeface="Wingdings" pitchFamily="2" charset="2"/>
              <a:buNone/>
            </a:pPr>
            <a:endParaRPr lang="en-US" altLang="en-US" dirty="0"/>
          </a:p>
          <a:p>
            <a:pPr eaLnBrk="1" hangingPunct="1">
              <a:buFont typeface="Wingdings" pitchFamily="2" charset="2"/>
              <a:buChar char="q"/>
            </a:pPr>
            <a:r>
              <a:rPr lang="en-US" altLang="en-US" dirty="0" err="1"/>
              <a:t>Attiki</a:t>
            </a:r>
            <a:endParaRPr lang="en-US" altLang="en-US" dirty="0"/>
          </a:p>
          <a:p>
            <a:pPr eaLnBrk="1" hangingPunct="1">
              <a:buFont typeface="Wingdings" pitchFamily="2" charset="2"/>
              <a:buChar char="q"/>
            </a:pPr>
            <a:r>
              <a:rPr lang="en-US" altLang="en-US" dirty="0"/>
              <a:t>Evia</a:t>
            </a:r>
          </a:p>
          <a:p>
            <a:pPr eaLnBrk="1" hangingPunct="1">
              <a:buFont typeface="Wingdings" pitchFamily="2" charset="2"/>
              <a:buChar char="q"/>
            </a:pPr>
            <a:r>
              <a:rPr lang="en-US" altLang="en-US" dirty="0" err="1"/>
              <a:t>Viotia</a:t>
            </a:r>
            <a:endParaRPr lang="en-US" altLang="en-US" dirty="0"/>
          </a:p>
          <a:p>
            <a:pPr eaLnBrk="1" hangingPunct="1">
              <a:buFont typeface="Wingdings" pitchFamily="2" charset="2"/>
              <a:buChar char="q"/>
            </a:pPr>
            <a:r>
              <a:rPr lang="en-US" altLang="en-US" dirty="0" err="1"/>
              <a:t>Fthiotida</a:t>
            </a:r>
            <a:endParaRPr lang="en-US" altLang="en-US" dirty="0"/>
          </a:p>
          <a:p>
            <a:pPr>
              <a:spcAft>
                <a:spcPts val="900"/>
              </a:spcAft>
              <a:buFont typeface="Wingdings" pitchFamily="2" charset="2"/>
              <a:buChar char="q"/>
            </a:pPr>
            <a:endParaRPr lang="en-US" altLang="en-US" dirty="0"/>
          </a:p>
        </p:txBody>
      </p:sp>
      <p:pic>
        <p:nvPicPr>
          <p:cNvPr id="24582" name="Picture 9">
            <a:extLst>
              <a:ext uri="{FF2B5EF4-FFF2-40B4-BE49-F238E27FC236}">
                <a16:creationId xmlns:a16="http://schemas.microsoft.com/office/drawing/2014/main" id="{69D93170-0089-184A-A535-47F2F7573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200" y="3212976"/>
            <a:ext cx="3755231" cy="194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A622DC-2408-9245-ACB4-2092A4DE0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231703"/>
            <a:ext cx="2328809" cy="1050247"/>
          </a:xfrm>
          <a:prstGeom prst="rect">
            <a:avLst/>
          </a:prstGeom>
        </p:spPr>
      </p:pic>
    </p:spTree>
    <p:extLst>
      <p:ext uri="{BB962C8B-B14F-4D97-AF65-F5344CB8AC3E}">
        <p14:creationId xmlns:p14="http://schemas.microsoft.com/office/powerpoint/2010/main" val="2670548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95030" y="476672"/>
            <a:ext cx="7183041" cy="655865"/>
          </a:xfrm>
        </p:spPr>
        <p:txBody>
          <a:bodyPr>
            <a:normAutofit/>
          </a:bodyPr>
          <a:lstStyle/>
          <a:p>
            <a:r>
              <a:rPr lang="en-US" sz="2400" b="1" dirty="0"/>
              <a:t>Muses valley</a:t>
            </a:r>
          </a:p>
        </p:txBody>
      </p:sp>
      <p:sp>
        <p:nvSpPr>
          <p:cNvPr id="3" name="Rectangle 2">
            <a:extLst>
              <a:ext uri="{FF2B5EF4-FFF2-40B4-BE49-F238E27FC236}">
                <a16:creationId xmlns:a16="http://schemas.microsoft.com/office/drawing/2014/main" id="{3FD579A2-F0F7-F24C-812C-462E84B4F565}"/>
              </a:ext>
            </a:extLst>
          </p:cNvPr>
          <p:cNvSpPr/>
          <p:nvPr/>
        </p:nvSpPr>
        <p:spPr>
          <a:xfrm>
            <a:off x="714375" y="1778238"/>
            <a:ext cx="4061221" cy="5355312"/>
          </a:xfrm>
          <a:prstGeom prst="rect">
            <a:avLst/>
          </a:prstGeom>
        </p:spPr>
        <p:txBody>
          <a:bodyPr wrap="square">
            <a:spAutoFit/>
          </a:bodyPr>
          <a:lstStyle/>
          <a:p>
            <a:pPr marL="214313" indent="-214313">
              <a:buFont typeface="Arial" panose="020B0604020202020204" pitchFamily="34" charset="0"/>
              <a:buChar char="•"/>
            </a:pPr>
            <a:r>
              <a:rPr lang="en-US" dirty="0">
                <a:latin typeface="+mn-lt"/>
              </a:rPr>
              <a:t>North-west of Athens, in the region of </a:t>
            </a:r>
            <a:r>
              <a:rPr lang="en-US" dirty="0" err="1">
                <a:latin typeface="+mn-lt"/>
              </a:rPr>
              <a:t>Viotia</a:t>
            </a:r>
            <a:endParaRPr lang="en-US" dirty="0">
              <a:latin typeface="+mn-lt"/>
            </a:endParaRPr>
          </a:p>
          <a:p>
            <a:pPr marL="214313" indent="-214313">
              <a:buFont typeface="Arial" panose="020B0604020202020204" pitchFamily="34" charset="0"/>
              <a:buChar char="•"/>
            </a:pPr>
            <a:r>
              <a:rPr lang="en-US" dirty="0">
                <a:latin typeface="+mn-lt"/>
              </a:rPr>
              <a:t>On the slopes of Mount Helicon </a:t>
            </a:r>
          </a:p>
          <a:p>
            <a:pPr marL="214313" indent="-214313">
              <a:buFont typeface="Arial" panose="020B0604020202020204" pitchFamily="34" charset="0"/>
              <a:buChar char="•"/>
            </a:pPr>
            <a:r>
              <a:rPr lang="en-US" dirty="0">
                <a:latin typeface="+mn-lt"/>
              </a:rPr>
              <a:t>Climate: mild, with wet winters and dry summers. Long periods of sunshine</a:t>
            </a:r>
          </a:p>
          <a:p>
            <a:pPr marL="214313" indent="-214313">
              <a:buFont typeface="Arial" panose="020B0604020202020204" pitchFamily="34" charset="0"/>
              <a:buChar char="•"/>
            </a:pPr>
            <a:r>
              <a:rPr lang="en-US" dirty="0">
                <a:latin typeface="+mn-lt"/>
              </a:rPr>
              <a:t>Altitude between 450 and 520 m with a slope between 5 and 10%. </a:t>
            </a:r>
          </a:p>
          <a:p>
            <a:pPr marL="214313" indent="-214313">
              <a:buFont typeface="Arial" panose="020B0604020202020204" pitchFamily="34" charset="0"/>
              <a:buChar char="•"/>
            </a:pPr>
            <a:r>
              <a:rPr lang="en-US" dirty="0">
                <a:latin typeface="+mn-lt"/>
              </a:rPr>
              <a:t>Linear vines with a North to South orientation</a:t>
            </a:r>
          </a:p>
          <a:p>
            <a:pPr marL="214313" indent="-214313">
              <a:buFont typeface="Arial" panose="020B0604020202020204" pitchFamily="34" charset="0"/>
              <a:buChar char="•"/>
            </a:pPr>
            <a:r>
              <a:rPr lang="en-US" dirty="0">
                <a:latin typeface="+mn-lt"/>
              </a:rPr>
              <a:t>Cold air currents coming down from Mount Helicon </a:t>
            </a:r>
          </a:p>
          <a:p>
            <a:pPr marL="214313" indent="-214313">
              <a:buFont typeface="Arial" panose="020B0604020202020204" pitchFamily="34" charset="0"/>
              <a:buChar char="•"/>
            </a:pPr>
            <a:r>
              <a:rPr lang="en-US" dirty="0">
                <a:latin typeface="+mn-lt"/>
              </a:rPr>
              <a:t>The soil is fertile, with mixed composition ranging from sandy loam to clay loam.</a:t>
            </a:r>
          </a:p>
          <a:p>
            <a:pPr marL="214313" indent="-214313">
              <a:buFont typeface="Arial" panose="020B0604020202020204" pitchFamily="34" charset="0"/>
              <a:buChar char="•"/>
            </a:pPr>
            <a:r>
              <a:rPr lang="en-US" dirty="0">
                <a:latin typeface="+mn-lt"/>
              </a:rPr>
              <a:t>More than 50 hectares of cultivated vineyards</a:t>
            </a:r>
          </a:p>
          <a:p>
            <a:pPr fontAlgn="base"/>
            <a:r>
              <a:rPr lang="en-US" dirty="0"/>
              <a:t>​</a:t>
            </a:r>
          </a:p>
          <a:p>
            <a:endParaRPr lang="en-US" dirty="0">
              <a:latin typeface="museo-slab-w01-100"/>
            </a:endParaRPr>
          </a:p>
          <a:p>
            <a:endParaRPr lang="en-US" dirty="0"/>
          </a:p>
        </p:txBody>
      </p:sp>
      <p:pic>
        <p:nvPicPr>
          <p:cNvPr id="6" name="Picture 5">
            <a:extLst>
              <a:ext uri="{FF2B5EF4-FFF2-40B4-BE49-F238E27FC236}">
                <a16:creationId xmlns:a16="http://schemas.microsoft.com/office/drawing/2014/main" id="{E917F60D-8648-A046-91F1-1B86F5E312AD}"/>
              </a:ext>
            </a:extLst>
          </p:cNvPr>
          <p:cNvPicPr>
            <a:picLocks noChangeAspect="1"/>
          </p:cNvPicPr>
          <p:nvPr/>
        </p:nvPicPr>
        <p:blipFill>
          <a:blip r:embed="rId2"/>
          <a:stretch>
            <a:fillRect/>
          </a:stretch>
        </p:blipFill>
        <p:spPr>
          <a:xfrm>
            <a:off x="5076056" y="1797508"/>
            <a:ext cx="3486724" cy="3671207"/>
          </a:xfrm>
          <a:prstGeom prst="rect">
            <a:avLst/>
          </a:prstGeom>
        </p:spPr>
      </p:pic>
    </p:spTree>
    <p:extLst>
      <p:ext uri="{BB962C8B-B14F-4D97-AF65-F5344CB8AC3E}">
        <p14:creationId xmlns:p14="http://schemas.microsoft.com/office/powerpoint/2010/main" val="262068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F5D2-3878-8942-A318-9087A7121FC5}"/>
              </a:ext>
            </a:extLst>
          </p:cNvPr>
          <p:cNvSpPr>
            <a:spLocks noGrp="1"/>
          </p:cNvSpPr>
          <p:nvPr>
            <p:ph type="title"/>
          </p:nvPr>
        </p:nvSpPr>
        <p:spPr/>
        <p:txBody>
          <a:bodyPr/>
          <a:lstStyle/>
          <a:p>
            <a:r>
              <a:rPr lang="en-US" sz="2400" b="1" dirty="0"/>
              <a:t>MOUHTARO</a:t>
            </a:r>
          </a:p>
        </p:txBody>
      </p:sp>
      <p:graphicFrame>
        <p:nvGraphicFramePr>
          <p:cNvPr id="6" name="Content Placeholder 5">
            <a:extLst>
              <a:ext uri="{FF2B5EF4-FFF2-40B4-BE49-F238E27FC236}">
                <a16:creationId xmlns:a16="http://schemas.microsoft.com/office/drawing/2014/main" id="{0F487ED7-6585-5D40-929B-323A117E4B2F}"/>
              </a:ext>
            </a:extLst>
          </p:cNvPr>
          <p:cNvGraphicFramePr>
            <a:graphicFrameLocks noGrp="1"/>
          </p:cNvGraphicFramePr>
          <p:nvPr>
            <p:ph sz="quarter" idx="1"/>
            <p:extLst>
              <p:ext uri="{D42A27DB-BD31-4B8C-83A1-F6EECF244321}">
                <p14:modId xmlns:p14="http://schemas.microsoft.com/office/powerpoint/2010/main" val="161015905"/>
              </p:ext>
            </p:extLst>
          </p:nvPr>
        </p:nvGraphicFramePr>
        <p:xfrm>
          <a:off x="323528" y="2204864"/>
          <a:ext cx="5400600" cy="3663320"/>
        </p:xfrm>
        <a:graphic>
          <a:graphicData uri="http://schemas.openxmlformats.org/drawingml/2006/table">
            <a:tbl>
              <a:tblPr/>
              <a:tblGrid>
                <a:gridCol w="5400600">
                  <a:extLst>
                    <a:ext uri="{9D8B030D-6E8A-4147-A177-3AD203B41FA5}">
                      <a16:colId xmlns:a16="http://schemas.microsoft.com/office/drawing/2014/main" val="3280745621"/>
                    </a:ext>
                  </a:extLst>
                </a:gridCol>
              </a:tblGrid>
              <a:tr h="3663320">
                <a:tc>
                  <a:txBody>
                    <a:bodyPr/>
                    <a:lstStyle/>
                    <a:p>
                      <a:pPr marL="342900" indent="-342900">
                        <a:buFont typeface="Wingdings" pitchFamily="2" charset="2"/>
                        <a:buChar char="q"/>
                      </a:pPr>
                      <a:r>
                        <a:rPr lang="en-US" sz="2000" dirty="0">
                          <a:effectLst/>
                          <a:latin typeface="+mj-lt"/>
                        </a:rPr>
                        <a:t>Rare, up and coming variety </a:t>
                      </a:r>
                      <a:endParaRPr lang="el-GR" sz="2000" dirty="0">
                        <a:effectLst/>
                        <a:latin typeface="+mj-lt"/>
                      </a:endParaRPr>
                    </a:p>
                    <a:p>
                      <a:pPr marL="342900" indent="-342900">
                        <a:buFont typeface="Wingdings" pitchFamily="2" charset="2"/>
                        <a:buChar char="q"/>
                      </a:pPr>
                      <a:r>
                        <a:rPr lang="en-US" sz="2000" dirty="0">
                          <a:effectLst/>
                          <a:latin typeface="+mj-lt"/>
                        </a:rPr>
                        <a:t>Color: Dark black red. </a:t>
                      </a:r>
                    </a:p>
                    <a:p>
                      <a:pPr marL="342900" indent="-342900">
                        <a:buFont typeface="Wingdings" pitchFamily="2" charset="2"/>
                        <a:buChar char="q"/>
                      </a:pPr>
                      <a:r>
                        <a:rPr lang="en-US" sz="2000" dirty="0">
                          <a:effectLst/>
                          <a:latin typeface="+mj-lt"/>
                        </a:rPr>
                        <a:t>Aromas: Sour cherry, blueberries, herbal notes of mint, floral notes of violet and lavender. </a:t>
                      </a:r>
                    </a:p>
                    <a:p>
                      <a:pPr marL="342900" indent="-342900">
                        <a:buFont typeface="Wingdings" pitchFamily="2" charset="2"/>
                        <a:buChar char="q"/>
                      </a:pPr>
                      <a:r>
                        <a:rPr lang="en-US" sz="2000" dirty="0">
                          <a:effectLst/>
                          <a:latin typeface="+mj-lt"/>
                        </a:rPr>
                        <a:t>Acidity: Crisp </a:t>
                      </a:r>
                    </a:p>
                    <a:p>
                      <a:pPr marL="342900" indent="-342900">
                        <a:buFont typeface="Wingdings" pitchFamily="2" charset="2"/>
                        <a:buChar char="q"/>
                      </a:pPr>
                      <a:r>
                        <a:rPr lang="en-US" sz="2000" dirty="0">
                          <a:effectLst/>
                          <a:latin typeface="+mj-lt"/>
                        </a:rPr>
                        <a:t>Taste: Rich, creamy, layered, and dense with long aftertaste. </a:t>
                      </a:r>
                    </a:p>
                    <a:p>
                      <a:pPr marL="342900" indent="-342900">
                        <a:buFont typeface="Wingdings" pitchFamily="2" charset="2"/>
                        <a:buChar char="q"/>
                      </a:pPr>
                      <a:r>
                        <a:rPr lang="en-US" sz="2000" dirty="0">
                          <a:effectLst/>
                          <a:latin typeface="+mj-lt"/>
                        </a:rPr>
                        <a:t>Body: Full-bodied </a:t>
                      </a:r>
                    </a:p>
                  </a:txBody>
                  <a:tcPr marL="47625" marR="47625" marT="0" marB="0">
                    <a:lnL>
                      <a:noFill/>
                    </a:lnL>
                    <a:lnR>
                      <a:noFill/>
                    </a:lnR>
                    <a:lnT>
                      <a:noFill/>
                    </a:lnT>
                    <a:lnB>
                      <a:noFill/>
                    </a:lnB>
                  </a:tcPr>
                </a:tc>
                <a:extLst>
                  <a:ext uri="{0D108BD9-81ED-4DB2-BD59-A6C34878D82A}">
                    <a16:rowId xmlns:a16="http://schemas.microsoft.com/office/drawing/2014/main" val="222107338"/>
                  </a:ext>
                </a:extLst>
              </a:tr>
            </a:tbl>
          </a:graphicData>
        </a:graphic>
      </p:graphicFrame>
      <p:pic>
        <p:nvPicPr>
          <p:cNvPr id="8" name="Picture 7">
            <a:extLst>
              <a:ext uri="{FF2B5EF4-FFF2-40B4-BE49-F238E27FC236}">
                <a16:creationId xmlns:a16="http://schemas.microsoft.com/office/drawing/2014/main" id="{2DA6A85B-53C0-B44B-8A8D-75AC47427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191" y="221341"/>
            <a:ext cx="2328809" cy="1050247"/>
          </a:xfrm>
          <a:prstGeom prst="rect">
            <a:avLst/>
          </a:prstGeom>
        </p:spPr>
      </p:pic>
    </p:spTree>
    <p:extLst>
      <p:ext uri="{BB962C8B-B14F-4D97-AF65-F5344CB8AC3E}">
        <p14:creationId xmlns:p14="http://schemas.microsoft.com/office/powerpoint/2010/main" val="2696208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10. ALPHA ESTATE ECOSYSTEM OLD VINES XINOMAVRO 2020</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3920092617"/>
              </p:ext>
            </p:extLst>
          </p:nvPr>
        </p:nvGraphicFramePr>
        <p:xfrm>
          <a:off x="54495" y="1531806"/>
          <a:ext cx="7102675" cy="5311140"/>
        </p:xfrm>
        <a:graphic>
          <a:graphicData uri="http://schemas.openxmlformats.org/drawingml/2006/table">
            <a:tbl>
              <a:tblPr firstRow="1" bandRow="1">
                <a:tableStyleId>{073A0DAA-6AF3-43AB-8588-CEC1D06C72B9}</a:tableStyleId>
              </a:tblPr>
              <a:tblGrid>
                <a:gridCol w="2126081">
                  <a:extLst>
                    <a:ext uri="{9D8B030D-6E8A-4147-A177-3AD203B41FA5}">
                      <a16:colId xmlns:a16="http://schemas.microsoft.com/office/drawing/2014/main" val="1204406582"/>
                    </a:ext>
                  </a:extLst>
                </a:gridCol>
                <a:gridCol w="4976594">
                  <a:extLst>
                    <a:ext uri="{9D8B030D-6E8A-4147-A177-3AD203B41FA5}">
                      <a16:colId xmlns:a16="http://schemas.microsoft.com/office/drawing/2014/main" val="1492906567"/>
                    </a:ext>
                  </a:extLst>
                </a:gridCol>
              </a:tblGrid>
              <a:tr h="269714">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XINOMAVRO</a:t>
                      </a:r>
                    </a:p>
                  </a:txBody>
                  <a:tcPr marL="68580" marR="68580" marT="34290" marB="34290"/>
                </a:tc>
                <a:extLst>
                  <a:ext uri="{0D108BD9-81ED-4DB2-BD59-A6C34878D82A}">
                    <a16:rowId xmlns:a16="http://schemas.microsoft.com/office/drawing/2014/main" val="3765416981"/>
                  </a:ext>
                </a:extLst>
              </a:tr>
              <a:tr h="269714">
                <a:tc>
                  <a:txBody>
                    <a:bodyPr/>
                    <a:lstStyle/>
                    <a:p>
                      <a:r>
                        <a:rPr lang="en-US" sz="1400" dirty="0"/>
                        <a:t>Denomination</a:t>
                      </a:r>
                    </a:p>
                  </a:txBody>
                  <a:tcPr marL="68580" marR="68580" marT="34290" marB="34290"/>
                </a:tc>
                <a:tc>
                  <a:txBody>
                    <a:bodyPr/>
                    <a:lstStyle/>
                    <a:p>
                      <a:r>
                        <a:rPr lang="en-US" sz="1400" dirty="0"/>
                        <a:t>PDO </a:t>
                      </a:r>
                      <a:r>
                        <a:rPr lang="en-US" sz="1400" dirty="0" err="1"/>
                        <a:t>Amyndeo</a:t>
                      </a:r>
                      <a:endParaRPr lang="en-US" sz="1400" dirty="0"/>
                    </a:p>
                  </a:txBody>
                  <a:tcPr marL="68580" marR="68580" marT="34290" marB="34290"/>
                </a:tc>
                <a:extLst>
                  <a:ext uri="{0D108BD9-81ED-4DB2-BD59-A6C34878D82A}">
                    <a16:rowId xmlns:a16="http://schemas.microsoft.com/office/drawing/2014/main" val="2933744512"/>
                  </a:ext>
                </a:extLst>
              </a:tr>
              <a:tr h="269714">
                <a:tc>
                  <a:txBody>
                    <a:bodyPr/>
                    <a:lstStyle/>
                    <a:p>
                      <a:r>
                        <a:rPr lang="en-US" sz="1400" dirty="0"/>
                        <a:t>Vintage</a:t>
                      </a:r>
                    </a:p>
                  </a:txBody>
                  <a:tcPr marL="68580" marR="68580" marT="34290" marB="34290"/>
                </a:tc>
                <a:tc>
                  <a:txBody>
                    <a:bodyPr/>
                    <a:lstStyle/>
                    <a:p>
                      <a:r>
                        <a:rPr lang="en-US" sz="1400" dirty="0"/>
                        <a:t>2020</a:t>
                      </a:r>
                    </a:p>
                  </a:txBody>
                  <a:tcPr marL="68580" marR="68580" marT="34290" marB="34290"/>
                </a:tc>
                <a:extLst>
                  <a:ext uri="{0D108BD9-81ED-4DB2-BD59-A6C34878D82A}">
                    <a16:rowId xmlns:a16="http://schemas.microsoft.com/office/drawing/2014/main" val="1063618048"/>
                  </a:ext>
                </a:extLst>
              </a:tr>
              <a:tr h="473823">
                <a:tc>
                  <a:txBody>
                    <a:bodyPr/>
                    <a:lstStyle/>
                    <a:p>
                      <a:r>
                        <a:rPr lang="en-US" sz="1400" dirty="0"/>
                        <a:t>Soil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kern="1200" dirty="0">
                          <a:solidFill>
                            <a:schemeClr val="dk1"/>
                          </a:solidFill>
                          <a:effectLst/>
                          <a:latin typeface="+mn-lt"/>
                          <a:ea typeface="+mn-ea"/>
                          <a:cs typeface="+mn-cs"/>
                        </a:rPr>
                        <a:t>Sandy - sandy clay soil of excellent drainage.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3956310076"/>
                  </a:ext>
                </a:extLst>
              </a:tr>
              <a:tr h="269714">
                <a:tc>
                  <a:txBody>
                    <a:bodyPr/>
                    <a:lstStyle/>
                    <a:p>
                      <a:r>
                        <a:rPr lang="en-US" sz="1400" i="0" dirty="0"/>
                        <a:t>Altitude</a:t>
                      </a:r>
                    </a:p>
                  </a:txBody>
                  <a:tcPr marL="68580" marR="68580" marT="34290" marB="34290"/>
                </a:tc>
                <a:tc>
                  <a:txBody>
                    <a:bodyPr/>
                    <a:lstStyle/>
                    <a:p>
                      <a:r>
                        <a:rPr lang="en-US" sz="1400" i="0" dirty="0"/>
                        <a:t>647 m</a:t>
                      </a:r>
                    </a:p>
                  </a:txBody>
                  <a:tcPr marL="68580" marR="68580" marT="34290" marB="34290"/>
                </a:tc>
                <a:extLst>
                  <a:ext uri="{0D108BD9-81ED-4DB2-BD59-A6C34878D82A}">
                    <a16:rowId xmlns:a16="http://schemas.microsoft.com/office/drawing/2014/main" val="4025537237"/>
                  </a:ext>
                </a:extLst>
              </a:tr>
              <a:tr h="473823">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kern="1200" dirty="0">
                          <a:solidFill>
                            <a:schemeClr val="dk1"/>
                          </a:solidFill>
                          <a:effectLst/>
                          <a:latin typeface="+mn-lt"/>
                          <a:ea typeface="+mn-ea"/>
                          <a:cs typeface="+mn-cs"/>
                        </a:rPr>
                        <a:t>Sandy - sandy clay soil of excellent drainage.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924476054"/>
                  </a:ext>
                </a:extLst>
              </a:tr>
              <a:tr h="1020541">
                <a:tc>
                  <a:txBody>
                    <a:bodyPr/>
                    <a:lstStyle/>
                    <a:p>
                      <a:r>
                        <a:rPr lang="en-US" sz="1400" dirty="0"/>
                        <a:t>Viticulture</a:t>
                      </a:r>
                    </a:p>
                  </a:txBody>
                  <a:tcPr marL="68580" marR="68580" marT="34290" marB="34290"/>
                </a:tc>
                <a:tc>
                  <a:txBody>
                    <a:bodyPr/>
                    <a:lstStyle/>
                    <a:p>
                      <a:r>
                        <a:rPr kumimoji="0" lang="en-US" sz="1400" i="0" kern="1200" dirty="0">
                          <a:solidFill>
                            <a:schemeClr val="dk1"/>
                          </a:solidFill>
                          <a:effectLst/>
                          <a:latin typeface="+mn-lt"/>
                          <a:ea typeface="+mn-ea"/>
                          <a:cs typeface="+mn-cs"/>
                        </a:rPr>
                        <a:t>Over 90 years old, 100% </a:t>
                      </a:r>
                      <a:r>
                        <a:rPr kumimoji="0" lang="en-US" sz="1400" i="0" kern="1200" dirty="0" err="1">
                          <a:solidFill>
                            <a:schemeClr val="dk1"/>
                          </a:solidFill>
                          <a:effectLst/>
                          <a:latin typeface="+mn-lt"/>
                          <a:ea typeface="+mn-ea"/>
                          <a:cs typeface="+mn-cs"/>
                        </a:rPr>
                        <a:t>ungrafted</a:t>
                      </a:r>
                      <a:r>
                        <a:rPr kumimoji="0" lang="en-US" sz="1400" i="0" kern="1200" dirty="0">
                          <a:solidFill>
                            <a:schemeClr val="dk1"/>
                          </a:solidFill>
                          <a:effectLst/>
                          <a:latin typeface="+mn-lt"/>
                          <a:ea typeface="+mn-ea"/>
                          <a:cs typeface="+mn-cs"/>
                        </a:rPr>
                        <a:t> bush vines (</a:t>
                      </a:r>
                      <a:r>
                        <a:rPr kumimoji="0" lang="en-US" sz="1400" i="0" kern="1200" dirty="0" err="1">
                          <a:solidFill>
                            <a:schemeClr val="dk1"/>
                          </a:solidFill>
                          <a:effectLst/>
                          <a:latin typeface="+mn-lt"/>
                          <a:ea typeface="+mn-ea"/>
                          <a:cs typeface="+mn-cs"/>
                        </a:rPr>
                        <a:t>Gobelet</a:t>
                      </a:r>
                      <a:r>
                        <a:rPr kumimoji="0" lang="en-US" sz="1400" i="0" kern="1200" dirty="0">
                          <a:solidFill>
                            <a:schemeClr val="dk1"/>
                          </a:solidFill>
                          <a:effectLst/>
                          <a:latin typeface="+mn-lt"/>
                          <a:ea typeface="+mn-ea"/>
                          <a:cs typeface="+mn-cs"/>
                        </a:rPr>
                        <a:t>). Climate: Semi continental with satisfactory rainfalls, significant snowfalls</a:t>
                      </a:r>
                    </a:p>
                    <a:p>
                      <a:r>
                        <a:rPr kumimoji="0" lang="en-US" sz="1400" i="0" kern="1200" dirty="0">
                          <a:solidFill>
                            <a:schemeClr val="dk1"/>
                          </a:solidFill>
                          <a:effectLst/>
                          <a:latin typeface="+mn-lt"/>
                          <a:ea typeface="+mn-ea"/>
                          <a:cs typeface="+mn-cs"/>
                        </a:rPr>
                        <a:t>and warm, dry summer with fresh nights. Frequent north-west</a:t>
                      </a:r>
                    </a:p>
                    <a:p>
                      <a:r>
                        <a:rPr kumimoji="0" lang="en-US" sz="1400" i="0" kern="1200" dirty="0">
                          <a:solidFill>
                            <a:schemeClr val="dk1"/>
                          </a:solidFill>
                          <a:effectLst/>
                          <a:latin typeface="+mn-lt"/>
                          <a:ea typeface="+mn-ea"/>
                          <a:cs typeface="+mn-cs"/>
                        </a:rPr>
                        <a:t>winds, absent of spring frost.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kern="1200" dirty="0">
                          <a:solidFill>
                            <a:schemeClr val="dk1"/>
                          </a:solidFill>
                          <a:effectLst/>
                          <a:latin typeface="+mn-lt"/>
                          <a:ea typeface="+mn-ea"/>
                          <a:cs typeface="+mn-cs"/>
                        </a:rPr>
                        <a:t> </a:t>
                      </a:r>
                      <a:endParaRPr kumimoji="0" lang="en-US" sz="1400" kern="1200" dirty="0">
                        <a:solidFill>
                          <a:schemeClr val="dk1"/>
                        </a:solidFill>
                        <a:effectLst/>
                        <a:latin typeface="+mn-lt"/>
                        <a:ea typeface="+mn-ea"/>
                        <a:cs typeface="+mn-cs"/>
                      </a:endParaRPr>
                    </a:p>
                  </a:txBody>
                  <a:tcPr marL="35719" marR="35719" marT="0" marB="0"/>
                </a:tc>
                <a:extLst>
                  <a:ext uri="{0D108BD9-81ED-4DB2-BD59-A6C34878D82A}">
                    <a16:rowId xmlns:a16="http://schemas.microsoft.com/office/drawing/2014/main" val="1174336719"/>
                  </a:ext>
                </a:extLst>
              </a:tr>
              <a:tr h="1224649">
                <a:tc>
                  <a:txBody>
                    <a:bodyPr/>
                    <a:lstStyle/>
                    <a:p>
                      <a:r>
                        <a:rPr lang="en-US" sz="1400" dirty="0" err="1"/>
                        <a:t>Vinification</a:t>
                      </a:r>
                      <a:endParaRPr lang="en-US" sz="1400" dirty="0"/>
                    </a:p>
                  </a:txBody>
                  <a:tcPr marL="68580" marR="68580" marT="34290" marB="34290"/>
                </a:tc>
                <a:tc>
                  <a:txBody>
                    <a:bodyPr/>
                    <a:lstStyle/>
                    <a:p>
                      <a:r>
                        <a:rPr lang="en-US" sz="1400" i="1" dirty="0">
                          <a:effectLst/>
                          <a:latin typeface="+mn-lt"/>
                        </a:rPr>
                        <a:t> </a:t>
                      </a:r>
                      <a:r>
                        <a:rPr kumimoji="0" lang="en-US" sz="1400" i="0" kern="1200" dirty="0">
                          <a:solidFill>
                            <a:schemeClr val="dk1"/>
                          </a:solidFill>
                          <a:effectLst/>
                          <a:latin typeface="+mn-lt"/>
                          <a:ea typeface="+mn-ea"/>
                          <a:cs typeface="+mn-cs"/>
                        </a:rPr>
                        <a:t>Destemming, light crushing, cold soak - skin</a:t>
                      </a:r>
                    </a:p>
                    <a:p>
                      <a:r>
                        <a:rPr kumimoji="0" lang="en-US" sz="1400" i="0" kern="1200" dirty="0">
                          <a:solidFill>
                            <a:schemeClr val="dk1"/>
                          </a:solidFill>
                          <a:effectLst/>
                          <a:latin typeface="+mn-lt"/>
                          <a:ea typeface="+mn-ea"/>
                          <a:cs typeface="+mn-cs"/>
                        </a:rPr>
                        <a:t>contact, alcoholic fermentation by indigenous flora isolated from the specific block, at gradual increasing temperatures, maintenance of wine “sur lies” for 18 months with regular stirring.</a:t>
                      </a:r>
                    </a:p>
                    <a:p>
                      <a:r>
                        <a:rPr kumimoji="0" lang="en-US" sz="1400" i="0" kern="1200" dirty="0">
                          <a:solidFill>
                            <a:schemeClr val="dk1"/>
                          </a:solidFill>
                          <a:effectLst/>
                          <a:latin typeface="+mn-lt"/>
                          <a:ea typeface="+mn-ea"/>
                          <a:cs typeface="+mn-cs"/>
                        </a:rPr>
                        <a:t>Ageing: 24 months in new Allier - </a:t>
                      </a:r>
                      <a:r>
                        <a:rPr kumimoji="0" lang="en-US" sz="1400" i="0" kern="1200" dirty="0" err="1">
                          <a:solidFill>
                            <a:schemeClr val="dk1"/>
                          </a:solidFill>
                          <a:effectLst/>
                          <a:latin typeface="+mn-lt"/>
                          <a:ea typeface="+mn-ea"/>
                          <a:cs typeface="+mn-cs"/>
                        </a:rPr>
                        <a:t>Bertrange</a:t>
                      </a:r>
                      <a:r>
                        <a:rPr kumimoji="0" lang="en-US" sz="1400" i="0" kern="1200" dirty="0">
                          <a:solidFill>
                            <a:schemeClr val="dk1"/>
                          </a:solidFill>
                          <a:effectLst/>
                          <a:latin typeface="+mn-lt"/>
                          <a:ea typeface="+mn-ea"/>
                          <a:cs typeface="+mn-cs"/>
                        </a:rPr>
                        <a:t> French oak casks medium grain, white toast and 12 months in the bottle before release</a:t>
                      </a:r>
                    </a:p>
                  </a:txBody>
                  <a:tcPr marL="35719" marR="35719" marT="0" marB="0"/>
                </a:tc>
                <a:extLst>
                  <a:ext uri="{0D108BD9-81ED-4DB2-BD59-A6C34878D82A}">
                    <a16:rowId xmlns:a16="http://schemas.microsoft.com/office/drawing/2014/main" val="2950058806"/>
                  </a:ext>
                </a:extLst>
              </a:tr>
              <a:tr h="269714">
                <a:tc>
                  <a:txBody>
                    <a:bodyPr/>
                    <a:lstStyle/>
                    <a:p>
                      <a:r>
                        <a:rPr lang="en-US" sz="1400" dirty="0"/>
                        <a:t>Alcohol %</a:t>
                      </a:r>
                    </a:p>
                  </a:txBody>
                  <a:tcPr marL="68580" marR="68580" marT="34290" marB="34290"/>
                </a:tc>
                <a:tc>
                  <a:txBody>
                    <a:bodyPr/>
                    <a:lstStyle/>
                    <a:p>
                      <a:r>
                        <a:rPr lang="el-GR" sz="1400" dirty="0"/>
                        <a:t>14.2%</a:t>
                      </a:r>
                      <a:endParaRPr lang="en-US" sz="1400" dirty="0"/>
                    </a:p>
                  </a:txBody>
                  <a:tcPr marL="68580" marR="68580" marT="34290" marB="34290"/>
                </a:tc>
                <a:extLst>
                  <a:ext uri="{0D108BD9-81ED-4DB2-BD59-A6C34878D82A}">
                    <a16:rowId xmlns:a16="http://schemas.microsoft.com/office/drawing/2014/main" val="1712716931"/>
                  </a:ext>
                </a:extLst>
              </a:tr>
              <a:tr h="269714">
                <a:tc>
                  <a:txBody>
                    <a:bodyPr/>
                    <a:lstStyle/>
                    <a:p>
                      <a:r>
                        <a:rPr lang="en-US" sz="1400" dirty="0"/>
                        <a:t>pH: 3</a:t>
                      </a:r>
                      <a:r>
                        <a:rPr lang="el-GR" sz="1400" dirty="0"/>
                        <a:t>.39</a:t>
                      </a:r>
                      <a:endParaRPr lang="en-US" sz="1400" dirty="0"/>
                    </a:p>
                  </a:txBody>
                  <a:tcPr marL="68580" marR="68580" marT="34290" marB="34290"/>
                </a:tc>
                <a:tc>
                  <a:txBody>
                    <a:bodyPr/>
                    <a:lstStyle/>
                    <a:p>
                      <a:r>
                        <a:rPr lang="en-US" sz="1400" dirty="0"/>
                        <a:t>Acidity: 6.41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269714">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7E01C8E3-853C-E642-95FF-8959467EE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302" y="1542484"/>
            <a:ext cx="1568049" cy="5168503"/>
          </a:xfrm>
          <a:prstGeom prst="rect">
            <a:avLst/>
          </a:prstGeom>
        </p:spPr>
      </p:pic>
    </p:spTree>
    <p:extLst>
      <p:ext uri="{BB962C8B-B14F-4D97-AF65-F5344CB8AC3E}">
        <p14:creationId xmlns:p14="http://schemas.microsoft.com/office/powerpoint/2010/main" val="65281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Backup\Documents\ΠΑΡΟΥΣΙΑΣΕΙΣ\Dijon 2020\page 1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36387"/>
            <a:ext cx="9840056" cy="902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10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11. NOEMA INVICTA 2020</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2926424211"/>
              </p:ext>
            </p:extLst>
          </p:nvPr>
        </p:nvGraphicFramePr>
        <p:xfrm>
          <a:off x="107504" y="1521869"/>
          <a:ext cx="7604882" cy="5423339"/>
        </p:xfrm>
        <a:graphic>
          <a:graphicData uri="http://schemas.openxmlformats.org/drawingml/2006/table">
            <a:tbl>
              <a:tblPr firstRow="1" bandRow="1">
                <a:tableStyleId>{073A0DAA-6AF3-43AB-8588-CEC1D06C72B9}</a:tableStyleId>
              </a:tblPr>
              <a:tblGrid>
                <a:gridCol w="2276410">
                  <a:extLst>
                    <a:ext uri="{9D8B030D-6E8A-4147-A177-3AD203B41FA5}">
                      <a16:colId xmlns:a16="http://schemas.microsoft.com/office/drawing/2014/main" val="1204406582"/>
                    </a:ext>
                  </a:extLst>
                </a:gridCol>
                <a:gridCol w="5328472">
                  <a:extLst>
                    <a:ext uri="{9D8B030D-6E8A-4147-A177-3AD203B41FA5}">
                      <a16:colId xmlns:a16="http://schemas.microsoft.com/office/drawing/2014/main" val="1492906567"/>
                    </a:ext>
                  </a:extLst>
                </a:gridCol>
              </a:tblGrid>
              <a:tr h="273998">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Xinomavro</a:t>
                      </a:r>
                    </a:p>
                  </a:txBody>
                  <a:tcPr marL="68580" marR="68580" marT="34290" marB="34290"/>
                </a:tc>
                <a:extLst>
                  <a:ext uri="{0D108BD9-81ED-4DB2-BD59-A6C34878D82A}">
                    <a16:rowId xmlns:a16="http://schemas.microsoft.com/office/drawing/2014/main" val="3765416981"/>
                  </a:ext>
                </a:extLst>
              </a:tr>
              <a:tr h="273998">
                <a:tc>
                  <a:txBody>
                    <a:bodyPr/>
                    <a:lstStyle/>
                    <a:p>
                      <a:r>
                        <a:rPr lang="en-US" sz="1400" dirty="0"/>
                        <a:t>Denomination</a:t>
                      </a:r>
                    </a:p>
                  </a:txBody>
                  <a:tcPr marL="68580" marR="68580" marT="34290" marB="34290"/>
                </a:tc>
                <a:tc>
                  <a:txBody>
                    <a:bodyPr/>
                    <a:lstStyle/>
                    <a:p>
                      <a:r>
                        <a:rPr lang="en-US" sz="1400" dirty="0"/>
                        <a:t>PDO </a:t>
                      </a:r>
                      <a:r>
                        <a:rPr lang="en-US" sz="1400" dirty="0" err="1"/>
                        <a:t>Amyndeo</a:t>
                      </a:r>
                      <a:endParaRPr lang="en-US" sz="1400" dirty="0"/>
                    </a:p>
                  </a:txBody>
                  <a:tcPr marL="68580" marR="68580" marT="34290" marB="34290"/>
                </a:tc>
                <a:extLst>
                  <a:ext uri="{0D108BD9-81ED-4DB2-BD59-A6C34878D82A}">
                    <a16:rowId xmlns:a16="http://schemas.microsoft.com/office/drawing/2014/main" val="2933744512"/>
                  </a:ext>
                </a:extLst>
              </a:tr>
              <a:tr h="273998">
                <a:tc>
                  <a:txBody>
                    <a:bodyPr/>
                    <a:lstStyle/>
                    <a:p>
                      <a:r>
                        <a:rPr lang="en-US" sz="1400" dirty="0"/>
                        <a:t>Vintage</a:t>
                      </a:r>
                    </a:p>
                  </a:txBody>
                  <a:tcPr marL="68580" marR="68580" marT="34290" marB="34290"/>
                </a:tc>
                <a:tc>
                  <a:txBody>
                    <a:bodyPr/>
                    <a:lstStyle/>
                    <a:p>
                      <a:r>
                        <a:rPr lang="en-US" sz="1400" dirty="0"/>
                        <a:t>2020</a:t>
                      </a:r>
                    </a:p>
                  </a:txBody>
                  <a:tcPr marL="68580" marR="68580" marT="34290" marB="34290"/>
                </a:tc>
                <a:extLst>
                  <a:ext uri="{0D108BD9-81ED-4DB2-BD59-A6C34878D82A}">
                    <a16:rowId xmlns:a16="http://schemas.microsoft.com/office/drawing/2014/main" val="1063618048"/>
                  </a:ext>
                </a:extLst>
              </a:tr>
              <a:tr h="273998">
                <a:tc>
                  <a:txBody>
                    <a:bodyPr/>
                    <a:lstStyle/>
                    <a:p>
                      <a:r>
                        <a:rPr lang="en-US" sz="1400" dirty="0"/>
                        <a:t>Soil</a:t>
                      </a:r>
                    </a:p>
                  </a:txBody>
                  <a:tcPr marL="68580" marR="68580" marT="34290" marB="34290"/>
                </a:tc>
                <a:tc>
                  <a:txBody>
                    <a:bodyPr/>
                    <a:lstStyle/>
                    <a:p>
                      <a:r>
                        <a:rPr lang="en-US" sz="1400" dirty="0"/>
                        <a:t>Sandy</a:t>
                      </a:r>
                    </a:p>
                  </a:txBody>
                  <a:tcPr marL="68580" marR="68580" marT="34290" marB="34290"/>
                </a:tc>
                <a:extLst>
                  <a:ext uri="{0D108BD9-81ED-4DB2-BD59-A6C34878D82A}">
                    <a16:rowId xmlns:a16="http://schemas.microsoft.com/office/drawing/2014/main" val="3956310076"/>
                  </a:ext>
                </a:extLst>
              </a:tr>
              <a:tr h="273998">
                <a:tc>
                  <a:txBody>
                    <a:bodyPr/>
                    <a:lstStyle/>
                    <a:p>
                      <a:r>
                        <a:rPr lang="en-US" sz="1400" dirty="0"/>
                        <a:t>Altitude</a:t>
                      </a:r>
                    </a:p>
                  </a:txBody>
                  <a:tcPr marL="68580" marR="68580" marT="34290" marB="34290"/>
                </a:tc>
                <a:tc>
                  <a:txBody>
                    <a:bodyPr/>
                    <a:lstStyle/>
                    <a:p>
                      <a:r>
                        <a:rPr lang="en-US" sz="1400" dirty="0"/>
                        <a:t>690m</a:t>
                      </a:r>
                    </a:p>
                  </a:txBody>
                  <a:tcPr marL="68580" marR="68580" marT="34290" marB="34290"/>
                </a:tc>
                <a:extLst>
                  <a:ext uri="{0D108BD9-81ED-4DB2-BD59-A6C34878D82A}">
                    <a16:rowId xmlns:a16="http://schemas.microsoft.com/office/drawing/2014/main" val="4025537237"/>
                  </a:ext>
                </a:extLst>
              </a:tr>
              <a:tr h="273998">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10 years old</a:t>
                      </a:r>
                    </a:p>
                  </a:txBody>
                  <a:tcPr marL="68580" marR="68580" marT="34290" marB="34290"/>
                </a:tc>
                <a:extLst>
                  <a:ext uri="{0D108BD9-81ED-4DB2-BD59-A6C34878D82A}">
                    <a16:rowId xmlns:a16="http://schemas.microsoft.com/office/drawing/2014/main" val="924476054"/>
                  </a:ext>
                </a:extLst>
              </a:tr>
              <a:tr h="273998">
                <a:tc>
                  <a:txBody>
                    <a:bodyPr/>
                    <a:lstStyle/>
                    <a:p>
                      <a:r>
                        <a:rPr lang="en-US" sz="14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Conventional</a:t>
                      </a:r>
                    </a:p>
                  </a:txBody>
                  <a:tcPr marL="35719" marR="35719" marT="0" marB="0"/>
                </a:tc>
                <a:extLst>
                  <a:ext uri="{0D108BD9-81ED-4DB2-BD59-A6C34878D82A}">
                    <a16:rowId xmlns:a16="http://schemas.microsoft.com/office/drawing/2014/main" val="1174336719"/>
                  </a:ext>
                </a:extLst>
              </a:tr>
              <a:tr h="2488196">
                <a:tc>
                  <a:txBody>
                    <a:bodyPr/>
                    <a:lstStyle/>
                    <a:p>
                      <a:r>
                        <a:rPr lang="en-US" sz="1400" dirty="0" err="1"/>
                        <a:t>Vinification</a:t>
                      </a:r>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rPr>
                        <a:t> </a:t>
                      </a:r>
                      <a:r>
                        <a:rPr kumimoji="0" lang="en-US" sz="1400" kern="1200" dirty="0">
                          <a:solidFill>
                            <a:schemeClr val="dk1"/>
                          </a:solidFill>
                          <a:effectLst/>
                          <a:latin typeface="+mn-lt"/>
                          <a:ea typeface="+mn-ea"/>
                          <a:cs typeface="+mn-cs"/>
                        </a:rPr>
                        <a:t>The grapes are strictly hand-harvested to remain intact. Then, transferred to the winery in a refrigerated truck and chilled to below 10ºC before they enter the pneumatic press. There, after being destemmed, they are left to cold soak for 4days at 10ºC in order to maximize the gentle extraction of color and aromas from the grapes. Fermentation lasts for 2 weeks at temperatures not exceeding 26ºC, while pumping over is used for color extraction. Malolactic fermentation takes place in the tanks before the wine is transferred to oak barrels, where it will mature for 6 months in 300 </a:t>
                      </a:r>
                      <a:r>
                        <a:rPr kumimoji="0" lang="en-US" sz="1400" kern="1200" dirty="0" err="1">
                          <a:solidFill>
                            <a:schemeClr val="dk1"/>
                          </a:solidFill>
                          <a:effectLst/>
                          <a:latin typeface="+mn-lt"/>
                          <a:ea typeface="+mn-ea"/>
                          <a:cs typeface="+mn-cs"/>
                        </a:rPr>
                        <a:t>lt</a:t>
                      </a:r>
                      <a:r>
                        <a:rPr kumimoji="0" lang="en-US" sz="1400" kern="1200" dirty="0">
                          <a:solidFill>
                            <a:schemeClr val="dk1"/>
                          </a:solidFill>
                          <a:effectLst/>
                          <a:latin typeface="+mn-lt"/>
                          <a:ea typeface="+mn-ea"/>
                          <a:cs typeface="+mn-cs"/>
                        </a:rPr>
                        <a:t> medium grain and white toasting French oak. The wine will age in the bottle for 12 months before being released into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Calibri" panose="020F0502020204030204" pitchFamily="34" charset="0"/>
                      </a:endParaRPr>
                    </a:p>
                  </a:txBody>
                  <a:tcPr marL="35719" marR="35719" marT="0" marB="0"/>
                </a:tc>
                <a:extLst>
                  <a:ext uri="{0D108BD9-81ED-4DB2-BD59-A6C34878D82A}">
                    <a16:rowId xmlns:a16="http://schemas.microsoft.com/office/drawing/2014/main" val="2950058806"/>
                  </a:ext>
                </a:extLst>
              </a:tr>
              <a:tr h="325559">
                <a:tc>
                  <a:txBody>
                    <a:bodyPr/>
                    <a:lstStyle/>
                    <a:p>
                      <a:r>
                        <a:rPr lang="en-US" sz="1400" dirty="0"/>
                        <a:t>Alcohol</a:t>
                      </a:r>
                    </a:p>
                  </a:txBody>
                  <a:tcPr marL="68580" marR="68580" marT="34290" marB="34290"/>
                </a:tc>
                <a:tc>
                  <a:txBody>
                    <a:bodyPr/>
                    <a:lstStyle/>
                    <a:p>
                      <a:r>
                        <a:rPr lang="en-US" sz="1400" dirty="0"/>
                        <a:t>12%</a:t>
                      </a:r>
                    </a:p>
                  </a:txBody>
                  <a:tcPr marL="68580" marR="68580" marT="34290" marB="34290"/>
                </a:tc>
                <a:extLst>
                  <a:ext uri="{0D108BD9-81ED-4DB2-BD59-A6C34878D82A}">
                    <a16:rowId xmlns:a16="http://schemas.microsoft.com/office/drawing/2014/main" val="1712716931"/>
                  </a:ext>
                </a:extLst>
              </a:tr>
              <a:tr h="273998">
                <a:tc>
                  <a:txBody>
                    <a:bodyPr/>
                    <a:lstStyle/>
                    <a:p>
                      <a:r>
                        <a:rPr lang="en-US" sz="1400" dirty="0"/>
                        <a:t>pH: 3</a:t>
                      </a:r>
                      <a:r>
                        <a:rPr lang="el-GR" sz="1400" dirty="0"/>
                        <a:t>.34</a:t>
                      </a:r>
                      <a:endParaRPr lang="en-US" sz="1400" dirty="0"/>
                    </a:p>
                  </a:txBody>
                  <a:tcPr marL="68580" marR="68580" marT="34290" marB="34290"/>
                </a:tc>
                <a:tc>
                  <a:txBody>
                    <a:bodyPr/>
                    <a:lstStyle/>
                    <a:p>
                      <a:r>
                        <a:rPr lang="el-GR" sz="1400" dirty="0"/>
                        <a:t>6 </a:t>
                      </a:r>
                      <a:r>
                        <a:rPr lang="en-US" sz="1400" dirty="0"/>
                        <a:t>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273998">
                <a:tc>
                  <a:txBody>
                    <a:bodyPr/>
                    <a:lstStyle/>
                    <a:p>
                      <a:r>
                        <a:rPr lang="en-US" sz="1400" dirty="0"/>
                        <a:t>Total production</a:t>
                      </a:r>
                    </a:p>
                  </a:txBody>
                  <a:tcPr marL="68580" marR="68580" marT="34290" marB="34290"/>
                </a:tc>
                <a:tc>
                  <a:txBody>
                    <a:bodyPr/>
                    <a:lstStyle/>
                    <a:p>
                      <a:r>
                        <a:rPr lang="en-US" sz="1400" dirty="0"/>
                        <a:t>12.000</a:t>
                      </a:r>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008D99EA-1CBE-E14B-9C44-251A7DCC0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386" y="1752869"/>
            <a:ext cx="1447230" cy="4752557"/>
          </a:xfrm>
          <a:prstGeom prst="rect">
            <a:avLst/>
          </a:prstGeom>
        </p:spPr>
      </p:pic>
    </p:spTree>
    <p:extLst>
      <p:ext uri="{BB962C8B-B14F-4D97-AF65-F5344CB8AC3E}">
        <p14:creationId xmlns:p14="http://schemas.microsoft.com/office/powerpoint/2010/main" val="2318077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Τίτλος">
            <a:extLst>
              <a:ext uri="{FF2B5EF4-FFF2-40B4-BE49-F238E27FC236}">
                <a16:creationId xmlns:a16="http://schemas.microsoft.com/office/drawing/2014/main" id="{68DEE22E-129E-7C46-8373-905D14C13D2A}"/>
              </a:ext>
            </a:extLst>
          </p:cNvPr>
          <p:cNvSpPr>
            <a:spLocks noGrp="1"/>
          </p:cNvSpPr>
          <p:nvPr>
            <p:ph type="title"/>
          </p:nvPr>
        </p:nvSpPr>
        <p:spPr>
          <a:xfrm>
            <a:off x="1403648" y="404664"/>
            <a:ext cx="3833813" cy="742950"/>
          </a:xfrm>
        </p:spPr>
        <p:txBody>
          <a:bodyPr/>
          <a:lstStyle/>
          <a:p>
            <a:pPr eaLnBrk="1" hangingPunct="1"/>
            <a:r>
              <a:rPr lang="en-US" altLang="en-US" sz="2800" b="1" dirty="0"/>
              <a:t>Western Macedonia</a:t>
            </a:r>
          </a:p>
        </p:txBody>
      </p:sp>
      <p:sp>
        <p:nvSpPr>
          <p:cNvPr id="22531" name="6 - Θέση περιεχομένου">
            <a:extLst>
              <a:ext uri="{FF2B5EF4-FFF2-40B4-BE49-F238E27FC236}">
                <a16:creationId xmlns:a16="http://schemas.microsoft.com/office/drawing/2014/main" id="{5A3E887F-E0CA-0346-B6FA-30574700B6A1}"/>
              </a:ext>
            </a:extLst>
          </p:cNvPr>
          <p:cNvSpPr>
            <a:spLocks noGrp="1"/>
          </p:cNvSpPr>
          <p:nvPr>
            <p:ph sz="quarter" idx="1"/>
          </p:nvPr>
        </p:nvSpPr>
        <p:spPr>
          <a:xfrm>
            <a:off x="349945" y="1971233"/>
            <a:ext cx="4860131" cy="3563540"/>
          </a:xfrm>
        </p:spPr>
        <p:txBody>
          <a:bodyPr/>
          <a:lstStyle/>
          <a:p>
            <a:pPr eaLnBrk="1" hangingPunct="1">
              <a:buFont typeface="Arial" panose="020B0604020202020204" pitchFamily="34" charset="0"/>
              <a:buChar char="•"/>
            </a:pPr>
            <a:r>
              <a:rPr lang="en-US" altLang="en-US" sz="2400" dirty="0"/>
              <a:t>Higher rainfall from the rest of Macedonia</a:t>
            </a:r>
          </a:p>
          <a:p>
            <a:pPr eaLnBrk="1" hangingPunct="1">
              <a:buFont typeface="Arial" panose="020B0604020202020204" pitchFamily="34" charset="0"/>
              <a:buChar char="•"/>
            </a:pPr>
            <a:r>
              <a:rPr lang="en-US" altLang="en-US" sz="2400" dirty="0"/>
              <a:t>Hail and snow</a:t>
            </a:r>
          </a:p>
          <a:p>
            <a:pPr eaLnBrk="1" hangingPunct="1">
              <a:buFont typeface="Arial" panose="020B0604020202020204" pitchFamily="34" charset="0"/>
              <a:buChar char="•"/>
            </a:pPr>
            <a:r>
              <a:rPr lang="en-US" altLang="en-US" sz="2400" dirty="0"/>
              <a:t>Continental climate</a:t>
            </a:r>
          </a:p>
          <a:p>
            <a:pPr eaLnBrk="1" hangingPunct="1">
              <a:buFont typeface="Arial" panose="020B0604020202020204" pitchFamily="34" charset="0"/>
              <a:buChar char="•"/>
            </a:pPr>
            <a:r>
              <a:rPr lang="en-US" altLang="en-US" sz="2400" dirty="0"/>
              <a:t>Mountainous (part of the Pindos Range)</a:t>
            </a:r>
          </a:p>
          <a:p>
            <a:pPr eaLnBrk="1" hangingPunct="1">
              <a:buFont typeface="Arial" panose="020B0604020202020204" pitchFamily="34" charset="0"/>
              <a:buChar char="•"/>
            </a:pPr>
            <a:r>
              <a:rPr lang="en-US" altLang="en-US" sz="2400" dirty="0"/>
              <a:t>Diversity of soils</a:t>
            </a:r>
          </a:p>
          <a:p>
            <a:pPr>
              <a:buFont typeface="Arial" panose="020B0604020202020204" pitchFamily="34" charset="0"/>
              <a:buChar char="•"/>
            </a:pPr>
            <a:r>
              <a:rPr lang="en-US" altLang="en-US" sz="2400" dirty="0"/>
              <a:t>Florina is the coldest </a:t>
            </a:r>
            <a:r>
              <a:rPr lang="en-US" altLang="en-US" sz="2400" dirty="0" err="1"/>
              <a:t>viticultural</a:t>
            </a:r>
            <a:r>
              <a:rPr lang="en-US" altLang="en-US" sz="2400" dirty="0"/>
              <a:t> area of Greece</a:t>
            </a:r>
          </a:p>
          <a:p>
            <a:pPr eaLnBrk="1" hangingPunct="1">
              <a:buFont typeface="Arial" panose="020B0604020202020204" pitchFamily="34" charset="0"/>
              <a:buChar char="•"/>
            </a:pPr>
            <a:r>
              <a:rPr lang="en-US" altLang="en-US" sz="2400" dirty="0"/>
              <a:t>Xinomavro, </a:t>
            </a:r>
            <a:r>
              <a:rPr lang="en-US" altLang="en-US" sz="2400" dirty="0" err="1"/>
              <a:t>Moschomavro</a:t>
            </a:r>
            <a:r>
              <a:rPr lang="en-US" altLang="en-US" sz="2400" dirty="0"/>
              <a:t> the main varieties</a:t>
            </a:r>
          </a:p>
        </p:txBody>
      </p:sp>
      <p:sp>
        <p:nvSpPr>
          <p:cNvPr id="6" name="2 - Θέση υποσέλιδου">
            <a:extLst>
              <a:ext uri="{FF2B5EF4-FFF2-40B4-BE49-F238E27FC236}">
                <a16:creationId xmlns:a16="http://schemas.microsoft.com/office/drawing/2014/main" id="{0E071D13-B06F-3C48-A30C-52BC6133B3CF}"/>
              </a:ext>
            </a:extLst>
          </p:cNvPr>
          <p:cNvSpPr>
            <a:spLocks noGrp="1"/>
          </p:cNvSpPr>
          <p:nvPr>
            <p:ph type="ftr" sz="quarter" idx="11"/>
          </p:nvPr>
        </p:nvSpPr>
        <p:spPr bwMode="auto">
          <a:xfrm>
            <a:off x="2158504" y="6466436"/>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pic>
        <p:nvPicPr>
          <p:cNvPr id="22533" name="Picture 6">
            <a:extLst>
              <a:ext uri="{FF2B5EF4-FFF2-40B4-BE49-F238E27FC236}">
                <a16:creationId xmlns:a16="http://schemas.microsoft.com/office/drawing/2014/main" id="{AC2937BF-DFFB-764F-A2D8-11139685A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872" y="2025254"/>
            <a:ext cx="4205258" cy="31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4CDA40F-B327-9947-952E-2CE46A8C7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879650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a:extLst>
              <a:ext uri="{FF2B5EF4-FFF2-40B4-BE49-F238E27FC236}">
                <a16:creationId xmlns:a16="http://schemas.microsoft.com/office/drawing/2014/main" id="{ED7B89B2-5C5D-A841-9DF9-95073E60887C}"/>
              </a:ext>
            </a:extLst>
          </p:cNvPr>
          <p:cNvSpPr>
            <a:spLocks noGrp="1"/>
          </p:cNvSpPr>
          <p:nvPr>
            <p:ph type="title"/>
          </p:nvPr>
        </p:nvSpPr>
        <p:spPr>
          <a:xfrm>
            <a:off x="755576" y="0"/>
            <a:ext cx="6115050" cy="742950"/>
          </a:xfrm>
        </p:spPr>
        <p:txBody>
          <a:bodyPr/>
          <a:lstStyle/>
          <a:p>
            <a:r>
              <a:rPr lang="en-US" altLang="en-US" sz="2800" b="1" dirty="0"/>
              <a:t>PDO Wines</a:t>
            </a:r>
            <a:endParaRPr lang="el-GR" altLang="en-US" sz="2800" b="1" dirty="0"/>
          </a:p>
        </p:txBody>
      </p:sp>
      <p:sp>
        <p:nvSpPr>
          <p:cNvPr id="4" name="3 - Θέση υποσέλιδου">
            <a:extLst>
              <a:ext uri="{FF2B5EF4-FFF2-40B4-BE49-F238E27FC236}">
                <a16:creationId xmlns:a16="http://schemas.microsoft.com/office/drawing/2014/main" id="{2CFEF915-6398-DD4D-AE19-EB0A923B2107}"/>
              </a:ext>
            </a:extLst>
          </p:cNvPr>
          <p:cNvSpPr>
            <a:spLocks noGrp="1"/>
          </p:cNvSpPr>
          <p:nvPr>
            <p:ph type="ftr" sz="quarter" idx="11"/>
          </p:nvPr>
        </p:nvSpPr>
        <p:spPr>
          <a:xfrm>
            <a:off x="1550176" y="6366330"/>
            <a:ext cx="6157913" cy="273844"/>
          </a:xfrm>
        </p:spPr>
        <p:txBody>
          <a:bodyPr/>
          <a:lstStyle/>
          <a:p>
            <a:pPr algn="ctr" fontAlgn="base">
              <a:spcBef>
                <a:spcPct val="0"/>
              </a:spcBef>
              <a:spcAft>
                <a:spcPct val="0"/>
              </a:spcAft>
              <a:defRPr/>
            </a:pPr>
            <a:r>
              <a:rPr lang="en-US" dirty="0"/>
              <a:t>© Wines of Greece</a:t>
            </a:r>
            <a:endParaRPr lang="el-GR" dirty="0"/>
          </a:p>
        </p:txBody>
      </p:sp>
      <p:pic>
        <p:nvPicPr>
          <p:cNvPr id="26627" name="Picture 2">
            <a:extLst>
              <a:ext uri="{FF2B5EF4-FFF2-40B4-BE49-F238E27FC236}">
                <a16:creationId xmlns:a16="http://schemas.microsoft.com/office/drawing/2014/main" id="{85C820E3-9A3D-9441-97DF-23F8EB5B3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08820"/>
            <a:ext cx="9042630" cy="342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E437FE5-0FC7-2549-A0CD-BFB2B90AF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368" y="217826"/>
            <a:ext cx="2328809" cy="1050247"/>
          </a:xfrm>
          <a:prstGeom prst="rect">
            <a:avLst/>
          </a:prstGeom>
        </p:spPr>
      </p:pic>
    </p:spTree>
    <p:extLst>
      <p:ext uri="{BB962C8B-B14F-4D97-AF65-F5344CB8AC3E}">
        <p14:creationId xmlns:p14="http://schemas.microsoft.com/office/powerpoint/2010/main" val="1581341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Τίτλος">
            <a:extLst>
              <a:ext uri="{FF2B5EF4-FFF2-40B4-BE49-F238E27FC236}">
                <a16:creationId xmlns:a16="http://schemas.microsoft.com/office/drawing/2014/main" id="{068851D5-0664-3746-BCE3-F321FB8F11AB}"/>
              </a:ext>
            </a:extLst>
          </p:cNvPr>
          <p:cNvSpPr>
            <a:spLocks noGrp="1"/>
          </p:cNvSpPr>
          <p:nvPr>
            <p:ph type="title"/>
          </p:nvPr>
        </p:nvSpPr>
        <p:spPr>
          <a:xfrm>
            <a:off x="304471" y="548680"/>
            <a:ext cx="4754166" cy="353616"/>
          </a:xfrm>
        </p:spPr>
        <p:txBody>
          <a:bodyPr>
            <a:noAutofit/>
          </a:bodyPr>
          <a:lstStyle/>
          <a:p>
            <a:pPr algn="ctr"/>
            <a:r>
              <a:rPr lang="en-US" altLang="en-US" sz="2400" b="1" dirty="0"/>
              <a:t>PDO </a:t>
            </a:r>
            <a:r>
              <a:rPr lang="en-US" altLang="en-US" sz="2400" b="1" dirty="0" err="1"/>
              <a:t>Amydeon</a:t>
            </a:r>
            <a:r>
              <a:rPr lang="en-US" altLang="en-US" sz="2400" b="1" dirty="0"/>
              <a:t> (</a:t>
            </a:r>
            <a:r>
              <a:rPr lang="en-US" altLang="en-US" sz="2400" b="1" dirty="0" err="1"/>
              <a:t>Amynteo</a:t>
            </a:r>
            <a:r>
              <a:rPr lang="en-US" altLang="en-US" sz="2400" b="1" dirty="0"/>
              <a:t>/</a:t>
            </a:r>
            <a:r>
              <a:rPr lang="en-US" altLang="en-US" sz="2400" b="1" dirty="0" err="1"/>
              <a:t>Amyntaio</a:t>
            </a:r>
            <a:r>
              <a:rPr lang="en-US" altLang="en-US" sz="2400" b="1" dirty="0"/>
              <a:t>)</a:t>
            </a:r>
          </a:p>
        </p:txBody>
      </p:sp>
      <p:sp>
        <p:nvSpPr>
          <p:cNvPr id="27651" name="6 - Θέση περιεχομένου">
            <a:extLst>
              <a:ext uri="{FF2B5EF4-FFF2-40B4-BE49-F238E27FC236}">
                <a16:creationId xmlns:a16="http://schemas.microsoft.com/office/drawing/2014/main" id="{C89F56DB-27BC-8C4F-AE4C-8B81487BC9F4}"/>
              </a:ext>
            </a:extLst>
          </p:cNvPr>
          <p:cNvSpPr>
            <a:spLocks noGrp="1"/>
          </p:cNvSpPr>
          <p:nvPr>
            <p:ph sz="quarter" idx="1"/>
          </p:nvPr>
        </p:nvSpPr>
        <p:spPr>
          <a:xfrm>
            <a:off x="314325" y="2171701"/>
            <a:ext cx="3321571" cy="3371850"/>
          </a:xfrm>
        </p:spPr>
        <p:txBody>
          <a:bodyPr/>
          <a:lstStyle/>
          <a:p>
            <a:pPr algn="ctr" eaLnBrk="1" hangingPunct="1">
              <a:buFont typeface="Wingdings" pitchFamily="2" charset="2"/>
              <a:buNone/>
            </a:pPr>
            <a:r>
              <a:rPr lang="en-US" altLang="en-US" sz="2400" b="1" dirty="0"/>
              <a:t>PDO </a:t>
            </a:r>
            <a:r>
              <a:rPr lang="en-US" altLang="en-US" sz="2400" b="1" dirty="0" err="1"/>
              <a:t>Amydeon</a:t>
            </a:r>
            <a:r>
              <a:rPr lang="en-US" altLang="en-US" sz="2400" b="1" dirty="0"/>
              <a:t> (</a:t>
            </a:r>
            <a:r>
              <a:rPr lang="en-US" altLang="en-US" sz="2400" b="1" dirty="0" err="1"/>
              <a:t>Amynteo</a:t>
            </a:r>
            <a:r>
              <a:rPr lang="en-US" altLang="en-US" sz="2400" b="1" dirty="0"/>
              <a:t>/</a:t>
            </a:r>
            <a:r>
              <a:rPr lang="en-US" altLang="en-US" sz="2400" b="1" dirty="0" err="1"/>
              <a:t>Amyntaio</a:t>
            </a:r>
            <a:r>
              <a:rPr lang="en-US" altLang="en-US" sz="2400" b="1" dirty="0"/>
              <a:t>)</a:t>
            </a:r>
          </a:p>
          <a:p>
            <a:pPr algn="ctr" eaLnBrk="1" hangingPunct="1">
              <a:buFont typeface="Wingdings" pitchFamily="2" charset="2"/>
              <a:buNone/>
            </a:pPr>
            <a:endParaRPr lang="en-US" altLang="en-US" sz="375" b="1" dirty="0"/>
          </a:p>
          <a:p>
            <a:pPr eaLnBrk="1" hangingPunct="1"/>
            <a:r>
              <a:rPr lang="en-US" altLang="en-US" sz="2400" dirty="0"/>
              <a:t>Cool climate</a:t>
            </a:r>
          </a:p>
          <a:p>
            <a:pPr eaLnBrk="1" hangingPunct="1"/>
            <a:r>
              <a:rPr lang="en-US" altLang="en-US" sz="2400" dirty="0"/>
              <a:t>High altitude (750 m-2460 ft.)</a:t>
            </a:r>
          </a:p>
          <a:p>
            <a:pPr eaLnBrk="1" hangingPunct="1"/>
            <a:r>
              <a:rPr lang="en-US" altLang="en-US" sz="2400" dirty="0" err="1"/>
              <a:t>Vegoritis</a:t>
            </a:r>
            <a:r>
              <a:rPr lang="en-US" altLang="en-US" sz="2400" dirty="0"/>
              <a:t> and Petron lakes</a:t>
            </a:r>
          </a:p>
          <a:p>
            <a:pPr eaLnBrk="1" hangingPunct="1"/>
            <a:r>
              <a:rPr lang="en-US" altLang="en-US" sz="2400" dirty="0"/>
              <a:t>Best soils are the sandy</a:t>
            </a:r>
          </a:p>
          <a:p>
            <a:pPr eaLnBrk="1" hangingPunct="1">
              <a:buFont typeface="Wingdings" pitchFamily="2" charset="2"/>
              <a:buNone/>
            </a:pPr>
            <a:endParaRPr lang="en-US" altLang="en-US" dirty="0"/>
          </a:p>
        </p:txBody>
      </p:sp>
      <p:pic>
        <p:nvPicPr>
          <p:cNvPr id="5" name="Picture 4">
            <a:extLst>
              <a:ext uri="{FF2B5EF4-FFF2-40B4-BE49-F238E27FC236}">
                <a16:creationId xmlns:a16="http://schemas.microsoft.com/office/drawing/2014/main" id="{2103A184-35A1-384F-A0DD-9D9D7D77A3BB}"/>
              </a:ext>
            </a:extLst>
          </p:cNvPr>
          <p:cNvPicPr>
            <a:picLocks noChangeAspect="1"/>
          </p:cNvPicPr>
          <p:nvPr/>
        </p:nvPicPr>
        <p:blipFill rotWithShape="1">
          <a:blip r:embed="rId3"/>
          <a:srcRect t="6962"/>
          <a:stretch/>
        </p:blipFill>
        <p:spPr>
          <a:xfrm>
            <a:off x="3635896" y="2171701"/>
            <a:ext cx="5327985" cy="3698727"/>
          </a:xfrm>
          <a:prstGeom prst="rect">
            <a:avLst/>
          </a:prstGeom>
        </p:spPr>
      </p:pic>
      <p:pic>
        <p:nvPicPr>
          <p:cNvPr id="6" name="Picture 5">
            <a:extLst>
              <a:ext uri="{FF2B5EF4-FFF2-40B4-BE49-F238E27FC236}">
                <a16:creationId xmlns:a16="http://schemas.microsoft.com/office/drawing/2014/main" id="{72D1CA30-4CA9-F446-A889-7CA4F37C5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368" y="217826"/>
            <a:ext cx="2328809" cy="1050247"/>
          </a:xfrm>
          <a:prstGeom prst="rect">
            <a:avLst/>
          </a:prstGeom>
        </p:spPr>
      </p:pic>
    </p:spTree>
    <p:extLst>
      <p:ext uri="{BB962C8B-B14F-4D97-AF65-F5344CB8AC3E}">
        <p14:creationId xmlns:p14="http://schemas.microsoft.com/office/powerpoint/2010/main" val="2188216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6 - Θέση περιεχομένου">
            <a:extLst>
              <a:ext uri="{FF2B5EF4-FFF2-40B4-BE49-F238E27FC236}">
                <a16:creationId xmlns:a16="http://schemas.microsoft.com/office/drawing/2014/main" id="{0C0D78C9-780F-8446-A0E4-8FBCCA269D13}"/>
              </a:ext>
            </a:extLst>
          </p:cNvPr>
          <p:cNvSpPr>
            <a:spLocks noGrp="1"/>
          </p:cNvSpPr>
          <p:nvPr>
            <p:ph sz="quarter" idx="1"/>
          </p:nvPr>
        </p:nvSpPr>
        <p:spPr>
          <a:xfrm>
            <a:off x="196454" y="1789510"/>
            <a:ext cx="4538621" cy="4735834"/>
          </a:xfrm>
        </p:spPr>
        <p:txBody>
          <a:bodyPr/>
          <a:lstStyle/>
          <a:p>
            <a:pPr algn="ctr" eaLnBrk="1" hangingPunct="1">
              <a:buFont typeface="Wingdings" pitchFamily="2" charset="2"/>
              <a:buNone/>
            </a:pPr>
            <a:endParaRPr lang="en-US" altLang="en-US" sz="375" b="1" dirty="0"/>
          </a:p>
          <a:p>
            <a:r>
              <a:rPr lang="en-US" altLang="en-US" sz="2400" dirty="0"/>
              <a:t>Xinomavro only</a:t>
            </a:r>
          </a:p>
          <a:p>
            <a:endParaRPr lang="en-US" altLang="en-US" sz="2400" dirty="0"/>
          </a:p>
          <a:p>
            <a:r>
              <a:rPr lang="en-US" altLang="en-US" sz="2400" dirty="0"/>
              <a:t>Dry Red, dry roses and sparkling roses (dry, medium dry)</a:t>
            </a:r>
          </a:p>
          <a:p>
            <a:endParaRPr lang="en-US" altLang="en-US" sz="2400" dirty="0"/>
          </a:p>
          <a:p>
            <a:r>
              <a:rPr lang="en-US" altLang="en-US" sz="2400" dirty="0"/>
              <a:t>Reds: lighter style than </a:t>
            </a:r>
            <a:r>
              <a:rPr lang="en-US" altLang="en-US" sz="2400" dirty="0" err="1"/>
              <a:t>Naoussa</a:t>
            </a:r>
            <a:r>
              <a:rPr lang="en-US" altLang="en-US" sz="2400" dirty="0"/>
              <a:t>, less tannic, more floral</a:t>
            </a:r>
          </a:p>
          <a:p>
            <a:endParaRPr lang="en-US" altLang="en-US" sz="2400" dirty="0"/>
          </a:p>
          <a:p>
            <a:r>
              <a:rPr lang="en-US" altLang="en-US" sz="2400" dirty="0"/>
              <a:t>Close tank method or traditional for sparkling</a:t>
            </a:r>
          </a:p>
        </p:txBody>
      </p:sp>
      <p:sp>
        <p:nvSpPr>
          <p:cNvPr id="3" name="Title 2">
            <a:extLst>
              <a:ext uri="{FF2B5EF4-FFF2-40B4-BE49-F238E27FC236}">
                <a16:creationId xmlns:a16="http://schemas.microsoft.com/office/drawing/2014/main" id="{C75EDB54-2E5F-FE46-9470-7F3241F2415C}"/>
              </a:ext>
            </a:extLst>
          </p:cNvPr>
          <p:cNvSpPr>
            <a:spLocks noGrp="1"/>
          </p:cNvSpPr>
          <p:nvPr>
            <p:ph type="title"/>
          </p:nvPr>
        </p:nvSpPr>
        <p:spPr/>
        <p:txBody>
          <a:bodyPr/>
          <a:lstStyle/>
          <a:p>
            <a:r>
              <a:rPr lang="en-US" altLang="en-US" sz="2400" b="1" dirty="0"/>
              <a:t>PDO </a:t>
            </a:r>
            <a:r>
              <a:rPr lang="en-US" altLang="en-US" sz="2400" b="1" dirty="0" err="1"/>
              <a:t>Amydeon</a:t>
            </a:r>
            <a:br>
              <a:rPr lang="en-US" altLang="en-US" b="1" dirty="0"/>
            </a:br>
            <a:endParaRPr lang="en-US" dirty="0"/>
          </a:p>
        </p:txBody>
      </p:sp>
      <p:pic>
        <p:nvPicPr>
          <p:cNvPr id="5" name="Picture 4">
            <a:extLst>
              <a:ext uri="{FF2B5EF4-FFF2-40B4-BE49-F238E27FC236}">
                <a16:creationId xmlns:a16="http://schemas.microsoft.com/office/drawing/2014/main" id="{526EE82F-1718-2945-8848-0239E2CA0B3B}"/>
              </a:ext>
            </a:extLst>
          </p:cNvPr>
          <p:cNvPicPr>
            <a:picLocks noChangeAspect="1"/>
          </p:cNvPicPr>
          <p:nvPr/>
        </p:nvPicPr>
        <p:blipFill>
          <a:blip r:embed="rId3"/>
          <a:stretch>
            <a:fillRect/>
          </a:stretch>
        </p:blipFill>
        <p:spPr>
          <a:xfrm>
            <a:off x="4735076" y="1896665"/>
            <a:ext cx="4344630" cy="3118247"/>
          </a:xfrm>
          <a:prstGeom prst="rect">
            <a:avLst/>
          </a:prstGeom>
        </p:spPr>
      </p:pic>
      <p:pic>
        <p:nvPicPr>
          <p:cNvPr id="7" name="Picture 6">
            <a:extLst>
              <a:ext uri="{FF2B5EF4-FFF2-40B4-BE49-F238E27FC236}">
                <a16:creationId xmlns:a16="http://schemas.microsoft.com/office/drawing/2014/main" id="{CA926F85-5615-534D-954F-8AD57B969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382698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12. DIAMANTAKOS NAOUSSA 2020</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2176147777"/>
              </p:ext>
            </p:extLst>
          </p:nvPr>
        </p:nvGraphicFramePr>
        <p:xfrm>
          <a:off x="138979" y="1572926"/>
          <a:ext cx="6639319" cy="5761494"/>
        </p:xfrm>
        <a:graphic>
          <a:graphicData uri="http://schemas.openxmlformats.org/drawingml/2006/table">
            <a:tbl>
              <a:tblPr firstRow="1" bandRow="1">
                <a:tableStyleId>{073A0DAA-6AF3-43AB-8588-CEC1D06C72B9}</a:tableStyleId>
              </a:tblPr>
              <a:tblGrid>
                <a:gridCol w="1987382">
                  <a:extLst>
                    <a:ext uri="{9D8B030D-6E8A-4147-A177-3AD203B41FA5}">
                      <a16:colId xmlns:a16="http://schemas.microsoft.com/office/drawing/2014/main" val="1204406582"/>
                    </a:ext>
                  </a:extLst>
                </a:gridCol>
                <a:gridCol w="4651937">
                  <a:extLst>
                    <a:ext uri="{9D8B030D-6E8A-4147-A177-3AD203B41FA5}">
                      <a16:colId xmlns:a16="http://schemas.microsoft.com/office/drawing/2014/main" val="1492906567"/>
                    </a:ext>
                  </a:extLst>
                </a:gridCol>
              </a:tblGrid>
              <a:tr h="384766">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Xinomavro</a:t>
                      </a:r>
                    </a:p>
                  </a:txBody>
                  <a:tcPr marL="68580" marR="68580" marT="34290" marB="34290"/>
                </a:tc>
                <a:extLst>
                  <a:ext uri="{0D108BD9-81ED-4DB2-BD59-A6C34878D82A}">
                    <a16:rowId xmlns:a16="http://schemas.microsoft.com/office/drawing/2014/main" val="3765416981"/>
                  </a:ext>
                </a:extLst>
              </a:tr>
              <a:tr h="384766">
                <a:tc>
                  <a:txBody>
                    <a:bodyPr/>
                    <a:lstStyle/>
                    <a:p>
                      <a:r>
                        <a:rPr lang="en-US" sz="1400" dirty="0"/>
                        <a:t>Denomination</a:t>
                      </a:r>
                    </a:p>
                  </a:txBody>
                  <a:tcPr marL="68580" marR="68580" marT="34290" marB="34290"/>
                </a:tc>
                <a:tc>
                  <a:txBody>
                    <a:bodyPr/>
                    <a:lstStyle/>
                    <a:p>
                      <a:r>
                        <a:rPr lang="en-US" sz="1400" dirty="0"/>
                        <a:t>PDO </a:t>
                      </a:r>
                      <a:r>
                        <a:rPr lang="en-US" sz="1400" dirty="0" err="1"/>
                        <a:t>Naoussa</a:t>
                      </a:r>
                      <a:endParaRPr lang="en-US" sz="1400" dirty="0"/>
                    </a:p>
                  </a:txBody>
                  <a:tcPr marL="68580" marR="68580" marT="34290" marB="34290"/>
                </a:tc>
                <a:extLst>
                  <a:ext uri="{0D108BD9-81ED-4DB2-BD59-A6C34878D82A}">
                    <a16:rowId xmlns:a16="http://schemas.microsoft.com/office/drawing/2014/main" val="2933744512"/>
                  </a:ext>
                </a:extLst>
              </a:tr>
              <a:tr h="384766">
                <a:tc>
                  <a:txBody>
                    <a:bodyPr/>
                    <a:lstStyle/>
                    <a:p>
                      <a:r>
                        <a:rPr lang="en-US" sz="1400" dirty="0"/>
                        <a:t>Vintage</a:t>
                      </a:r>
                    </a:p>
                  </a:txBody>
                  <a:tcPr marL="68580" marR="68580" marT="34290" marB="34290"/>
                </a:tc>
                <a:tc>
                  <a:txBody>
                    <a:bodyPr/>
                    <a:lstStyle/>
                    <a:p>
                      <a:r>
                        <a:rPr lang="en-US" sz="1400" dirty="0"/>
                        <a:t>2020</a:t>
                      </a:r>
                    </a:p>
                  </a:txBody>
                  <a:tcPr marL="68580" marR="68580" marT="34290" marB="34290"/>
                </a:tc>
                <a:extLst>
                  <a:ext uri="{0D108BD9-81ED-4DB2-BD59-A6C34878D82A}">
                    <a16:rowId xmlns:a16="http://schemas.microsoft.com/office/drawing/2014/main" val="1063618048"/>
                  </a:ext>
                </a:extLst>
              </a:tr>
              <a:tr h="384766">
                <a:tc>
                  <a:txBody>
                    <a:bodyPr/>
                    <a:lstStyle/>
                    <a:p>
                      <a:r>
                        <a:rPr lang="en-US" sz="1400" dirty="0"/>
                        <a:t>Soil</a:t>
                      </a:r>
                    </a:p>
                  </a:txBody>
                  <a:tcPr marL="68580" marR="68580" marT="34290" marB="34290"/>
                </a:tc>
                <a:tc>
                  <a:txBody>
                    <a:bodyPr/>
                    <a:lstStyle/>
                    <a:p>
                      <a:r>
                        <a:rPr lang="en-US" sz="1400" dirty="0"/>
                        <a:t>Gravely sandy clay</a:t>
                      </a:r>
                    </a:p>
                  </a:txBody>
                  <a:tcPr marL="68580" marR="68580" marT="34290" marB="34290"/>
                </a:tc>
                <a:extLst>
                  <a:ext uri="{0D108BD9-81ED-4DB2-BD59-A6C34878D82A}">
                    <a16:rowId xmlns:a16="http://schemas.microsoft.com/office/drawing/2014/main" val="3956310076"/>
                  </a:ext>
                </a:extLst>
              </a:tr>
              <a:tr h="421156">
                <a:tc>
                  <a:txBody>
                    <a:bodyPr/>
                    <a:lstStyle/>
                    <a:p>
                      <a:r>
                        <a:rPr lang="en-US" sz="1400" dirty="0"/>
                        <a:t>Altitude</a:t>
                      </a:r>
                    </a:p>
                  </a:txBody>
                  <a:tcPr marL="68580" marR="68580" marT="34290" marB="34290"/>
                </a:tc>
                <a:tc>
                  <a:txBody>
                    <a:bodyPr/>
                    <a:lstStyle/>
                    <a:p>
                      <a:r>
                        <a:rPr lang="en-US" sz="1400" dirty="0"/>
                        <a:t>200-240m</a:t>
                      </a:r>
                    </a:p>
                  </a:txBody>
                  <a:tcPr marL="68580" marR="68580" marT="34290" marB="34290"/>
                </a:tc>
                <a:extLst>
                  <a:ext uri="{0D108BD9-81ED-4DB2-BD59-A6C34878D82A}">
                    <a16:rowId xmlns:a16="http://schemas.microsoft.com/office/drawing/2014/main" val="4025537237"/>
                  </a:ext>
                </a:extLst>
              </a:tr>
              <a:tr h="407687">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40 years</a:t>
                      </a:r>
                    </a:p>
                  </a:txBody>
                  <a:tcPr marL="68580" marR="68580" marT="34290" marB="34290"/>
                </a:tc>
                <a:extLst>
                  <a:ext uri="{0D108BD9-81ED-4DB2-BD59-A6C34878D82A}">
                    <a16:rowId xmlns:a16="http://schemas.microsoft.com/office/drawing/2014/main" val="924476054"/>
                  </a:ext>
                </a:extLst>
              </a:tr>
              <a:tr h="532409">
                <a:tc>
                  <a:txBody>
                    <a:bodyPr/>
                    <a:lstStyle/>
                    <a:p>
                      <a:r>
                        <a:rPr lang="en-US" sz="14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Double spur cordon</a:t>
                      </a:r>
                    </a:p>
                  </a:txBody>
                  <a:tcPr marL="35719" marR="35719" marT="0" marB="0"/>
                </a:tc>
                <a:extLst>
                  <a:ext uri="{0D108BD9-81ED-4DB2-BD59-A6C34878D82A}">
                    <a16:rowId xmlns:a16="http://schemas.microsoft.com/office/drawing/2014/main" val="1174336719"/>
                  </a:ext>
                </a:extLst>
              </a:tr>
              <a:tr h="1637729">
                <a:tc>
                  <a:txBody>
                    <a:bodyPr/>
                    <a:lstStyle/>
                    <a:p>
                      <a:r>
                        <a:rPr lang="en-US" sz="1400" dirty="0" err="1"/>
                        <a:t>Vinification</a:t>
                      </a:r>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rPr>
                        <a:t> </a:t>
                      </a:r>
                      <a:r>
                        <a:rPr lang="en-US" sz="1600" dirty="0">
                          <a:effectLst/>
                          <a:latin typeface="+mn-lt"/>
                        </a:rPr>
                        <a:t>3 days pre-fermentation cold soak at 10ºC. Fermentation into open top stainless steel vats for 2 weeks at 28ºC. Gently pump overs initially gently and finishing with punch down. Malo in stainless steel &amp; barrels. Aging 10-11 months in French oak, medium long toasting 500 </a:t>
                      </a:r>
                      <a:r>
                        <a:rPr lang="en-US" sz="1600" dirty="0" err="1">
                          <a:effectLst/>
                          <a:latin typeface="+mn-lt"/>
                        </a:rPr>
                        <a:t>lt</a:t>
                      </a:r>
                      <a:r>
                        <a:rPr lang="en-US" sz="1600" dirty="0">
                          <a:effectLst/>
                          <a:latin typeface="+mn-lt"/>
                        </a:rPr>
                        <a:t>, 20% new. Racking the fine lees after first 4 months and toping up once per week </a:t>
                      </a:r>
                    </a:p>
                  </a:txBody>
                  <a:tcPr marL="35719" marR="35719" marT="0" marB="0"/>
                </a:tc>
                <a:extLst>
                  <a:ext uri="{0D108BD9-81ED-4DB2-BD59-A6C34878D82A}">
                    <a16:rowId xmlns:a16="http://schemas.microsoft.com/office/drawing/2014/main" val="2950058806"/>
                  </a:ext>
                </a:extLst>
              </a:tr>
              <a:tr h="384766">
                <a:tc>
                  <a:txBody>
                    <a:bodyPr/>
                    <a:lstStyle/>
                    <a:p>
                      <a:r>
                        <a:rPr lang="en-US" sz="1400" dirty="0"/>
                        <a:t>Alcohol %</a:t>
                      </a:r>
                    </a:p>
                  </a:txBody>
                  <a:tcPr marL="68580" marR="68580" marT="34290" marB="34290"/>
                </a:tc>
                <a:tc>
                  <a:txBody>
                    <a:bodyPr/>
                    <a:lstStyle/>
                    <a:p>
                      <a:r>
                        <a:rPr lang="en-US" sz="1400" dirty="0"/>
                        <a:t>13.8%</a:t>
                      </a:r>
                    </a:p>
                  </a:txBody>
                  <a:tcPr marL="68580" marR="68580" marT="34290" marB="34290"/>
                </a:tc>
                <a:extLst>
                  <a:ext uri="{0D108BD9-81ED-4DB2-BD59-A6C34878D82A}">
                    <a16:rowId xmlns:a16="http://schemas.microsoft.com/office/drawing/2014/main" val="1712716931"/>
                  </a:ext>
                </a:extLst>
              </a:tr>
              <a:tr h="384766">
                <a:tc>
                  <a:txBody>
                    <a:bodyPr/>
                    <a:lstStyle/>
                    <a:p>
                      <a:r>
                        <a:rPr lang="en-US" sz="1400" dirty="0"/>
                        <a:t>pH</a:t>
                      </a:r>
                    </a:p>
                  </a:txBody>
                  <a:tcPr marL="68580" marR="68580" marT="34290" marB="34290"/>
                </a:tc>
                <a:tc>
                  <a:txBody>
                    <a:bodyPr/>
                    <a:lstStyle/>
                    <a:p>
                      <a:r>
                        <a:rPr lang="en-US" sz="1400" dirty="0"/>
                        <a:t>3.43</a:t>
                      </a:r>
                    </a:p>
                  </a:txBody>
                  <a:tcPr marL="68580" marR="68580" marT="34290" marB="34290"/>
                </a:tc>
                <a:extLst>
                  <a:ext uri="{0D108BD9-81ED-4DB2-BD59-A6C34878D82A}">
                    <a16:rowId xmlns:a16="http://schemas.microsoft.com/office/drawing/2014/main" val="2877500669"/>
                  </a:ext>
                </a:extLst>
              </a:tr>
              <a:tr h="384766">
                <a:tc>
                  <a:txBody>
                    <a:bodyPr/>
                    <a:lstStyle/>
                    <a:p>
                      <a:r>
                        <a:rPr lang="en-US" sz="1400" dirty="0"/>
                        <a:t>Total production</a:t>
                      </a:r>
                    </a:p>
                  </a:txBody>
                  <a:tcPr marL="68580" marR="68580" marT="34290" marB="34290"/>
                </a:tc>
                <a:tc>
                  <a:txBody>
                    <a:bodyPr/>
                    <a:lstStyle/>
                    <a:p>
                      <a:r>
                        <a:rPr lang="el-GR" sz="1400" dirty="0"/>
                        <a:t>835 κιβώτια</a:t>
                      </a:r>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E79D21F3-DEED-0441-BB1D-AF371DAA3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4234" y="1581120"/>
            <a:ext cx="2010787" cy="5077237"/>
          </a:xfrm>
          <a:prstGeom prst="rect">
            <a:avLst/>
          </a:prstGeom>
        </p:spPr>
      </p:pic>
    </p:spTree>
    <p:extLst>
      <p:ext uri="{BB962C8B-B14F-4D97-AF65-F5344CB8AC3E}">
        <p14:creationId xmlns:p14="http://schemas.microsoft.com/office/powerpoint/2010/main" val="547733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 Τίτλος">
            <a:extLst>
              <a:ext uri="{FF2B5EF4-FFF2-40B4-BE49-F238E27FC236}">
                <a16:creationId xmlns:a16="http://schemas.microsoft.com/office/drawing/2014/main" id="{E31A4993-28F2-1743-A50F-A3D00ECDBF5F}"/>
              </a:ext>
            </a:extLst>
          </p:cNvPr>
          <p:cNvSpPr>
            <a:spLocks noGrp="1"/>
          </p:cNvSpPr>
          <p:nvPr>
            <p:ph type="title"/>
          </p:nvPr>
        </p:nvSpPr>
        <p:spPr>
          <a:xfrm>
            <a:off x="1142999" y="394882"/>
            <a:ext cx="3833813" cy="742950"/>
          </a:xfrm>
        </p:spPr>
        <p:txBody>
          <a:bodyPr/>
          <a:lstStyle/>
          <a:p>
            <a:pPr eaLnBrk="1" hangingPunct="1"/>
            <a:r>
              <a:rPr lang="en-US" altLang="en-US" sz="2400" b="1" dirty="0"/>
              <a:t>Central Macedonia</a:t>
            </a:r>
          </a:p>
        </p:txBody>
      </p:sp>
      <p:sp>
        <p:nvSpPr>
          <p:cNvPr id="35843" name="6 - Θέση περιεχομένου">
            <a:extLst>
              <a:ext uri="{FF2B5EF4-FFF2-40B4-BE49-F238E27FC236}">
                <a16:creationId xmlns:a16="http://schemas.microsoft.com/office/drawing/2014/main" id="{49F9C554-578F-544A-94ED-779AD4FDAD6E}"/>
              </a:ext>
            </a:extLst>
          </p:cNvPr>
          <p:cNvSpPr>
            <a:spLocks noGrp="1"/>
          </p:cNvSpPr>
          <p:nvPr>
            <p:ph sz="quarter" idx="1"/>
          </p:nvPr>
        </p:nvSpPr>
        <p:spPr>
          <a:xfrm>
            <a:off x="251520" y="1754982"/>
            <a:ext cx="3528392" cy="4429530"/>
          </a:xfrm>
        </p:spPr>
        <p:txBody>
          <a:bodyPr/>
          <a:lstStyle/>
          <a:p>
            <a:pPr>
              <a:spcAft>
                <a:spcPts val="2250"/>
              </a:spcAft>
              <a:buFont typeface="Arial" panose="020B0604020202020204" pitchFamily="34" charset="0"/>
              <a:buChar char="•"/>
            </a:pPr>
            <a:r>
              <a:rPr lang="fi-FI" altLang="en-US" sz="2400" dirty="0" err="1"/>
              <a:t>Kilkis</a:t>
            </a:r>
            <a:r>
              <a:rPr lang="fi-FI" altLang="en-US" sz="2400" dirty="0"/>
              <a:t>, Thessaloniki, </a:t>
            </a:r>
            <a:r>
              <a:rPr lang="fi-FI" altLang="en-US" sz="2400" dirty="0" err="1"/>
              <a:t>Chalkidiki</a:t>
            </a:r>
            <a:r>
              <a:rPr lang="fi-FI" altLang="en-US" sz="2400" dirty="0"/>
              <a:t>, </a:t>
            </a:r>
            <a:r>
              <a:rPr lang="fi-FI" altLang="en-US" sz="2400" dirty="0" err="1"/>
              <a:t>Edessa</a:t>
            </a:r>
            <a:r>
              <a:rPr lang="fi-FI" altLang="en-US" sz="2400" dirty="0"/>
              <a:t>, </a:t>
            </a:r>
            <a:r>
              <a:rPr lang="fi-FI" altLang="en-US" sz="2400" dirty="0" err="1"/>
              <a:t>Veroia</a:t>
            </a:r>
            <a:r>
              <a:rPr lang="fi-FI" altLang="en-US" sz="2400" dirty="0"/>
              <a:t>, </a:t>
            </a:r>
            <a:r>
              <a:rPr lang="en-US" altLang="en-US" sz="2400" dirty="0"/>
              <a:t>Pella</a:t>
            </a:r>
          </a:p>
          <a:p>
            <a:pPr>
              <a:spcAft>
                <a:spcPts val="2250"/>
              </a:spcAft>
              <a:buFont typeface="Arial" panose="020B0604020202020204" pitchFamily="34" charset="0"/>
              <a:buChar char="•"/>
            </a:pPr>
            <a:r>
              <a:rPr lang="en-US" altLang="en-US" sz="2400" dirty="0"/>
              <a:t>Moderate climate</a:t>
            </a:r>
          </a:p>
          <a:p>
            <a:pPr>
              <a:spcAft>
                <a:spcPts val="2250"/>
              </a:spcAft>
              <a:buFont typeface="Arial" panose="020B0604020202020204" pitchFamily="34" charset="0"/>
              <a:buChar char="•"/>
            </a:pPr>
            <a:r>
              <a:rPr lang="en-US" altLang="en-US" sz="2400" dirty="0"/>
              <a:t>Sea effects on vineyards close to coastal</a:t>
            </a:r>
          </a:p>
          <a:p>
            <a:pPr>
              <a:spcAft>
                <a:spcPts val="2250"/>
              </a:spcAft>
              <a:buFont typeface="Arial" panose="020B0604020202020204" pitchFamily="34" charset="0"/>
              <a:buChar char="•"/>
            </a:pPr>
            <a:r>
              <a:rPr lang="en-US" altLang="en-US" sz="2400" dirty="0"/>
              <a:t>Lower altitudes</a:t>
            </a:r>
          </a:p>
          <a:p>
            <a:endParaRPr lang="en-US" altLang="en-US" dirty="0"/>
          </a:p>
          <a:p>
            <a:endParaRPr lang="en-US" altLang="en-US" dirty="0"/>
          </a:p>
        </p:txBody>
      </p:sp>
      <p:sp>
        <p:nvSpPr>
          <p:cNvPr id="6" name="2 - Θέση υποσέλιδου">
            <a:extLst>
              <a:ext uri="{FF2B5EF4-FFF2-40B4-BE49-F238E27FC236}">
                <a16:creationId xmlns:a16="http://schemas.microsoft.com/office/drawing/2014/main" id="{9C352DF6-7E8C-7946-92D1-08CEA978F71B}"/>
              </a:ext>
            </a:extLst>
          </p:cNvPr>
          <p:cNvSpPr>
            <a:spLocks noGrp="1"/>
          </p:cNvSpPr>
          <p:nvPr>
            <p:ph type="ftr" sz="quarter" idx="11"/>
          </p:nvPr>
        </p:nvSpPr>
        <p:spPr bwMode="auto">
          <a:xfrm>
            <a:off x="1542201" y="6184512"/>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pic>
        <p:nvPicPr>
          <p:cNvPr id="35845" name="Picture 3">
            <a:extLst>
              <a:ext uri="{FF2B5EF4-FFF2-40B4-BE49-F238E27FC236}">
                <a16:creationId xmlns:a16="http://schemas.microsoft.com/office/drawing/2014/main" id="{E85E643F-0638-2845-8893-0B667843F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743" y="1628800"/>
            <a:ext cx="5321186" cy="407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B1AC07E-20FB-EB44-9858-AF53A5022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921956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6 - Θέση περιεχομένου">
            <a:extLst>
              <a:ext uri="{FF2B5EF4-FFF2-40B4-BE49-F238E27FC236}">
                <a16:creationId xmlns:a16="http://schemas.microsoft.com/office/drawing/2014/main" id="{699418C9-9C9C-2C42-BC52-9075E72D2749}"/>
              </a:ext>
            </a:extLst>
          </p:cNvPr>
          <p:cNvSpPr>
            <a:spLocks noGrp="1"/>
          </p:cNvSpPr>
          <p:nvPr>
            <p:ph sz="quarter" idx="1"/>
          </p:nvPr>
        </p:nvSpPr>
        <p:spPr>
          <a:xfrm>
            <a:off x="-7313" y="2370807"/>
            <a:ext cx="3733137" cy="3722489"/>
          </a:xfrm>
        </p:spPr>
        <p:txBody>
          <a:bodyPr/>
          <a:lstStyle/>
          <a:p>
            <a:pPr>
              <a:buFont typeface="Arial" panose="020B0604020202020204" pitchFamily="34" charset="0"/>
              <a:buChar char="•"/>
            </a:pPr>
            <a:r>
              <a:rPr lang="en-US" altLang="en-US" sz="2000" dirty="0"/>
              <a:t>50 to 450m (165-1480 ft.)</a:t>
            </a:r>
          </a:p>
          <a:p>
            <a:pPr>
              <a:buFont typeface="Arial" panose="020B0604020202020204" pitchFamily="34" charset="0"/>
              <a:buChar char="•"/>
            </a:pPr>
            <a:r>
              <a:rPr lang="en-US" altLang="en-US" sz="2000" dirty="0"/>
              <a:t>Southeast of Mt. </a:t>
            </a:r>
            <a:r>
              <a:rPr lang="en-US" altLang="en-US" sz="2000" dirty="0" err="1"/>
              <a:t>Vermion</a:t>
            </a:r>
            <a:endParaRPr lang="en-US" altLang="en-US" sz="2000" dirty="0"/>
          </a:p>
          <a:p>
            <a:pPr>
              <a:buFont typeface="Arial" panose="020B0604020202020204" pitchFamily="34" charset="0"/>
              <a:buChar char="•"/>
            </a:pPr>
            <a:r>
              <a:rPr lang="en-US" altLang="en-US" sz="2000" dirty="0"/>
              <a:t>Semi continental and warmer than </a:t>
            </a:r>
            <a:r>
              <a:rPr lang="en-US" altLang="en-US" sz="2000" dirty="0" err="1"/>
              <a:t>Amydeon</a:t>
            </a:r>
            <a:endParaRPr lang="en-US" altLang="en-US" sz="2000" dirty="0"/>
          </a:p>
          <a:p>
            <a:pPr>
              <a:buFont typeface="Arial" panose="020B0604020202020204" pitchFamily="34" charset="0"/>
              <a:buChar char="•"/>
            </a:pPr>
            <a:r>
              <a:rPr lang="en-US" altLang="en-US" sz="2000" dirty="0"/>
              <a:t>Frosts during spring</a:t>
            </a:r>
          </a:p>
          <a:p>
            <a:pPr>
              <a:buFont typeface="Arial" panose="020B0604020202020204" pitchFamily="34" charset="0"/>
              <a:buChar char="•"/>
            </a:pPr>
            <a:r>
              <a:rPr lang="en-US" altLang="en-US" sz="2000" dirty="0"/>
              <a:t>Diversity of soils from limestone to clay loamy and sandy soils</a:t>
            </a:r>
          </a:p>
        </p:txBody>
      </p:sp>
      <p:sp>
        <p:nvSpPr>
          <p:cNvPr id="3" name="Title 2">
            <a:extLst>
              <a:ext uri="{FF2B5EF4-FFF2-40B4-BE49-F238E27FC236}">
                <a16:creationId xmlns:a16="http://schemas.microsoft.com/office/drawing/2014/main" id="{45B14190-50A0-B048-91A7-CE77719CF713}"/>
              </a:ext>
            </a:extLst>
          </p:cNvPr>
          <p:cNvSpPr>
            <a:spLocks noGrp="1"/>
          </p:cNvSpPr>
          <p:nvPr>
            <p:ph type="title"/>
          </p:nvPr>
        </p:nvSpPr>
        <p:spPr>
          <a:xfrm>
            <a:off x="628650" y="1131094"/>
            <a:ext cx="7886700" cy="422672"/>
          </a:xfrm>
        </p:spPr>
        <p:txBody>
          <a:bodyPr>
            <a:normAutofit fontScale="90000"/>
          </a:bodyPr>
          <a:lstStyle/>
          <a:p>
            <a:r>
              <a:rPr lang="fi-FI" altLang="en-US" sz="2400" b="1" dirty="0"/>
              <a:t>PDO </a:t>
            </a:r>
            <a:r>
              <a:rPr lang="fi-FI" altLang="en-US" sz="2400" b="1" dirty="0" err="1"/>
              <a:t>Naoussa</a:t>
            </a:r>
            <a:br>
              <a:rPr lang="fi-FI" altLang="en-US" b="1" dirty="0"/>
            </a:br>
            <a:endParaRPr lang="en-US" dirty="0"/>
          </a:p>
        </p:txBody>
      </p:sp>
      <p:pic>
        <p:nvPicPr>
          <p:cNvPr id="5" name="Picture 4">
            <a:extLst>
              <a:ext uri="{FF2B5EF4-FFF2-40B4-BE49-F238E27FC236}">
                <a16:creationId xmlns:a16="http://schemas.microsoft.com/office/drawing/2014/main" id="{C7DE7017-09F1-2A47-8BA5-4FC5508E4BA6}"/>
              </a:ext>
            </a:extLst>
          </p:cNvPr>
          <p:cNvPicPr>
            <a:picLocks noChangeAspect="1"/>
          </p:cNvPicPr>
          <p:nvPr/>
        </p:nvPicPr>
        <p:blipFill>
          <a:blip r:embed="rId3"/>
          <a:stretch>
            <a:fillRect/>
          </a:stretch>
        </p:blipFill>
        <p:spPr>
          <a:xfrm>
            <a:off x="4089134" y="1694856"/>
            <a:ext cx="4968957" cy="3707606"/>
          </a:xfrm>
          <a:prstGeom prst="rect">
            <a:avLst/>
          </a:prstGeom>
        </p:spPr>
      </p:pic>
      <p:pic>
        <p:nvPicPr>
          <p:cNvPr id="6" name="Picture 5">
            <a:extLst>
              <a:ext uri="{FF2B5EF4-FFF2-40B4-BE49-F238E27FC236}">
                <a16:creationId xmlns:a16="http://schemas.microsoft.com/office/drawing/2014/main" id="{3E4C59D5-0907-EB4B-809C-604BEA30E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373245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 Τίτλος">
            <a:extLst>
              <a:ext uri="{FF2B5EF4-FFF2-40B4-BE49-F238E27FC236}">
                <a16:creationId xmlns:a16="http://schemas.microsoft.com/office/drawing/2014/main" id="{626064C7-D37F-1743-A8B1-0C1C8A05095E}"/>
              </a:ext>
            </a:extLst>
          </p:cNvPr>
          <p:cNvSpPr>
            <a:spLocks noGrp="1"/>
          </p:cNvSpPr>
          <p:nvPr>
            <p:ph type="title"/>
          </p:nvPr>
        </p:nvSpPr>
        <p:spPr>
          <a:xfrm>
            <a:off x="1475656" y="410824"/>
            <a:ext cx="3833813" cy="742950"/>
          </a:xfrm>
        </p:spPr>
        <p:txBody>
          <a:bodyPr>
            <a:normAutofit/>
          </a:bodyPr>
          <a:lstStyle/>
          <a:p>
            <a:pPr algn="ctr"/>
            <a:r>
              <a:rPr lang="fi-FI" altLang="en-US" sz="2700" b="1" dirty="0"/>
              <a:t>PDO </a:t>
            </a:r>
            <a:r>
              <a:rPr lang="fi-FI" altLang="en-US" sz="2700" b="1" dirty="0" err="1"/>
              <a:t>Naoussa</a:t>
            </a:r>
            <a:endParaRPr lang="fi-FI" altLang="en-US" sz="2700" b="1" dirty="0"/>
          </a:p>
        </p:txBody>
      </p:sp>
      <p:sp>
        <p:nvSpPr>
          <p:cNvPr id="41987" name="6 - Θέση περιεχομένου">
            <a:extLst>
              <a:ext uri="{FF2B5EF4-FFF2-40B4-BE49-F238E27FC236}">
                <a16:creationId xmlns:a16="http://schemas.microsoft.com/office/drawing/2014/main" id="{049CA651-CF2F-E84C-978B-3981227501E5}"/>
              </a:ext>
            </a:extLst>
          </p:cNvPr>
          <p:cNvSpPr>
            <a:spLocks noGrp="1"/>
          </p:cNvSpPr>
          <p:nvPr>
            <p:ph sz="quarter" idx="1"/>
          </p:nvPr>
        </p:nvSpPr>
        <p:spPr>
          <a:xfrm>
            <a:off x="540544" y="1688901"/>
            <a:ext cx="2119312" cy="3467101"/>
          </a:xfrm>
        </p:spPr>
        <p:txBody>
          <a:bodyPr>
            <a:normAutofit fontScale="70000" lnSpcReduction="20000"/>
          </a:bodyPr>
          <a:lstStyle/>
          <a:p>
            <a:pPr marL="0" indent="0">
              <a:buNone/>
            </a:pPr>
            <a:r>
              <a:rPr lang="en-US" altLang="en-US" dirty="0"/>
              <a:t>Xinomavro 100%</a:t>
            </a:r>
          </a:p>
          <a:p>
            <a:pPr marL="0" indent="0">
              <a:buNone/>
            </a:pPr>
            <a:endParaRPr lang="en-US" altLang="en-US" dirty="0"/>
          </a:p>
          <a:p>
            <a:pPr marL="0" indent="0">
              <a:buNone/>
            </a:pPr>
            <a:r>
              <a:rPr lang="en-US" altLang="en-US" dirty="0"/>
              <a:t>Max yields: 70hl/ha</a:t>
            </a:r>
          </a:p>
          <a:p>
            <a:pPr marL="0" indent="0">
              <a:buNone/>
            </a:pPr>
            <a:endParaRPr lang="en-US" altLang="en-US" dirty="0"/>
          </a:p>
          <a:p>
            <a:pPr marL="0" indent="0">
              <a:buNone/>
            </a:pPr>
            <a:r>
              <a:rPr lang="en-US" altLang="en-US" dirty="0"/>
              <a:t>Vintage variation</a:t>
            </a:r>
          </a:p>
          <a:p>
            <a:pPr marL="0" indent="0">
              <a:buNone/>
            </a:pPr>
            <a:endParaRPr lang="en-US" altLang="en-US" dirty="0"/>
          </a:p>
          <a:p>
            <a:pPr marL="0" indent="0">
              <a:buNone/>
            </a:pPr>
            <a:r>
              <a:rPr lang="en-US" altLang="en-US" dirty="0"/>
              <a:t>Harvest late September – Late October</a:t>
            </a:r>
          </a:p>
          <a:p>
            <a:pPr>
              <a:buFont typeface="Wingdings" pitchFamily="2" charset="2"/>
              <a:buChar char="q"/>
            </a:pPr>
            <a:endParaRPr lang="fi-FI" altLang="en-US" dirty="0"/>
          </a:p>
        </p:txBody>
      </p:sp>
      <p:pic>
        <p:nvPicPr>
          <p:cNvPr id="5" name="Picture 4">
            <a:extLst>
              <a:ext uri="{FF2B5EF4-FFF2-40B4-BE49-F238E27FC236}">
                <a16:creationId xmlns:a16="http://schemas.microsoft.com/office/drawing/2014/main" id="{5F1E28B7-9BFD-6447-BD74-F1D21DAB8BAA}"/>
              </a:ext>
            </a:extLst>
          </p:cNvPr>
          <p:cNvPicPr>
            <a:picLocks noChangeAspect="1"/>
          </p:cNvPicPr>
          <p:nvPr/>
        </p:nvPicPr>
        <p:blipFill>
          <a:blip r:embed="rId3"/>
          <a:stretch>
            <a:fillRect/>
          </a:stretch>
        </p:blipFill>
        <p:spPr>
          <a:xfrm>
            <a:off x="3289698" y="1771650"/>
            <a:ext cx="5319854" cy="3529012"/>
          </a:xfrm>
          <a:prstGeom prst="rect">
            <a:avLst/>
          </a:prstGeom>
        </p:spPr>
      </p:pic>
      <p:pic>
        <p:nvPicPr>
          <p:cNvPr id="6" name="Picture 5">
            <a:extLst>
              <a:ext uri="{FF2B5EF4-FFF2-40B4-BE49-F238E27FC236}">
                <a16:creationId xmlns:a16="http://schemas.microsoft.com/office/drawing/2014/main" id="{822FF80E-35C1-9545-98EF-6DCBD77B9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091830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 Τίτλος">
            <a:extLst>
              <a:ext uri="{FF2B5EF4-FFF2-40B4-BE49-F238E27FC236}">
                <a16:creationId xmlns:a16="http://schemas.microsoft.com/office/drawing/2014/main" id="{4E913665-9369-B847-96E7-63461B2ADEA9}"/>
              </a:ext>
            </a:extLst>
          </p:cNvPr>
          <p:cNvSpPr>
            <a:spLocks noGrp="1"/>
          </p:cNvSpPr>
          <p:nvPr>
            <p:ph type="title"/>
          </p:nvPr>
        </p:nvSpPr>
        <p:spPr>
          <a:xfrm>
            <a:off x="1441451" y="410824"/>
            <a:ext cx="3833813" cy="742950"/>
          </a:xfrm>
        </p:spPr>
        <p:txBody>
          <a:bodyPr>
            <a:normAutofit/>
          </a:bodyPr>
          <a:lstStyle/>
          <a:p>
            <a:pPr algn="ctr"/>
            <a:r>
              <a:rPr lang="en-US" altLang="en-US" sz="2100" b="1" dirty="0"/>
              <a:t>Traditional vs modern </a:t>
            </a:r>
            <a:r>
              <a:rPr lang="en-US" altLang="en-US" sz="2100" b="1" dirty="0" err="1"/>
              <a:t>Naoussa</a:t>
            </a:r>
            <a:endParaRPr lang="en-US" altLang="en-US" sz="2100" b="1" dirty="0"/>
          </a:p>
        </p:txBody>
      </p:sp>
      <p:sp>
        <p:nvSpPr>
          <p:cNvPr id="10243" name="2 - Θέση υποσέλιδου">
            <a:extLst>
              <a:ext uri="{FF2B5EF4-FFF2-40B4-BE49-F238E27FC236}">
                <a16:creationId xmlns:a16="http://schemas.microsoft.com/office/drawing/2014/main" id="{A2C541B5-3139-FD4A-8C9A-69556889F0FD}"/>
              </a:ext>
            </a:extLst>
          </p:cNvPr>
          <p:cNvSpPr>
            <a:spLocks noGrp="1"/>
          </p:cNvSpPr>
          <p:nvPr>
            <p:ph type="ftr" sz="quarter" idx="11"/>
          </p:nvPr>
        </p:nvSpPr>
        <p:spPr bwMode="auto">
          <a:xfrm>
            <a:off x="1441451" y="6120946"/>
            <a:ext cx="6104335"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endParaRPr lang="en-US" dirty="0"/>
          </a:p>
          <a:p>
            <a:pPr algn="ctr" fontAlgn="base">
              <a:spcBef>
                <a:spcPct val="0"/>
              </a:spcBef>
              <a:spcAft>
                <a:spcPct val="0"/>
              </a:spcAft>
              <a:defRPr/>
            </a:pPr>
            <a:r>
              <a:rPr lang="en-US" dirty="0"/>
              <a:t>© Wines of Greece</a:t>
            </a:r>
            <a:endParaRPr lang="el-GR" dirty="0"/>
          </a:p>
        </p:txBody>
      </p:sp>
      <p:sp>
        <p:nvSpPr>
          <p:cNvPr id="44036" name="6 - Θέση περιεχομένου">
            <a:extLst>
              <a:ext uri="{FF2B5EF4-FFF2-40B4-BE49-F238E27FC236}">
                <a16:creationId xmlns:a16="http://schemas.microsoft.com/office/drawing/2014/main" id="{45BE4F75-08B2-CC48-A31A-6166B2E6A0DB}"/>
              </a:ext>
            </a:extLst>
          </p:cNvPr>
          <p:cNvSpPr>
            <a:spLocks noGrp="1"/>
          </p:cNvSpPr>
          <p:nvPr>
            <p:ph sz="quarter" idx="1"/>
          </p:nvPr>
        </p:nvSpPr>
        <p:spPr>
          <a:xfrm>
            <a:off x="516731" y="1939528"/>
            <a:ext cx="4758533" cy="4181417"/>
          </a:xfrm>
        </p:spPr>
        <p:txBody>
          <a:bodyPr>
            <a:noAutofit/>
          </a:bodyPr>
          <a:lstStyle/>
          <a:p>
            <a:pPr eaLnBrk="1" hangingPunct="1"/>
            <a:r>
              <a:rPr lang="en-US" altLang="en-US" sz="2000" b="1" dirty="0"/>
              <a:t>Traditional:</a:t>
            </a:r>
          </a:p>
          <a:p>
            <a:pPr eaLnBrk="1" hangingPunct="1">
              <a:buFont typeface="Wingdings" pitchFamily="2" charset="2"/>
              <a:buChar char="Ø"/>
            </a:pPr>
            <a:r>
              <a:rPr lang="en-US" altLang="en-US" sz="2000" dirty="0"/>
              <a:t>Pale color</a:t>
            </a:r>
          </a:p>
          <a:p>
            <a:pPr eaLnBrk="1" hangingPunct="1">
              <a:buFont typeface="Wingdings" pitchFamily="2" charset="2"/>
              <a:buChar char="Ø"/>
            </a:pPr>
            <a:r>
              <a:rPr lang="en-US" altLang="en-US" sz="2000" dirty="0"/>
              <a:t>Tomato, black olive, red fruits, leather, spices</a:t>
            </a:r>
          </a:p>
          <a:p>
            <a:pPr eaLnBrk="1" hangingPunct="1">
              <a:buFont typeface="Wingdings" pitchFamily="2" charset="2"/>
              <a:buChar char="Ø"/>
            </a:pPr>
            <a:r>
              <a:rPr lang="en-US" altLang="en-US" sz="2000" dirty="0"/>
              <a:t>High level of firm tannins, high acidity, medium body</a:t>
            </a:r>
          </a:p>
          <a:p>
            <a:pPr eaLnBrk="1" hangingPunct="1">
              <a:buFont typeface="Wingdings" pitchFamily="2" charset="2"/>
              <a:buChar char="Ø"/>
            </a:pPr>
            <a:endParaRPr lang="en-US" altLang="en-US" sz="2000" dirty="0"/>
          </a:p>
          <a:p>
            <a:pPr eaLnBrk="1" hangingPunct="1">
              <a:buFont typeface="Wingdings" pitchFamily="2" charset="2"/>
              <a:buChar char="q"/>
            </a:pPr>
            <a:r>
              <a:rPr lang="en-US" altLang="en-US" sz="2000" b="1" dirty="0"/>
              <a:t>Modern:</a:t>
            </a:r>
          </a:p>
          <a:p>
            <a:pPr eaLnBrk="1" hangingPunct="1">
              <a:buFont typeface="Wingdings" pitchFamily="2" charset="2"/>
              <a:buChar char="Ø"/>
            </a:pPr>
            <a:r>
              <a:rPr lang="en-US" altLang="en-US" sz="2000" dirty="0"/>
              <a:t>Deepest color, higher extract</a:t>
            </a:r>
          </a:p>
          <a:p>
            <a:pPr eaLnBrk="1" hangingPunct="1">
              <a:buFont typeface="Wingdings" pitchFamily="2" charset="2"/>
              <a:buChar char="Ø"/>
            </a:pPr>
            <a:r>
              <a:rPr lang="en-US" altLang="en-US" sz="2000" dirty="0"/>
              <a:t>More fruity aromas</a:t>
            </a:r>
          </a:p>
          <a:p>
            <a:pPr eaLnBrk="1" hangingPunct="1">
              <a:buFont typeface="Wingdings" pitchFamily="2" charset="2"/>
              <a:buChar char="Ø"/>
            </a:pPr>
            <a:r>
              <a:rPr lang="en-US" altLang="en-US" sz="2000" dirty="0"/>
              <a:t>Less harsh tannins, less acidity, fuller body</a:t>
            </a:r>
          </a:p>
        </p:txBody>
      </p:sp>
      <p:pic>
        <p:nvPicPr>
          <p:cNvPr id="3" name="Picture 2">
            <a:extLst>
              <a:ext uri="{FF2B5EF4-FFF2-40B4-BE49-F238E27FC236}">
                <a16:creationId xmlns:a16="http://schemas.microsoft.com/office/drawing/2014/main" id="{6CEA3746-CFEB-2848-AAF5-89AB2D1ABABA}"/>
              </a:ext>
            </a:extLst>
          </p:cNvPr>
          <p:cNvPicPr>
            <a:picLocks noChangeAspect="1"/>
          </p:cNvPicPr>
          <p:nvPr/>
        </p:nvPicPr>
        <p:blipFill>
          <a:blip r:embed="rId3"/>
          <a:stretch>
            <a:fillRect/>
          </a:stretch>
        </p:blipFill>
        <p:spPr>
          <a:xfrm>
            <a:off x="5250657" y="1771650"/>
            <a:ext cx="3737251" cy="2796778"/>
          </a:xfrm>
          <a:prstGeom prst="rect">
            <a:avLst/>
          </a:prstGeom>
        </p:spPr>
      </p:pic>
      <p:pic>
        <p:nvPicPr>
          <p:cNvPr id="6" name="Picture 5">
            <a:extLst>
              <a:ext uri="{FF2B5EF4-FFF2-40B4-BE49-F238E27FC236}">
                <a16:creationId xmlns:a16="http://schemas.microsoft.com/office/drawing/2014/main" id="{AC86048D-F6A8-BA4F-825C-233C99F2C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422025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B3D74B87-034D-4B43-8879-3E2E598023BD}"/>
              </a:ext>
            </a:extLst>
          </p:cNvPr>
          <p:cNvSpPr>
            <a:spLocks noGrp="1" noChangeArrowheads="1"/>
          </p:cNvSpPr>
          <p:nvPr>
            <p:ph type="title"/>
          </p:nvPr>
        </p:nvSpPr>
        <p:spPr>
          <a:xfrm>
            <a:off x="1276305" y="506412"/>
            <a:ext cx="6104007" cy="970565"/>
          </a:xfrm>
        </p:spPr>
        <p:txBody>
          <a:bodyPr/>
          <a:lstStyle/>
          <a:p>
            <a:pPr eaLnBrk="1" hangingPunct="1"/>
            <a:br>
              <a:rPr lang="en-US" altLang="en-US" sz="2800" b="0" dirty="0">
                <a:ea typeface="ＭＳ Ｐゴシック" panose="020B0600070205080204" pitchFamily="34" charset="-128"/>
              </a:rPr>
            </a:br>
            <a:r>
              <a:rPr lang="en-US" altLang="en-US" sz="2800" b="0" dirty="0">
                <a:ea typeface="ＭＳ Ｐゴシック" panose="020B0600070205080204" pitchFamily="34" charset="-128"/>
              </a:rPr>
              <a:t>Greece: The first culture of wine</a:t>
            </a:r>
            <a:br>
              <a:rPr lang="en-US" altLang="en-US" sz="2800" b="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16386" name="Picture 4">
            <a:extLst>
              <a:ext uri="{FF2B5EF4-FFF2-40B4-BE49-F238E27FC236}">
                <a16:creationId xmlns:a16="http://schemas.microsoft.com/office/drawing/2014/main" id="{C46DA9CF-972A-7B45-B31C-13B1DF7C932B}"/>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1143000" y="1600200"/>
            <a:ext cx="3124200" cy="2803525"/>
          </a:xfrm>
          <a:noFill/>
        </p:spPr>
      </p:pic>
      <p:sp>
        <p:nvSpPr>
          <p:cNvPr id="16387" name="Rectangle 5">
            <a:extLst>
              <a:ext uri="{FF2B5EF4-FFF2-40B4-BE49-F238E27FC236}">
                <a16:creationId xmlns:a16="http://schemas.microsoft.com/office/drawing/2014/main" id="{7033EACC-8543-224D-965F-0B15C5E4A8DB}"/>
              </a:ext>
            </a:extLst>
          </p:cNvPr>
          <p:cNvSpPr>
            <a:spLocks noChangeArrowheads="1"/>
          </p:cNvSpPr>
          <p:nvPr/>
        </p:nvSpPr>
        <p:spPr bwMode="auto">
          <a:xfrm>
            <a:off x="5775325" y="2732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88" name="Picture 6">
            <a:extLst>
              <a:ext uri="{FF2B5EF4-FFF2-40B4-BE49-F238E27FC236}">
                <a16:creationId xmlns:a16="http://schemas.microsoft.com/office/drawing/2014/main" id="{C4ACDD45-4D4C-7243-9C3F-E2B1F0F94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600200"/>
            <a:ext cx="1885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a:extLst>
              <a:ext uri="{FF2B5EF4-FFF2-40B4-BE49-F238E27FC236}">
                <a16:creationId xmlns:a16="http://schemas.microsoft.com/office/drawing/2014/main" id="{E6EEA5A7-63BC-A54D-9CA9-149DF039E5B7}"/>
              </a:ext>
            </a:extLst>
          </p:cNvPr>
          <p:cNvSpPr>
            <a:spLocks noChangeArrowheads="1"/>
          </p:cNvSpPr>
          <p:nvPr/>
        </p:nvSpPr>
        <p:spPr bwMode="auto">
          <a:xfrm>
            <a:off x="6713538" y="2786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90" name="Picture 8">
            <a:extLst>
              <a:ext uri="{FF2B5EF4-FFF2-40B4-BE49-F238E27FC236}">
                <a16:creationId xmlns:a16="http://schemas.microsoft.com/office/drawing/2014/main" id="{CE017895-279E-8149-B0DF-DCEDE730D7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7889" b="7013"/>
          <a:stretch>
            <a:fillRect/>
          </a:stretch>
        </p:blipFill>
        <p:spPr bwMode="auto">
          <a:xfrm>
            <a:off x="1143000" y="4418013"/>
            <a:ext cx="3429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9">
            <a:extLst>
              <a:ext uri="{FF2B5EF4-FFF2-40B4-BE49-F238E27FC236}">
                <a16:creationId xmlns:a16="http://schemas.microsoft.com/office/drawing/2014/main" id="{12B89194-6318-6E45-A35A-968E91AF3C2C}"/>
              </a:ext>
            </a:extLst>
          </p:cNvPr>
          <p:cNvSpPr>
            <a:spLocks noChangeArrowheads="1"/>
          </p:cNvSpPr>
          <p:nvPr/>
        </p:nvSpPr>
        <p:spPr bwMode="auto">
          <a:xfrm>
            <a:off x="5346700" y="4872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92" name="Picture 10">
            <a:extLst>
              <a:ext uri="{FF2B5EF4-FFF2-40B4-BE49-F238E27FC236}">
                <a16:creationId xmlns:a16="http://schemas.microsoft.com/office/drawing/2014/main" id="{418775EA-72C0-034F-A65A-17A0D59903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4961"/>
          <a:stretch>
            <a:fillRect/>
          </a:stretch>
        </p:blipFill>
        <p:spPr bwMode="auto">
          <a:xfrm>
            <a:off x="4495800" y="4337050"/>
            <a:ext cx="36576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1">
            <a:extLst>
              <a:ext uri="{FF2B5EF4-FFF2-40B4-BE49-F238E27FC236}">
                <a16:creationId xmlns:a16="http://schemas.microsoft.com/office/drawing/2014/main" id="{7F2A14D2-63FE-7048-99F4-6BA56B510209}"/>
              </a:ext>
            </a:extLst>
          </p:cNvPr>
          <p:cNvSpPr>
            <a:spLocks noChangeArrowheads="1"/>
          </p:cNvSpPr>
          <p:nvPr/>
        </p:nvSpPr>
        <p:spPr bwMode="auto">
          <a:xfrm>
            <a:off x="6948488" y="26622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94" name="Picture 12">
            <a:extLst>
              <a:ext uri="{FF2B5EF4-FFF2-40B4-BE49-F238E27FC236}">
                <a16:creationId xmlns:a16="http://schemas.microsoft.com/office/drawing/2014/main" id="{A4AEF957-8F06-F943-95DE-D031CB1330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4573" r="2570"/>
          <a:stretch>
            <a:fillRect/>
          </a:stretch>
        </p:blipFill>
        <p:spPr bwMode="auto">
          <a:xfrm>
            <a:off x="6172200" y="1600200"/>
            <a:ext cx="19637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4E8A49E-2373-2242-ADD7-A0620D102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971908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 13. KIR YIANNI RAMNISTA 2019</a:t>
            </a:r>
          </a:p>
        </p:txBody>
      </p:sp>
      <p:pic>
        <p:nvPicPr>
          <p:cNvPr id="5" name="Content Placeholder 4">
            <a:extLst>
              <a:ext uri="{FF2B5EF4-FFF2-40B4-BE49-F238E27FC236}">
                <a16:creationId xmlns:a16="http://schemas.microsoft.com/office/drawing/2014/main" id="{69EAF0C3-9627-2B4D-A2F6-176CEE53111A}"/>
              </a:ext>
            </a:extLst>
          </p:cNvPr>
          <p:cNvPicPr>
            <a:picLocks noGrp="1" noChangeAspect="1"/>
          </p:cNvPicPr>
          <p:nvPr>
            <p:ph idx="1"/>
          </p:nvPr>
        </p:nvPicPr>
        <p:blipFill>
          <a:blip r:embed="rId3"/>
          <a:stretch>
            <a:fillRect/>
          </a:stretch>
        </p:blipFill>
        <p:spPr>
          <a:xfrm>
            <a:off x="8072566" y="4755976"/>
            <a:ext cx="1005584" cy="1162621"/>
          </a:xfrm>
        </p:spPr>
      </p:pic>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633479492"/>
              </p:ext>
            </p:extLst>
          </p:nvPr>
        </p:nvGraphicFramePr>
        <p:xfrm>
          <a:off x="359627" y="1385083"/>
          <a:ext cx="7171612" cy="5770659"/>
        </p:xfrm>
        <a:graphic>
          <a:graphicData uri="http://schemas.openxmlformats.org/drawingml/2006/table">
            <a:tbl>
              <a:tblPr firstRow="1" bandRow="1">
                <a:tableStyleId>{073A0DAA-6AF3-43AB-8588-CEC1D06C72B9}</a:tableStyleId>
              </a:tblPr>
              <a:tblGrid>
                <a:gridCol w="2146718">
                  <a:extLst>
                    <a:ext uri="{9D8B030D-6E8A-4147-A177-3AD203B41FA5}">
                      <a16:colId xmlns:a16="http://schemas.microsoft.com/office/drawing/2014/main" val="1204406582"/>
                    </a:ext>
                  </a:extLst>
                </a:gridCol>
                <a:gridCol w="5024894">
                  <a:extLst>
                    <a:ext uri="{9D8B030D-6E8A-4147-A177-3AD203B41FA5}">
                      <a16:colId xmlns:a16="http://schemas.microsoft.com/office/drawing/2014/main" val="1492906567"/>
                    </a:ext>
                  </a:extLst>
                </a:gridCol>
              </a:tblGrid>
              <a:tr h="277690">
                <a:tc>
                  <a:txBody>
                    <a:bodyPr/>
                    <a:lstStyle/>
                    <a:p>
                      <a:pPr algn="l"/>
                      <a:r>
                        <a:rPr lang="en-US" sz="1400" dirty="0">
                          <a:solidFill>
                            <a:schemeClr val="bg1"/>
                          </a:solidFill>
                        </a:rPr>
                        <a:t>Grape</a:t>
                      </a:r>
                      <a:endParaRPr lang="en-US" sz="1400" dirty="0">
                        <a:solidFill>
                          <a:schemeClr val="tx1"/>
                        </a:solidFill>
                      </a:endParaRPr>
                    </a:p>
                  </a:txBody>
                  <a:tcPr marL="68580" marR="68580" marT="34290" marB="34290"/>
                </a:tc>
                <a:tc>
                  <a:txBody>
                    <a:bodyPr/>
                    <a:lstStyle/>
                    <a:p>
                      <a:r>
                        <a:rPr lang="en-US" sz="1400" dirty="0"/>
                        <a:t>Xinomavro</a:t>
                      </a:r>
                    </a:p>
                  </a:txBody>
                  <a:tcPr marL="68580" marR="68580" marT="34290" marB="34290"/>
                </a:tc>
                <a:extLst>
                  <a:ext uri="{0D108BD9-81ED-4DB2-BD59-A6C34878D82A}">
                    <a16:rowId xmlns:a16="http://schemas.microsoft.com/office/drawing/2014/main" val="3765416981"/>
                  </a:ext>
                </a:extLst>
              </a:tr>
              <a:tr h="277690">
                <a:tc>
                  <a:txBody>
                    <a:bodyPr/>
                    <a:lstStyle/>
                    <a:p>
                      <a:r>
                        <a:rPr lang="en-US" sz="1400" dirty="0"/>
                        <a:t>Denomination</a:t>
                      </a:r>
                    </a:p>
                  </a:txBody>
                  <a:tcPr marL="68580" marR="68580" marT="34290" marB="34290"/>
                </a:tc>
                <a:tc>
                  <a:txBody>
                    <a:bodyPr/>
                    <a:lstStyle/>
                    <a:p>
                      <a:r>
                        <a:rPr lang="en-US" sz="1400" dirty="0"/>
                        <a:t>PDO </a:t>
                      </a:r>
                      <a:r>
                        <a:rPr lang="en-US" sz="1400" dirty="0" err="1"/>
                        <a:t>Naoussa</a:t>
                      </a:r>
                      <a:endParaRPr lang="en-US" sz="1400" dirty="0"/>
                    </a:p>
                  </a:txBody>
                  <a:tcPr marL="68580" marR="68580" marT="34290" marB="34290"/>
                </a:tc>
                <a:extLst>
                  <a:ext uri="{0D108BD9-81ED-4DB2-BD59-A6C34878D82A}">
                    <a16:rowId xmlns:a16="http://schemas.microsoft.com/office/drawing/2014/main" val="2933744512"/>
                  </a:ext>
                </a:extLst>
              </a:tr>
              <a:tr h="908121">
                <a:tc>
                  <a:txBody>
                    <a:bodyPr/>
                    <a:lstStyle/>
                    <a:p>
                      <a:r>
                        <a:rPr lang="en-US" sz="1400" dirty="0"/>
                        <a:t>Vintage</a:t>
                      </a:r>
                    </a:p>
                  </a:txBody>
                  <a:tcPr marL="68580" marR="68580" marT="34290" marB="34290"/>
                </a:tc>
                <a:tc>
                  <a:txBody>
                    <a:bodyPr/>
                    <a:lstStyle/>
                    <a:p>
                      <a:r>
                        <a:rPr lang="en-US" sz="1400" dirty="0"/>
                        <a:t>2019</a:t>
                      </a:r>
                      <a:r>
                        <a:rPr lang="el-GR" sz="1400" dirty="0"/>
                        <a:t> </a:t>
                      </a:r>
                      <a:r>
                        <a:rPr kumimoji="0" lang="en-US" sz="1400" kern="1200" dirty="0">
                          <a:solidFill>
                            <a:schemeClr val="dk1"/>
                          </a:solidFill>
                          <a:effectLst/>
                          <a:latin typeface="+mn-lt"/>
                          <a:ea typeface="+mn-ea"/>
                          <a:cs typeface="+mn-cs"/>
                        </a:rPr>
                        <a:t>was considered a great vintage. The cold winter, the notably rainy spring and the long dry summer days were followed by 2 months (August and September) with ideal mild conditions and significant temperature difference between day and night. </a:t>
                      </a:r>
                      <a:endParaRPr lang="en-US" sz="1400" dirty="0"/>
                    </a:p>
                  </a:txBody>
                  <a:tcPr marL="68580" marR="68580" marT="34290" marB="34290"/>
                </a:tc>
                <a:extLst>
                  <a:ext uri="{0D108BD9-81ED-4DB2-BD59-A6C34878D82A}">
                    <a16:rowId xmlns:a16="http://schemas.microsoft.com/office/drawing/2014/main" val="1063618048"/>
                  </a:ext>
                </a:extLst>
              </a:tr>
              <a:tr h="697977">
                <a:tc>
                  <a:txBody>
                    <a:bodyPr/>
                    <a:lstStyle/>
                    <a:p>
                      <a:r>
                        <a:rPr lang="en-US" sz="1400" dirty="0"/>
                        <a:t>Soil</a:t>
                      </a:r>
                    </a:p>
                  </a:txBody>
                  <a:tcPr marL="68580" marR="68580" marT="34290" marB="34290"/>
                </a:tc>
                <a:tc>
                  <a:txBody>
                    <a:bodyPr/>
                    <a:lstStyle/>
                    <a:p>
                      <a:r>
                        <a:rPr kumimoji="0" lang="en-US" sz="1400" b="0" i="0" u="none" strike="noStrike" kern="1200" dirty="0">
                          <a:solidFill>
                            <a:schemeClr val="dk1"/>
                          </a:solidFill>
                          <a:effectLst/>
                          <a:latin typeface="+mn-lt"/>
                          <a:ea typeface="+mn-ea"/>
                          <a:cs typeface="+mn-cs"/>
                        </a:rPr>
                        <a:t>We use grapes mostly from the vineyard blocks of lower pH and with lighter soil type in order to maximize the aromatic intensity and complexity.</a:t>
                      </a:r>
                      <a:endParaRPr lang="en-US" sz="1400" dirty="0"/>
                    </a:p>
                  </a:txBody>
                  <a:tcPr marL="68580" marR="68580" marT="34290" marB="34290"/>
                </a:tc>
                <a:extLst>
                  <a:ext uri="{0D108BD9-81ED-4DB2-BD59-A6C34878D82A}">
                    <a16:rowId xmlns:a16="http://schemas.microsoft.com/office/drawing/2014/main" val="3956310076"/>
                  </a:ext>
                </a:extLst>
              </a:tr>
              <a:tr h="277690">
                <a:tc>
                  <a:txBody>
                    <a:bodyPr/>
                    <a:lstStyle/>
                    <a:p>
                      <a:r>
                        <a:rPr lang="en-US" sz="1400" dirty="0"/>
                        <a:t>Altitude</a:t>
                      </a:r>
                    </a:p>
                  </a:txBody>
                  <a:tcPr marL="68580" marR="68580" marT="34290" marB="34290"/>
                </a:tc>
                <a:tc>
                  <a:txBody>
                    <a:bodyPr/>
                    <a:lstStyle/>
                    <a:p>
                      <a:r>
                        <a:rPr lang="en-US" sz="1400" dirty="0"/>
                        <a:t>120-280m</a:t>
                      </a:r>
                    </a:p>
                  </a:txBody>
                  <a:tcPr marL="68580" marR="68580" marT="34290" marB="34290"/>
                </a:tc>
                <a:extLst>
                  <a:ext uri="{0D108BD9-81ED-4DB2-BD59-A6C34878D82A}">
                    <a16:rowId xmlns:a16="http://schemas.microsoft.com/office/drawing/2014/main" val="4025537237"/>
                  </a:ext>
                </a:extLst>
              </a:tr>
              <a:tr h="338441">
                <a:tc>
                  <a:txBody>
                    <a:bodyPr/>
                    <a:lstStyle/>
                    <a:p>
                      <a:r>
                        <a:rPr lang="en-US" sz="1400" dirty="0"/>
                        <a:t>Vineyard age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50+ years </a:t>
                      </a:r>
                    </a:p>
                  </a:txBody>
                  <a:tcPr marL="68580" marR="68580" marT="34290" marB="34290"/>
                </a:tc>
                <a:extLst>
                  <a:ext uri="{0D108BD9-81ED-4DB2-BD59-A6C34878D82A}">
                    <a16:rowId xmlns:a16="http://schemas.microsoft.com/office/drawing/2014/main" val="924476054"/>
                  </a:ext>
                </a:extLst>
              </a:tr>
              <a:tr h="277690">
                <a:tc>
                  <a:txBody>
                    <a:bodyPr/>
                    <a:lstStyle/>
                    <a:p>
                      <a:r>
                        <a:rPr lang="en-US" sz="1400" dirty="0"/>
                        <a:t>Viticulture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Sustainable</a:t>
                      </a:r>
                    </a:p>
                  </a:txBody>
                  <a:tcPr marL="35719" marR="35719" marT="0" marB="0"/>
                </a:tc>
                <a:extLst>
                  <a:ext uri="{0D108BD9-81ED-4DB2-BD59-A6C34878D82A}">
                    <a16:rowId xmlns:a16="http://schemas.microsoft.com/office/drawing/2014/main" val="1174336719"/>
                  </a:ext>
                </a:extLst>
              </a:tr>
              <a:tr h="1827958">
                <a:tc>
                  <a:txBody>
                    <a:bodyPr/>
                    <a:lstStyle/>
                    <a:p>
                      <a:r>
                        <a:rPr lang="en-US" sz="1400" dirty="0" err="1"/>
                        <a:t>Vinification</a:t>
                      </a:r>
                      <a:endParaRPr lang="en-US" sz="1400" dirty="0"/>
                    </a:p>
                  </a:txBody>
                  <a:tcPr marL="68580" marR="68580" marT="34290" marB="34290"/>
                </a:tc>
                <a:tc>
                  <a:txBody>
                    <a:bodyPr/>
                    <a:lstStyle/>
                    <a:p>
                      <a:r>
                        <a:rPr lang="en-US" sz="1400" dirty="0">
                          <a:effectLst/>
                          <a:latin typeface="Calibri" panose="020F0502020204030204" pitchFamily="34" charset="0"/>
                        </a:rPr>
                        <a:t> </a:t>
                      </a:r>
                      <a:r>
                        <a:rPr kumimoji="0" lang="en-US" sz="1400" kern="1200" dirty="0">
                          <a:solidFill>
                            <a:schemeClr val="dk1"/>
                          </a:solidFill>
                          <a:effectLst/>
                          <a:latin typeface="+mn-lt"/>
                          <a:ea typeface="+mn-ea"/>
                          <a:cs typeface="+mn-cs"/>
                        </a:rPr>
                        <a:t>Rigorous grape selection on conveyor belt. Cold soaking for 7 days at low temperatures (8-10°C). Fermentation with </a:t>
                      </a:r>
                      <a:r>
                        <a:rPr kumimoji="0" lang="en-US" sz="1400" kern="1200" dirty="0" err="1">
                          <a:solidFill>
                            <a:schemeClr val="dk1"/>
                          </a:solidFill>
                          <a:effectLst/>
                          <a:latin typeface="+mn-lt"/>
                          <a:ea typeface="+mn-ea"/>
                          <a:cs typeface="+mn-cs"/>
                        </a:rPr>
                        <a:t>pigeage</a:t>
                      </a:r>
                      <a:r>
                        <a:rPr kumimoji="0" lang="en-US" sz="1400" kern="1200" dirty="0">
                          <a:solidFill>
                            <a:schemeClr val="dk1"/>
                          </a:solidFill>
                          <a:effectLst/>
                          <a:latin typeface="+mn-lt"/>
                          <a:ea typeface="+mn-ea"/>
                          <a:cs typeface="+mn-cs"/>
                        </a:rPr>
                        <a:t> for 10-15 days and pump-overs in a combination of French </a:t>
                      </a:r>
                    </a:p>
                    <a:p>
                      <a:r>
                        <a:rPr kumimoji="0" lang="en-US" sz="1400" kern="1200" dirty="0">
                          <a:solidFill>
                            <a:schemeClr val="dk1"/>
                          </a:solidFill>
                          <a:effectLst/>
                          <a:latin typeface="+mn-lt"/>
                          <a:ea typeface="+mn-ea"/>
                          <a:cs typeface="+mn-cs"/>
                        </a:rPr>
                        <a:t>oak vats (5 tons) and stainless-steel tank (5 tons) at a temperature of 20-26°C that is preserved during the post-fermentation maceration (2-6 days). Malolactic fermentation in French oak barrels. Maturation for 16 months in French oak (228 </a:t>
                      </a:r>
                      <a:r>
                        <a:rPr kumimoji="0" lang="en-US" sz="1400" kern="1200" dirty="0" err="1">
                          <a:solidFill>
                            <a:schemeClr val="dk1"/>
                          </a:solidFill>
                          <a:effectLst/>
                          <a:latin typeface="+mn-lt"/>
                          <a:ea typeface="+mn-ea"/>
                          <a:cs typeface="+mn-cs"/>
                        </a:rPr>
                        <a:t>lt</a:t>
                      </a:r>
                      <a:r>
                        <a:rPr kumimoji="0" lang="en-US" sz="1400" kern="1200" dirty="0">
                          <a:solidFill>
                            <a:schemeClr val="dk1"/>
                          </a:solidFill>
                          <a:effectLst/>
                          <a:latin typeface="+mn-lt"/>
                          <a:ea typeface="+mn-ea"/>
                          <a:cs typeface="+mn-cs"/>
                        </a:rPr>
                        <a:t>) of 1st, 2nd and 3rd use. The first blend of the blocks is made in the 6th month of maturation. </a:t>
                      </a:r>
                    </a:p>
                  </a:txBody>
                  <a:tcPr marL="35719" marR="35719" marT="0" marB="0"/>
                </a:tc>
                <a:extLst>
                  <a:ext uri="{0D108BD9-81ED-4DB2-BD59-A6C34878D82A}">
                    <a16:rowId xmlns:a16="http://schemas.microsoft.com/office/drawing/2014/main" val="2950058806"/>
                  </a:ext>
                </a:extLst>
              </a:tr>
              <a:tr h="277690">
                <a:tc>
                  <a:txBody>
                    <a:bodyPr/>
                    <a:lstStyle/>
                    <a:p>
                      <a:r>
                        <a:rPr lang="en-US" sz="1400" dirty="0"/>
                        <a:t>Alcohol %</a:t>
                      </a:r>
                    </a:p>
                  </a:txBody>
                  <a:tcPr marL="68580" marR="68580" marT="34290" marB="34290"/>
                </a:tc>
                <a:tc>
                  <a:txBody>
                    <a:bodyPr/>
                    <a:lstStyle/>
                    <a:p>
                      <a:r>
                        <a:rPr lang="el-GR" sz="1400" dirty="0"/>
                        <a:t>14</a:t>
                      </a:r>
                      <a:endParaRPr lang="en-US" sz="1400" dirty="0"/>
                    </a:p>
                  </a:txBody>
                  <a:tcPr marL="68580" marR="68580" marT="34290" marB="34290"/>
                </a:tc>
                <a:extLst>
                  <a:ext uri="{0D108BD9-81ED-4DB2-BD59-A6C34878D82A}">
                    <a16:rowId xmlns:a16="http://schemas.microsoft.com/office/drawing/2014/main" val="1712716931"/>
                  </a:ext>
                </a:extLst>
              </a:tr>
              <a:tr h="277690">
                <a:tc>
                  <a:txBody>
                    <a:bodyPr/>
                    <a:lstStyle/>
                    <a:p>
                      <a:r>
                        <a:rPr lang="en-US" sz="1400" dirty="0"/>
                        <a:t>pH: 3</a:t>
                      </a:r>
                      <a:r>
                        <a:rPr lang="el-GR" sz="1400" dirty="0"/>
                        <a:t>.42</a:t>
                      </a:r>
                      <a:endParaRPr lang="en-US" sz="1400" dirty="0"/>
                    </a:p>
                  </a:txBody>
                  <a:tcPr marL="68580" marR="68580" marT="34290" marB="34290"/>
                </a:tc>
                <a:tc>
                  <a:txBody>
                    <a:bodyPr/>
                    <a:lstStyle/>
                    <a:p>
                      <a:r>
                        <a:rPr lang="en-US" sz="1400" dirty="0"/>
                        <a:t>Acidity: 5.5g/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277690">
                <a:tc>
                  <a:txBody>
                    <a:bodyPr/>
                    <a:lstStyle/>
                    <a:p>
                      <a:r>
                        <a:rPr lang="en-US" sz="1400" dirty="0"/>
                        <a:t>Total production</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8" name="Picture 7">
            <a:extLst>
              <a:ext uri="{FF2B5EF4-FFF2-40B4-BE49-F238E27FC236}">
                <a16:creationId xmlns:a16="http://schemas.microsoft.com/office/drawing/2014/main" id="{96B4B897-C2BD-144E-BA1D-17EF247A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6" name="Picture 5">
            <a:extLst>
              <a:ext uri="{FF2B5EF4-FFF2-40B4-BE49-F238E27FC236}">
                <a16:creationId xmlns:a16="http://schemas.microsoft.com/office/drawing/2014/main" id="{C0498E24-6FA5-554A-9C02-2D36E5854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1239" y="1572772"/>
            <a:ext cx="1612761" cy="5085213"/>
          </a:xfrm>
          <a:prstGeom prst="rect">
            <a:avLst/>
          </a:prstGeom>
        </p:spPr>
      </p:pic>
    </p:spTree>
    <p:extLst>
      <p:ext uri="{BB962C8B-B14F-4D97-AF65-F5344CB8AC3E}">
        <p14:creationId xmlns:p14="http://schemas.microsoft.com/office/powerpoint/2010/main" val="676780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95536" y="476672"/>
            <a:ext cx="7886700" cy="411956"/>
          </a:xfrm>
        </p:spPr>
        <p:txBody>
          <a:bodyPr>
            <a:normAutofit/>
          </a:bodyPr>
          <a:lstStyle/>
          <a:p>
            <a:r>
              <a:rPr lang="en-US" sz="1800" b="1" dirty="0"/>
              <a:t>14. BOUTARI GRANDE RESERVE 2013 - MACEDONIA</a:t>
            </a:r>
          </a:p>
        </p:txBody>
      </p:sp>
      <p:graphicFrame>
        <p:nvGraphicFramePr>
          <p:cNvPr id="4" name="Table 3">
            <a:extLst>
              <a:ext uri="{FF2B5EF4-FFF2-40B4-BE49-F238E27FC236}">
                <a16:creationId xmlns:a16="http://schemas.microsoft.com/office/drawing/2014/main" id="{ABB63BEE-BA1E-5645-A1BB-552415BEFDEF}"/>
              </a:ext>
            </a:extLst>
          </p:cNvPr>
          <p:cNvGraphicFramePr>
            <a:graphicFrameLocks noGrp="1"/>
          </p:cNvGraphicFramePr>
          <p:nvPr>
            <p:extLst>
              <p:ext uri="{D42A27DB-BD31-4B8C-83A1-F6EECF244321}">
                <p14:modId xmlns:p14="http://schemas.microsoft.com/office/powerpoint/2010/main" val="2109128236"/>
              </p:ext>
            </p:extLst>
          </p:nvPr>
        </p:nvGraphicFramePr>
        <p:xfrm>
          <a:off x="395536" y="1699254"/>
          <a:ext cx="6643688" cy="4876530"/>
        </p:xfrm>
        <a:graphic>
          <a:graphicData uri="http://schemas.openxmlformats.org/drawingml/2006/table">
            <a:tbl>
              <a:tblPr firstRow="1" bandRow="1">
                <a:tableStyleId>{073A0DAA-6AF3-43AB-8588-CEC1D06C72B9}</a:tableStyleId>
              </a:tblPr>
              <a:tblGrid>
                <a:gridCol w="2085614">
                  <a:extLst>
                    <a:ext uri="{9D8B030D-6E8A-4147-A177-3AD203B41FA5}">
                      <a16:colId xmlns:a16="http://schemas.microsoft.com/office/drawing/2014/main" val="1204406582"/>
                    </a:ext>
                  </a:extLst>
                </a:gridCol>
                <a:gridCol w="4558074">
                  <a:extLst>
                    <a:ext uri="{9D8B030D-6E8A-4147-A177-3AD203B41FA5}">
                      <a16:colId xmlns:a16="http://schemas.microsoft.com/office/drawing/2014/main" val="1492906567"/>
                    </a:ext>
                  </a:extLst>
                </a:gridCol>
              </a:tblGrid>
              <a:tr h="349705">
                <a:tc>
                  <a:txBody>
                    <a:bodyPr/>
                    <a:lstStyle/>
                    <a:p>
                      <a:r>
                        <a:rPr lang="en-US" sz="1400" dirty="0" err="1">
                          <a:solidFill>
                            <a:schemeClr val="bg1"/>
                          </a:solidFill>
                        </a:rPr>
                        <a:t>Grape</a:t>
                      </a:r>
                      <a:r>
                        <a:rPr lang="en-US" sz="1400" dirty="0" err="1">
                          <a:solidFill>
                            <a:schemeClr val="tx1"/>
                          </a:solidFill>
                        </a:rPr>
                        <a:t>E</a:t>
                      </a:r>
                      <a:r>
                        <a:rPr lang="en-US" sz="1400" dirty="0">
                          <a:solidFill>
                            <a:schemeClr val="tx1"/>
                          </a:solidFill>
                        </a:rPr>
                        <a:t> No 11</a:t>
                      </a:r>
                    </a:p>
                  </a:txBody>
                  <a:tcPr marL="68580" marR="68580" marT="34290" marB="34290"/>
                </a:tc>
                <a:tc>
                  <a:txBody>
                    <a:bodyPr/>
                    <a:lstStyle/>
                    <a:p>
                      <a:r>
                        <a:rPr lang="en-US" sz="1400" dirty="0"/>
                        <a:t>Xinomavro</a:t>
                      </a:r>
                    </a:p>
                  </a:txBody>
                  <a:tcPr marL="68580" marR="68580" marT="34290" marB="34290"/>
                </a:tc>
                <a:extLst>
                  <a:ext uri="{0D108BD9-81ED-4DB2-BD59-A6C34878D82A}">
                    <a16:rowId xmlns:a16="http://schemas.microsoft.com/office/drawing/2014/main" val="3765416981"/>
                  </a:ext>
                </a:extLst>
              </a:tr>
              <a:tr h="278130">
                <a:tc>
                  <a:txBody>
                    <a:bodyPr/>
                    <a:lstStyle/>
                    <a:p>
                      <a:r>
                        <a:rPr lang="en-US" sz="1400" dirty="0"/>
                        <a:t>Denomination</a:t>
                      </a:r>
                    </a:p>
                  </a:txBody>
                  <a:tcPr marL="68580" marR="68580" marT="34290" marB="34290"/>
                </a:tc>
                <a:tc>
                  <a:txBody>
                    <a:bodyPr/>
                    <a:lstStyle/>
                    <a:p>
                      <a:r>
                        <a:rPr lang="en-US" sz="1400" dirty="0"/>
                        <a:t>PDO </a:t>
                      </a:r>
                      <a:r>
                        <a:rPr lang="en-US" sz="1400" dirty="0" err="1"/>
                        <a:t>Naoussa</a:t>
                      </a:r>
                      <a:endParaRPr lang="en-US" sz="1400" dirty="0"/>
                    </a:p>
                  </a:txBody>
                  <a:tcPr marL="68580" marR="68580" marT="34290" marB="34290"/>
                </a:tc>
                <a:extLst>
                  <a:ext uri="{0D108BD9-81ED-4DB2-BD59-A6C34878D82A}">
                    <a16:rowId xmlns:a16="http://schemas.microsoft.com/office/drawing/2014/main" val="2933744512"/>
                  </a:ext>
                </a:extLst>
              </a:tr>
              <a:tr h="278130">
                <a:tc>
                  <a:txBody>
                    <a:bodyPr/>
                    <a:lstStyle/>
                    <a:p>
                      <a:r>
                        <a:rPr lang="en-US" sz="1400" dirty="0"/>
                        <a:t>Vintage</a:t>
                      </a:r>
                    </a:p>
                  </a:txBody>
                  <a:tcPr marL="68580" marR="68580" marT="34290" marB="34290"/>
                </a:tc>
                <a:tc>
                  <a:txBody>
                    <a:bodyPr/>
                    <a:lstStyle/>
                    <a:p>
                      <a:r>
                        <a:rPr lang="en-US" sz="1400" dirty="0"/>
                        <a:t>2013</a:t>
                      </a:r>
                    </a:p>
                  </a:txBody>
                  <a:tcPr marL="68580" marR="68580" marT="34290" marB="34290"/>
                </a:tc>
                <a:extLst>
                  <a:ext uri="{0D108BD9-81ED-4DB2-BD59-A6C34878D82A}">
                    <a16:rowId xmlns:a16="http://schemas.microsoft.com/office/drawing/2014/main" val="1063618048"/>
                  </a:ext>
                </a:extLst>
              </a:tr>
              <a:tr h="278130">
                <a:tc>
                  <a:txBody>
                    <a:bodyPr/>
                    <a:lstStyle/>
                    <a:p>
                      <a:r>
                        <a:rPr lang="en-US" sz="1400" dirty="0"/>
                        <a:t>Soil</a:t>
                      </a:r>
                    </a:p>
                  </a:txBody>
                  <a:tcPr marL="68580" marR="68580" marT="34290" marB="34290"/>
                </a:tc>
                <a:tc>
                  <a:txBody>
                    <a:bodyPr/>
                    <a:lstStyle/>
                    <a:p>
                      <a:r>
                        <a:rPr lang="en-US" sz="1400" dirty="0"/>
                        <a:t>Varied types from acid </a:t>
                      </a:r>
                      <a:r>
                        <a:rPr lang="en-US" sz="1400" dirty="0" err="1"/>
                        <a:t>schishtone</a:t>
                      </a:r>
                      <a:r>
                        <a:rPr lang="en-US" sz="1400" dirty="0"/>
                        <a:t> to high in limestone and clay</a:t>
                      </a:r>
                    </a:p>
                  </a:txBody>
                  <a:tcPr marL="68580" marR="68580" marT="34290" marB="34290"/>
                </a:tc>
                <a:extLst>
                  <a:ext uri="{0D108BD9-81ED-4DB2-BD59-A6C34878D82A}">
                    <a16:rowId xmlns:a16="http://schemas.microsoft.com/office/drawing/2014/main" val="3956310076"/>
                  </a:ext>
                </a:extLst>
              </a:tr>
              <a:tr h="351065">
                <a:tc>
                  <a:txBody>
                    <a:bodyPr/>
                    <a:lstStyle/>
                    <a:p>
                      <a:r>
                        <a:rPr lang="en-US" sz="1400" dirty="0"/>
                        <a:t>Vineyard age</a:t>
                      </a:r>
                    </a:p>
                  </a:txBody>
                  <a:tcPr marL="68580" marR="68580" marT="34290" marB="34290"/>
                </a:tc>
                <a:tc>
                  <a:txBody>
                    <a:bodyPr/>
                    <a:lstStyle/>
                    <a:p>
                      <a:r>
                        <a:rPr lang="en-US" sz="1400" dirty="0"/>
                        <a:t>30-50 years old</a:t>
                      </a:r>
                    </a:p>
                  </a:txBody>
                  <a:tcPr marL="68580" marR="68580" marT="34290" marB="34290"/>
                </a:tc>
                <a:extLst>
                  <a:ext uri="{0D108BD9-81ED-4DB2-BD59-A6C34878D82A}">
                    <a16:rowId xmlns:a16="http://schemas.microsoft.com/office/drawing/2014/main" val="924476054"/>
                  </a:ext>
                </a:extLst>
              </a:tr>
              <a:tr h="480060">
                <a:tc>
                  <a:txBody>
                    <a:bodyPr/>
                    <a:lstStyle/>
                    <a:p>
                      <a:r>
                        <a:rPr lang="en-US" sz="1400" dirty="0"/>
                        <a:t>Viticulture</a:t>
                      </a:r>
                    </a:p>
                  </a:txBody>
                  <a:tcPr marL="68580" marR="68580" marT="34290" marB="34290"/>
                </a:tc>
                <a:tc>
                  <a:txBody>
                    <a:bodyPr/>
                    <a:lstStyle/>
                    <a:p>
                      <a:r>
                        <a:rPr lang="en-US" sz="1400" kern="1200" dirty="0">
                          <a:solidFill>
                            <a:schemeClr val="dk1"/>
                          </a:solidFill>
                          <a:effectLst/>
                          <a:latin typeface="+mn-lt"/>
                          <a:ea typeface="+mn-ea"/>
                          <a:cs typeface="+mn-cs"/>
                        </a:rPr>
                        <a:t>Individually selected plots of the </a:t>
                      </a:r>
                      <a:r>
                        <a:rPr lang="en-US" sz="1400" kern="1200" dirty="0" err="1">
                          <a:solidFill>
                            <a:schemeClr val="dk1"/>
                          </a:solidFill>
                          <a:effectLst/>
                          <a:latin typeface="+mn-lt"/>
                          <a:ea typeface="+mn-ea"/>
                          <a:cs typeface="+mn-cs"/>
                        </a:rPr>
                        <a:t>Trilofos</a:t>
                      </a:r>
                      <a:r>
                        <a:rPr lang="en-US" sz="1400" kern="1200" dirty="0">
                          <a:solidFill>
                            <a:schemeClr val="dk1"/>
                          </a:solidFill>
                          <a:effectLst/>
                          <a:latin typeface="+mn-lt"/>
                          <a:ea typeface="+mn-ea"/>
                          <a:cs typeface="+mn-cs"/>
                        </a:rPr>
                        <a:t> area, harvested and vinified separately. </a:t>
                      </a:r>
                      <a:endParaRPr lang="en-US" sz="1400" dirty="0"/>
                    </a:p>
                  </a:txBody>
                  <a:tcPr marL="68580" marR="68580" marT="34290" marB="34290"/>
                </a:tc>
                <a:extLst>
                  <a:ext uri="{0D108BD9-81ED-4DB2-BD59-A6C34878D82A}">
                    <a16:rowId xmlns:a16="http://schemas.microsoft.com/office/drawing/2014/main" val="1174336719"/>
                  </a:ext>
                </a:extLst>
              </a:tr>
              <a:tr h="1714500">
                <a:tc>
                  <a:txBody>
                    <a:bodyPr/>
                    <a:lstStyle/>
                    <a:p>
                      <a:r>
                        <a:rPr lang="en-US" sz="1400" dirty="0" err="1"/>
                        <a:t>Vinification</a:t>
                      </a:r>
                      <a:endParaRPr lang="en-US" sz="1400" dirty="0"/>
                    </a:p>
                  </a:txBody>
                  <a:tcPr marL="68580" marR="68580" marT="34290" marB="34290"/>
                </a:tc>
                <a:tc>
                  <a:txBody>
                    <a:bodyPr/>
                    <a:lstStyle/>
                    <a:p>
                      <a:r>
                        <a:rPr lang="en-US" sz="1400" kern="1200" dirty="0">
                          <a:solidFill>
                            <a:schemeClr val="dk1"/>
                          </a:solidFill>
                          <a:effectLst/>
                          <a:latin typeface="+mn-lt"/>
                          <a:ea typeface="+mn-ea"/>
                          <a:cs typeface="+mn-cs"/>
                        </a:rPr>
                        <a:t>After the end of aging in the barrels, final master blend is made from these individual batches. Fermentation in stainless steel tanks at 22-27°C (with cold maceration) and the juice remains in contact with the marc for 7-15 days. Controlled malolactic fermentation. Aged for two years minimum in French oak barrels(225 and 400 </a:t>
                      </a:r>
                      <a:r>
                        <a:rPr lang="en-US" sz="1400" kern="1200" dirty="0" err="1">
                          <a:solidFill>
                            <a:schemeClr val="dk1"/>
                          </a:solidFill>
                          <a:effectLst/>
                          <a:latin typeface="+mn-lt"/>
                          <a:ea typeface="+mn-ea"/>
                          <a:cs typeface="+mn-cs"/>
                        </a:rPr>
                        <a:t>lt</a:t>
                      </a:r>
                      <a:r>
                        <a:rPr lang="en-US" sz="1400" kern="1200" dirty="0">
                          <a:solidFill>
                            <a:schemeClr val="dk1"/>
                          </a:solidFill>
                          <a:effectLst/>
                          <a:latin typeface="+mn-lt"/>
                          <a:ea typeface="+mn-ea"/>
                          <a:cs typeface="+mn-cs"/>
                        </a:rPr>
                        <a:t>), stays in bottle for another two years in the winery cellar.</a:t>
                      </a:r>
                    </a:p>
                    <a:p>
                      <a:endParaRPr lang="en-US" sz="1400" dirty="0"/>
                    </a:p>
                  </a:txBody>
                  <a:tcPr marL="68580" marR="68580" marT="34290" marB="34290"/>
                </a:tc>
                <a:extLst>
                  <a:ext uri="{0D108BD9-81ED-4DB2-BD59-A6C34878D82A}">
                    <a16:rowId xmlns:a16="http://schemas.microsoft.com/office/drawing/2014/main" val="2950058806"/>
                  </a:ext>
                </a:extLst>
              </a:tr>
              <a:tr h="278130">
                <a:tc>
                  <a:txBody>
                    <a:bodyPr/>
                    <a:lstStyle/>
                    <a:p>
                      <a:r>
                        <a:rPr lang="en-US" sz="1400" dirty="0"/>
                        <a:t>Alcohol %</a:t>
                      </a:r>
                    </a:p>
                  </a:txBody>
                  <a:tcPr marL="68580" marR="68580" marT="34290" marB="34290"/>
                </a:tc>
                <a:tc>
                  <a:txBody>
                    <a:bodyPr/>
                    <a:lstStyle/>
                    <a:p>
                      <a:r>
                        <a:rPr lang="en-US" sz="1400" dirty="0"/>
                        <a:t>12.7</a:t>
                      </a:r>
                    </a:p>
                  </a:txBody>
                  <a:tcPr marL="68580" marR="68580" marT="34290" marB="34290"/>
                </a:tc>
                <a:extLst>
                  <a:ext uri="{0D108BD9-81ED-4DB2-BD59-A6C34878D82A}">
                    <a16:rowId xmlns:a16="http://schemas.microsoft.com/office/drawing/2014/main" val="1712716931"/>
                  </a:ext>
                </a:extLst>
              </a:tr>
              <a:tr h="278130">
                <a:tc>
                  <a:txBody>
                    <a:bodyPr/>
                    <a:lstStyle/>
                    <a:p>
                      <a:r>
                        <a:rPr lang="en-US" sz="1400" dirty="0"/>
                        <a:t>pH: 3.58</a:t>
                      </a:r>
                    </a:p>
                  </a:txBody>
                  <a:tcPr marL="68580" marR="68580" marT="34290" marB="34290"/>
                </a:tc>
                <a:tc>
                  <a:txBody>
                    <a:bodyPr/>
                    <a:lstStyle/>
                    <a:p>
                      <a:r>
                        <a:rPr lang="en-US" sz="1400" dirty="0"/>
                        <a:t>Acidity: 5.8</a:t>
                      </a:r>
                    </a:p>
                  </a:txBody>
                  <a:tcPr marL="68580" marR="68580" marT="34290" marB="34290"/>
                </a:tc>
                <a:extLst>
                  <a:ext uri="{0D108BD9-81ED-4DB2-BD59-A6C34878D82A}">
                    <a16:rowId xmlns:a16="http://schemas.microsoft.com/office/drawing/2014/main" val="2877500669"/>
                  </a:ext>
                </a:extLst>
              </a:tr>
              <a:tr h="278130">
                <a:tc>
                  <a:txBody>
                    <a:bodyPr/>
                    <a:lstStyle/>
                    <a:p>
                      <a:r>
                        <a:rPr lang="en-US" sz="1400" dirty="0"/>
                        <a:t>Total production</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42157774"/>
                  </a:ext>
                </a:extLst>
              </a:tr>
            </a:tbl>
          </a:graphicData>
        </a:graphic>
      </p:graphicFrame>
      <p:pic>
        <p:nvPicPr>
          <p:cNvPr id="8" name="Content Placeholder 7">
            <a:extLst>
              <a:ext uri="{FF2B5EF4-FFF2-40B4-BE49-F238E27FC236}">
                <a16:creationId xmlns:a16="http://schemas.microsoft.com/office/drawing/2014/main" id="{CA06B9DE-9FC5-A546-BA1B-B93DDE72FFF4}"/>
              </a:ext>
            </a:extLst>
          </p:cNvPr>
          <p:cNvPicPr>
            <a:picLocks noGrp="1" noChangeAspect="1"/>
          </p:cNvPicPr>
          <p:nvPr>
            <p:ph idx="1"/>
          </p:nvPr>
        </p:nvPicPr>
        <p:blipFill>
          <a:blip r:embed="rId3"/>
          <a:stretch>
            <a:fillRect/>
          </a:stretch>
        </p:blipFill>
        <p:spPr>
          <a:xfrm>
            <a:off x="7452320" y="2203033"/>
            <a:ext cx="1396021" cy="3868973"/>
          </a:xfrm>
        </p:spPr>
      </p:pic>
      <p:pic>
        <p:nvPicPr>
          <p:cNvPr id="5" name="Picture 4">
            <a:extLst>
              <a:ext uri="{FF2B5EF4-FFF2-40B4-BE49-F238E27FC236}">
                <a16:creationId xmlns:a16="http://schemas.microsoft.com/office/drawing/2014/main" id="{C34671D6-D121-2C4E-89D0-3F8666D5B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890555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359627" y="722540"/>
            <a:ext cx="7886700" cy="336947"/>
          </a:xfrm>
        </p:spPr>
        <p:txBody>
          <a:bodyPr>
            <a:noAutofit/>
          </a:bodyPr>
          <a:lstStyle/>
          <a:p>
            <a:r>
              <a:rPr lang="en-US" sz="1800" b="1" dirty="0"/>
              <a:t>15. KECHRIS TEAR OF THE PINE 202</a:t>
            </a:r>
            <a:r>
              <a:rPr lang="el-GR" sz="1800" b="1" dirty="0"/>
              <a:t>2</a:t>
            </a:r>
            <a:r>
              <a:rPr lang="en-US" sz="1800" b="1" dirty="0"/>
              <a:t> - MACEDONIA </a:t>
            </a:r>
          </a:p>
        </p:txBody>
      </p:sp>
      <p:graphicFrame>
        <p:nvGraphicFramePr>
          <p:cNvPr id="4" name="Table 3">
            <a:extLst>
              <a:ext uri="{FF2B5EF4-FFF2-40B4-BE49-F238E27FC236}">
                <a16:creationId xmlns:a16="http://schemas.microsoft.com/office/drawing/2014/main" id="{446EBD37-EF88-D346-A5B7-EF4F1A440FB5}"/>
              </a:ext>
            </a:extLst>
          </p:cNvPr>
          <p:cNvGraphicFramePr>
            <a:graphicFrameLocks noGrp="1"/>
          </p:cNvGraphicFramePr>
          <p:nvPr>
            <p:extLst>
              <p:ext uri="{D42A27DB-BD31-4B8C-83A1-F6EECF244321}">
                <p14:modId xmlns:p14="http://schemas.microsoft.com/office/powerpoint/2010/main" val="1505259440"/>
              </p:ext>
            </p:extLst>
          </p:nvPr>
        </p:nvGraphicFramePr>
        <p:xfrm>
          <a:off x="628650" y="1689497"/>
          <a:ext cx="6096000" cy="3809459"/>
        </p:xfrm>
        <a:graphic>
          <a:graphicData uri="http://schemas.openxmlformats.org/drawingml/2006/table">
            <a:tbl>
              <a:tblPr firstRow="1" bandRow="1">
                <a:tableStyleId>{073A0DAA-6AF3-43AB-8588-CEC1D06C72B9}</a:tableStyleId>
              </a:tblPr>
              <a:tblGrid>
                <a:gridCol w="1913681">
                  <a:extLst>
                    <a:ext uri="{9D8B030D-6E8A-4147-A177-3AD203B41FA5}">
                      <a16:colId xmlns:a16="http://schemas.microsoft.com/office/drawing/2014/main" val="1204406582"/>
                    </a:ext>
                  </a:extLst>
                </a:gridCol>
                <a:gridCol w="4182319">
                  <a:extLst>
                    <a:ext uri="{9D8B030D-6E8A-4147-A177-3AD203B41FA5}">
                      <a16:colId xmlns:a16="http://schemas.microsoft.com/office/drawing/2014/main" val="1492906567"/>
                    </a:ext>
                  </a:extLst>
                </a:gridCol>
              </a:tblGrid>
              <a:tr h="239914">
                <a:tc>
                  <a:txBody>
                    <a:bodyPr/>
                    <a:lstStyle/>
                    <a:p>
                      <a:pPr algn="l"/>
                      <a:r>
                        <a:rPr lang="en-US" sz="1400" dirty="0">
                          <a:solidFill>
                            <a:schemeClr val="bg1"/>
                          </a:solidFill>
                          <a:latin typeface="+mj-lt"/>
                        </a:rPr>
                        <a:t>Grape</a:t>
                      </a:r>
                      <a:endParaRPr lang="en-US" sz="1400" dirty="0">
                        <a:solidFill>
                          <a:schemeClr val="tx1"/>
                        </a:solidFill>
                        <a:latin typeface="+mj-lt"/>
                      </a:endParaRPr>
                    </a:p>
                  </a:txBody>
                  <a:tcPr marL="68580" marR="68580" marT="34290" marB="34290"/>
                </a:tc>
                <a:tc>
                  <a:txBody>
                    <a:bodyPr/>
                    <a:lstStyle/>
                    <a:p>
                      <a:r>
                        <a:rPr lang="en-US" sz="1400" dirty="0">
                          <a:latin typeface="+mj-lt"/>
                        </a:rPr>
                        <a:t>Assyrtiko</a:t>
                      </a:r>
                    </a:p>
                  </a:txBody>
                  <a:tcPr marL="68580" marR="68580" marT="34290" marB="34290"/>
                </a:tc>
                <a:extLst>
                  <a:ext uri="{0D108BD9-81ED-4DB2-BD59-A6C34878D82A}">
                    <a16:rowId xmlns:a16="http://schemas.microsoft.com/office/drawing/2014/main" val="3765416981"/>
                  </a:ext>
                </a:extLst>
              </a:tr>
              <a:tr h="239914">
                <a:tc>
                  <a:txBody>
                    <a:bodyPr/>
                    <a:lstStyle/>
                    <a:p>
                      <a:r>
                        <a:rPr lang="en-US" sz="1400" dirty="0">
                          <a:latin typeface="+mj-lt"/>
                        </a:rPr>
                        <a:t>Denomination</a:t>
                      </a:r>
                    </a:p>
                  </a:txBody>
                  <a:tcPr marL="68580" marR="68580" marT="34290" marB="34290"/>
                </a:tc>
                <a:tc>
                  <a:txBody>
                    <a:bodyPr/>
                    <a:lstStyle/>
                    <a:p>
                      <a:r>
                        <a:rPr lang="en-US" sz="1400" dirty="0">
                          <a:latin typeface="+mj-lt"/>
                        </a:rPr>
                        <a:t>Retsina Appellation by Tradition</a:t>
                      </a:r>
                    </a:p>
                  </a:txBody>
                  <a:tcPr marL="68580" marR="68580" marT="34290" marB="34290"/>
                </a:tc>
                <a:extLst>
                  <a:ext uri="{0D108BD9-81ED-4DB2-BD59-A6C34878D82A}">
                    <a16:rowId xmlns:a16="http://schemas.microsoft.com/office/drawing/2014/main" val="2933744512"/>
                  </a:ext>
                </a:extLst>
              </a:tr>
              <a:tr h="239914">
                <a:tc>
                  <a:txBody>
                    <a:bodyPr/>
                    <a:lstStyle/>
                    <a:p>
                      <a:r>
                        <a:rPr lang="en-US" sz="1400" dirty="0">
                          <a:latin typeface="+mj-lt"/>
                        </a:rPr>
                        <a:t>Vintage</a:t>
                      </a:r>
                    </a:p>
                  </a:txBody>
                  <a:tcPr marL="68580" marR="68580" marT="34290" marB="34290"/>
                </a:tc>
                <a:tc>
                  <a:txBody>
                    <a:bodyPr/>
                    <a:lstStyle/>
                    <a:p>
                      <a:r>
                        <a:rPr lang="en-US" sz="1400" dirty="0">
                          <a:latin typeface="+mj-lt"/>
                        </a:rPr>
                        <a:t>202</a:t>
                      </a:r>
                      <a:r>
                        <a:rPr lang="el-GR" sz="1400" dirty="0">
                          <a:latin typeface="+mj-lt"/>
                        </a:rPr>
                        <a:t>2</a:t>
                      </a:r>
                      <a:endParaRPr lang="en-US" sz="1400" dirty="0">
                        <a:latin typeface="+mj-lt"/>
                      </a:endParaRPr>
                    </a:p>
                  </a:txBody>
                  <a:tcPr marL="68580" marR="68580" marT="34290" marB="34290"/>
                </a:tc>
                <a:extLst>
                  <a:ext uri="{0D108BD9-81ED-4DB2-BD59-A6C34878D82A}">
                    <a16:rowId xmlns:a16="http://schemas.microsoft.com/office/drawing/2014/main" val="1063618048"/>
                  </a:ext>
                </a:extLst>
              </a:tr>
              <a:tr h="239914">
                <a:tc>
                  <a:txBody>
                    <a:bodyPr/>
                    <a:lstStyle/>
                    <a:p>
                      <a:r>
                        <a:rPr lang="en-US" sz="1400" dirty="0">
                          <a:latin typeface="+mj-lt"/>
                        </a:rPr>
                        <a:t>Soil</a:t>
                      </a:r>
                    </a:p>
                  </a:txBody>
                  <a:tcPr marL="68580" marR="68580" marT="34290" marB="34290"/>
                </a:tc>
                <a:tc>
                  <a:txBody>
                    <a:bodyPr/>
                    <a:lstStyle/>
                    <a:p>
                      <a:r>
                        <a:rPr lang="en-US" sz="1400" dirty="0">
                          <a:effectLst/>
                          <a:latin typeface="+mj-lt"/>
                        </a:rPr>
                        <a:t>Clay loam with medium composition </a:t>
                      </a:r>
                    </a:p>
                  </a:txBody>
                  <a:tcPr marL="47625" marR="47625" marT="0" marB="0"/>
                </a:tc>
                <a:extLst>
                  <a:ext uri="{0D108BD9-81ED-4DB2-BD59-A6C34878D82A}">
                    <a16:rowId xmlns:a16="http://schemas.microsoft.com/office/drawing/2014/main" val="3956310076"/>
                  </a:ext>
                </a:extLst>
              </a:tr>
              <a:tr h="308606">
                <a:tc>
                  <a:txBody>
                    <a:bodyPr/>
                    <a:lstStyle/>
                    <a:p>
                      <a:r>
                        <a:rPr lang="en-US" sz="1400" dirty="0">
                          <a:latin typeface="+mj-lt"/>
                        </a:rPr>
                        <a:t>Altitude</a:t>
                      </a:r>
                    </a:p>
                  </a:txBody>
                  <a:tcPr marL="68580" marR="68580" marT="34290" marB="34290"/>
                </a:tc>
                <a:tc>
                  <a:txBody>
                    <a:bodyPr/>
                    <a:lstStyle/>
                    <a:p>
                      <a:r>
                        <a:rPr lang="en-US" sz="1400" dirty="0">
                          <a:latin typeface="+mj-lt"/>
                        </a:rPr>
                        <a:t>270-300m</a:t>
                      </a:r>
                    </a:p>
                  </a:txBody>
                  <a:tcPr marL="68580" marR="68580" marT="34290" marB="34290"/>
                </a:tc>
                <a:extLst>
                  <a:ext uri="{0D108BD9-81ED-4DB2-BD59-A6C34878D82A}">
                    <a16:rowId xmlns:a16="http://schemas.microsoft.com/office/drawing/2014/main" val="4025537237"/>
                  </a:ext>
                </a:extLst>
              </a:tr>
              <a:tr h="298736">
                <a:tc>
                  <a:txBody>
                    <a:bodyPr/>
                    <a:lstStyle/>
                    <a:p>
                      <a:r>
                        <a:rPr lang="en-US" sz="1400" dirty="0">
                          <a:latin typeface="+mj-lt"/>
                        </a:rPr>
                        <a:t>Vineyard age</a:t>
                      </a:r>
                    </a:p>
                  </a:txBody>
                  <a:tcPr marL="68580" marR="68580" marT="34290" marB="34290"/>
                </a:tc>
                <a:tc>
                  <a:txBody>
                    <a:bodyPr/>
                    <a:lstStyle/>
                    <a:p>
                      <a:r>
                        <a:rPr lang="en-US" sz="1400" dirty="0">
                          <a:latin typeface="+mj-lt"/>
                        </a:rPr>
                        <a:t>12-15 years old</a:t>
                      </a:r>
                    </a:p>
                  </a:txBody>
                  <a:tcPr marL="68580" marR="68580" marT="34290" marB="34290"/>
                </a:tc>
                <a:extLst>
                  <a:ext uri="{0D108BD9-81ED-4DB2-BD59-A6C34878D82A}">
                    <a16:rowId xmlns:a16="http://schemas.microsoft.com/office/drawing/2014/main" val="924476054"/>
                  </a:ext>
                </a:extLst>
              </a:tr>
              <a:tr h="239914">
                <a:tc>
                  <a:txBody>
                    <a:bodyPr/>
                    <a:lstStyle/>
                    <a:p>
                      <a:r>
                        <a:rPr lang="en-US" sz="1400" dirty="0">
                          <a:latin typeface="+mj-lt"/>
                        </a:rPr>
                        <a:t>Viticulture</a:t>
                      </a:r>
                    </a:p>
                  </a:txBody>
                  <a:tcPr marL="68580" marR="68580" marT="34290" marB="34290"/>
                </a:tc>
                <a:tc>
                  <a:txBody>
                    <a:bodyPr/>
                    <a:lstStyle/>
                    <a:p>
                      <a:r>
                        <a:rPr lang="en-US" sz="1400" dirty="0">
                          <a:effectLst/>
                          <a:latin typeface="+mj-lt"/>
                        </a:rPr>
                        <a:t>Sustainable viticulture</a:t>
                      </a:r>
                    </a:p>
                  </a:txBody>
                  <a:tcPr marL="35719" marR="35719" marT="0" marB="0"/>
                </a:tc>
                <a:extLst>
                  <a:ext uri="{0D108BD9-81ED-4DB2-BD59-A6C34878D82A}">
                    <a16:rowId xmlns:a16="http://schemas.microsoft.com/office/drawing/2014/main" val="1174336719"/>
                  </a:ext>
                </a:extLst>
              </a:tr>
              <a:tr h="946597">
                <a:tc>
                  <a:txBody>
                    <a:bodyPr/>
                    <a:lstStyle/>
                    <a:p>
                      <a:r>
                        <a:rPr lang="en-US" sz="1400" dirty="0" err="1">
                          <a:latin typeface="+mj-lt"/>
                        </a:rPr>
                        <a:t>Vinification</a:t>
                      </a:r>
                      <a:endParaRPr lang="en-US" sz="1400" dirty="0">
                        <a:latin typeface="+mj-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j-lt"/>
                        </a:rPr>
                        <a:t> </a:t>
                      </a:r>
                      <a:r>
                        <a:rPr kumimoji="0" lang="en-US" sz="1400" kern="1200" dirty="0">
                          <a:solidFill>
                            <a:schemeClr val="dk1"/>
                          </a:solidFill>
                          <a:effectLst/>
                          <a:latin typeface="+mj-lt"/>
                          <a:ea typeface="+mn-ea"/>
                          <a:cs typeface="+mn-cs"/>
                        </a:rPr>
                        <a:t>Alcoholic fermentation in new oak barrels of various types from different regions and maturation for 6 months on fine lees. </a:t>
                      </a:r>
                    </a:p>
                    <a:p>
                      <a:endParaRPr lang="en-US" sz="1400" dirty="0">
                        <a:effectLst/>
                        <a:latin typeface="+mj-lt"/>
                      </a:endParaRPr>
                    </a:p>
                  </a:txBody>
                  <a:tcPr marL="35719" marR="35719" marT="0" marB="0"/>
                </a:tc>
                <a:extLst>
                  <a:ext uri="{0D108BD9-81ED-4DB2-BD59-A6C34878D82A}">
                    <a16:rowId xmlns:a16="http://schemas.microsoft.com/office/drawing/2014/main" val="2950058806"/>
                  </a:ext>
                </a:extLst>
              </a:tr>
              <a:tr h="239914">
                <a:tc>
                  <a:txBody>
                    <a:bodyPr/>
                    <a:lstStyle/>
                    <a:p>
                      <a:r>
                        <a:rPr lang="en-US" sz="1400" dirty="0">
                          <a:latin typeface="+mj-lt"/>
                        </a:rPr>
                        <a:t>Alcohol %</a:t>
                      </a:r>
                    </a:p>
                  </a:txBody>
                  <a:tcPr marL="68580" marR="68580" marT="34290" marB="34290"/>
                </a:tc>
                <a:tc>
                  <a:txBody>
                    <a:bodyPr/>
                    <a:lstStyle/>
                    <a:p>
                      <a:r>
                        <a:rPr lang="en-US" sz="1400" dirty="0">
                          <a:latin typeface="+mj-lt"/>
                        </a:rPr>
                        <a:t>13</a:t>
                      </a:r>
                      <a:r>
                        <a:rPr lang="el-GR" sz="1400" dirty="0">
                          <a:latin typeface="+mj-lt"/>
                        </a:rPr>
                        <a:t>.5</a:t>
                      </a:r>
                      <a:endParaRPr lang="en-US" sz="1400" dirty="0">
                        <a:latin typeface="+mj-lt"/>
                      </a:endParaRPr>
                    </a:p>
                  </a:txBody>
                  <a:tcPr marL="68580" marR="68580" marT="34290" marB="34290"/>
                </a:tc>
                <a:extLst>
                  <a:ext uri="{0D108BD9-81ED-4DB2-BD59-A6C34878D82A}">
                    <a16:rowId xmlns:a16="http://schemas.microsoft.com/office/drawing/2014/main" val="1712716931"/>
                  </a:ext>
                </a:extLst>
              </a:tr>
              <a:tr h="239914">
                <a:tc>
                  <a:txBody>
                    <a:bodyPr/>
                    <a:lstStyle/>
                    <a:p>
                      <a:r>
                        <a:rPr lang="en-US" sz="1400" dirty="0">
                          <a:latin typeface="+mj-lt"/>
                        </a:rPr>
                        <a:t>pH: 3</a:t>
                      </a:r>
                      <a:r>
                        <a:rPr lang="el-GR" sz="1400" dirty="0">
                          <a:latin typeface="+mj-lt"/>
                        </a:rPr>
                        <a:t>.1</a:t>
                      </a:r>
                      <a:endParaRPr lang="en-US" sz="1400" dirty="0">
                        <a:latin typeface="+mj-lt"/>
                      </a:endParaRPr>
                    </a:p>
                  </a:txBody>
                  <a:tcPr marL="68580" marR="68580" marT="34290" marB="34290"/>
                </a:tc>
                <a:tc>
                  <a:txBody>
                    <a:bodyPr/>
                    <a:lstStyle/>
                    <a:p>
                      <a:r>
                        <a:rPr lang="en-US" sz="1400" dirty="0">
                          <a:latin typeface="+mj-lt"/>
                        </a:rPr>
                        <a:t>Acidity: 6.</a:t>
                      </a:r>
                      <a:r>
                        <a:rPr lang="el-GR" sz="1400" dirty="0">
                          <a:latin typeface="+mj-lt"/>
                        </a:rPr>
                        <a:t>8</a:t>
                      </a:r>
                      <a:r>
                        <a:rPr lang="en-US" sz="1400" dirty="0">
                          <a:latin typeface="+mj-lt"/>
                        </a:rPr>
                        <a:t>g/l</a:t>
                      </a:r>
                    </a:p>
                  </a:txBody>
                  <a:tcPr marL="68580" marR="68580" marT="34290" marB="34290"/>
                </a:tc>
                <a:extLst>
                  <a:ext uri="{0D108BD9-81ED-4DB2-BD59-A6C34878D82A}">
                    <a16:rowId xmlns:a16="http://schemas.microsoft.com/office/drawing/2014/main" val="2877500669"/>
                  </a:ext>
                </a:extLst>
              </a:tr>
              <a:tr h="239914">
                <a:tc>
                  <a:txBody>
                    <a:bodyPr/>
                    <a:lstStyle/>
                    <a:p>
                      <a:r>
                        <a:rPr lang="en-US" sz="1400" dirty="0">
                          <a:latin typeface="+mj-lt"/>
                        </a:rPr>
                        <a:t>Total production</a:t>
                      </a:r>
                    </a:p>
                  </a:txBody>
                  <a:tcPr marL="68580" marR="68580" marT="34290" marB="34290"/>
                </a:tc>
                <a:tc>
                  <a:txBody>
                    <a:bodyPr/>
                    <a:lstStyle/>
                    <a:p>
                      <a:r>
                        <a:rPr lang="en-US" sz="1400" dirty="0">
                          <a:latin typeface="+mj-lt"/>
                        </a:rPr>
                        <a:t>50.000 </a:t>
                      </a:r>
                      <a:r>
                        <a:rPr lang="en-US" sz="1400" dirty="0" err="1">
                          <a:latin typeface="+mj-lt"/>
                        </a:rPr>
                        <a:t>btls</a:t>
                      </a:r>
                      <a:endParaRPr lang="en-US" sz="1400" dirty="0">
                        <a:latin typeface="+mj-lt"/>
                      </a:endParaRPr>
                    </a:p>
                  </a:txBody>
                  <a:tcPr marL="68580" marR="68580" marT="34290" marB="34290"/>
                </a:tc>
                <a:extLst>
                  <a:ext uri="{0D108BD9-81ED-4DB2-BD59-A6C34878D82A}">
                    <a16:rowId xmlns:a16="http://schemas.microsoft.com/office/drawing/2014/main" val="3942157774"/>
                  </a:ext>
                </a:extLst>
              </a:tr>
            </a:tbl>
          </a:graphicData>
        </a:graphic>
      </p:graphicFrame>
      <p:pic>
        <p:nvPicPr>
          <p:cNvPr id="6" name="Picture 5">
            <a:extLst>
              <a:ext uri="{FF2B5EF4-FFF2-40B4-BE49-F238E27FC236}">
                <a16:creationId xmlns:a16="http://schemas.microsoft.com/office/drawing/2014/main" id="{E390C1B6-2B31-F740-8C01-BD97C219B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825" y="1646494"/>
            <a:ext cx="1369223" cy="4449506"/>
          </a:xfrm>
          <a:prstGeom prst="rect">
            <a:avLst/>
          </a:prstGeom>
        </p:spPr>
      </p:pic>
      <p:pic>
        <p:nvPicPr>
          <p:cNvPr id="11" name="Picture 10">
            <a:extLst>
              <a:ext uri="{FF2B5EF4-FFF2-40B4-BE49-F238E27FC236}">
                <a16:creationId xmlns:a16="http://schemas.microsoft.com/office/drawing/2014/main" id="{CE224235-3A51-D04B-9CC6-8250296D6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143830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A5C3-D867-0C4B-9538-2D6C24D5343D}"/>
              </a:ext>
            </a:extLst>
          </p:cNvPr>
          <p:cNvSpPr>
            <a:spLocks noGrp="1"/>
          </p:cNvSpPr>
          <p:nvPr>
            <p:ph type="title"/>
          </p:nvPr>
        </p:nvSpPr>
        <p:spPr/>
        <p:txBody>
          <a:bodyPr/>
          <a:lstStyle/>
          <a:p>
            <a:r>
              <a:rPr lang="en-US" sz="2400" b="1" dirty="0"/>
              <a:t>		RETSINA</a:t>
            </a:r>
          </a:p>
        </p:txBody>
      </p:sp>
      <p:sp>
        <p:nvSpPr>
          <p:cNvPr id="3" name="Content Placeholder 2">
            <a:extLst>
              <a:ext uri="{FF2B5EF4-FFF2-40B4-BE49-F238E27FC236}">
                <a16:creationId xmlns:a16="http://schemas.microsoft.com/office/drawing/2014/main" id="{8D14A664-8784-D24B-BC03-44417FAA15F2}"/>
              </a:ext>
            </a:extLst>
          </p:cNvPr>
          <p:cNvSpPr>
            <a:spLocks noGrp="1"/>
          </p:cNvSpPr>
          <p:nvPr>
            <p:ph sz="quarter" idx="1"/>
          </p:nvPr>
        </p:nvSpPr>
        <p:spPr>
          <a:xfrm>
            <a:off x="612648" y="1628800"/>
            <a:ext cx="4679432" cy="4896544"/>
          </a:xfrm>
        </p:spPr>
        <p:txBody>
          <a:bodyPr/>
          <a:lstStyle/>
          <a:p>
            <a:pPr>
              <a:buFont typeface="Arial" panose="020B0604020202020204" pitchFamily="34" charset="0"/>
              <a:buChar char="•"/>
            </a:pPr>
            <a:r>
              <a:rPr lang="en-US" sz="2000" dirty="0"/>
              <a:t>In antiquity pine resin added as a natural antioxidant</a:t>
            </a:r>
          </a:p>
          <a:p>
            <a:pPr marL="285750" indent="-285750">
              <a:buFont typeface="Arial" panose="020B0604020202020204" pitchFamily="34" charset="0"/>
              <a:buChar char="•"/>
            </a:pPr>
            <a:r>
              <a:rPr lang="en-US" sz="2000" dirty="0"/>
              <a:t>Amphorae were sealed with Pine resin as a natural preservative to protect the wines during long voyages. </a:t>
            </a:r>
          </a:p>
          <a:p>
            <a:pPr marL="285750" indent="-285750">
              <a:buFont typeface="Arial" panose="020B0604020202020204" pitchFamily="34" charset="0"/>
              <a:buChar char="•"/>
            </a:pPr>
            <a:r>
              <a:rPr lang="en-US" sz="2000" dirty="0"/>
              <a:t>Resin also added a flavoring to the wine and people became accustomed to. ►The first Retsinas were created. </a:t>
            </a:r>
          </a:p>
          <a:p>
            <a:pPr marL="285750" indent="-285750">
              <a:buFont typeface="Arial" panose="020B0604020202020204" pitchFamily="34" charset="0"/>
              <a:buChar char="•"/>
            </a:pPr>
            <a:r>
              <a:rPr lang="en-US" sz="2000" dirty="0"/>
              <a:t>Retsina popular in the 1960s when Greece emerged as a global tourist destination. </a:t>
            </a:r>
          </a:p>
          <a:p>
            <a:pPr marL="285750" indent="-285750">
              <a:buFont typeface="Arial" panose="020B0604020202020204" pitchFamily="34" charset="0"/>
              <a:buChar char="•"/>
            </a:pPr>
            <a:r>
              <a:rPr lang="en-US" sz="2000" dirty="0"/>
              <a:t>Retsina, connected with the Greek summer, taverns by the sea,  the warm sun and fresh seafood</a:t>
            </a:r>
          </a:p>
        </p:txBody>
      </p:sp>
      <p:sp>
        <p:nvSpPr>
          <p:cNvPr id="5" name="Slide Number Placeholder 4">
            <a:extLst>
              <a:ext uri="{FF2B5EF4-FFF2-40B4-BE49-F238E27FC236}">
                <a16:creationId xmlns:a16="http://schemas.microsoft.com/office/drawing/2014/main" id="{B7A58372-4F2E-3B46-8E70-21E25128571A}"/>
              </a:ext>
            </a:extLst>
          </p:cNvPr>
          <p:cNvSpPr>
            <a:spLocks noGrp="1"/>
          </p:cNvSpPr>
          <p:nvPr>
            <p:ph type="sldNum" sz="quarter" idx="12"/>
          </p:nvPr>
        </p:nvSpPr>
        <p:spPr/>
        <p:txBody>
          <a:bodyPr>
            <a:normAutofit fontScale="85000" lnSpcReduction="20000"/>
          </a:bodyPr>
          <a:lstStyle/>
          <a:p>
            <a:pPr>
              <a:defRPr/>
            </a:pPr>
            <a:fld id="{D59FA936-C142-4869-91C0-8A5A3F0F2E23}" type="slidenum">
              <a:rPr lang="el-GR" smtClean="0"/>
              <a:pPr>
                <a:defRPr/>
              </a:pPr>
              <a:t>53</a:t>
            </a:fld>
            <a:endParaRPr lang="el-GR"/>
          </a:p>
        </p:txBody>
      </p:sp>
      <p:pic>
        <p:nvPicPr>
          <p:cNvPr id="7" name="Picture 6">
            <a:extLst>
              <a:ext uri="{FF2B5EF4-FFF2-40B4-BE49-F238E27FC236}">
                <a16:creationId xmlns:a16="http://schemas.microsoft.com/office/drawing/2014/main" id="{815824CF-3774-CD46-A97D-EC8E9C22DC67}"/>
              </a:ext>
            </a:extLst>
          </p:cNvPr>
          <p:cNvPicPr>
            <a:picLocks noChangeAspect="1"/>
          </p:cNvPicPr>
          <p:nvPr/>
        </p:nvPicPr>
        <p:blipFill>
          <a:blip r:embed="rId3"/>
          <a:stretch>
            <a:fillRect/>
          </a:stretch>
        </p:blipFill>
        <p:spPr>
          <a:xfrm>
            <a:off x="5508104" y="1628800"/>
            <a:ext cx="3502925" cy="2919104"/>
          </a:xfrm>
          <a:prstGeom prst="rect">
            <a:avLst/>
          </a:prstGeom>
        </p:spPr>
      </p:pic>
    </p:spTree>
    <p:extLst>
      <p:ext uri="{BB962C8B-B14F-4D97-AF65-F5344CB8AC3E}">
        <p14:creationId xmlns:p14="http://schemas.microsoft.com/office/powerpoint/2010/main" val="1454032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A5C3-D867-0C4B-9538-2D6C24D5343D}"/>
              </a:ext>
            </a:extLst>
          </p:cNvPr>
          <p:cNvSpPr>
            <a:spLocks noGrp="1"/>
          </p:cNvSpPr>
          <p:nvPr>
            <p:ph type="title"/>
          </p:nvPr>
        </p:nvSpPr>
        <p:spPr/>
        <p:txBody>
          <a:bodyPr/>
          <a:lstStyle/>
          <a:p>
            <a:r>
              <a:rPr lang="en-US" sz="2400" b="1" dirty="0"/>
              <a:t>		RETSINA</a:t>
            </a:r>
          </a:p>
        </p:txBody>
      </p:sp>
      <p:sp>
        <p:nvSpPr>
          <p:cNvPr id="3" name="Content Placeholder 2">
            <a:extLst>
              <a:ext uri="{FF2B5EF4-FFF2-40B4-BE49-F238E27FC236}">
                <a16:creationId xmlns:a16="http://schemas.microsoft.com/office/drawing/2014/main" id="{8D14A664-8784-D24B-BC03-44417FAA15F2}"/>
              </a:ext>
            </a:extLst>
          </p:cNvPr>
          <p:cNvSpPr>
            <a:spLocks noGrp="1"/>
          </p:cNvSpPr>
          <p:nvPr>
            <p:ph sz="quarter" idx="1"/>
          </p:nvPr>
        </p:nvSpPr>
        <p:spPr>
          <a:xfrm>
            <a:off x="395536" y="1628800"/>
            <a:ext cx="4896544" cy="5112568"/>
          </a:xfrm>
        </p:spPr>
        <p:txBody>
          <a:bodyPr/>
          <a:lstStyle/>
          <a:p>
            <a:pPr algn="just">
              <a:buFont typeface="Wingdings" pitchFamily="2" charset="2"/>
              <a:buChar char="q"/>
            </a:pPr>
            <a:r>
              <a:rPr lang="en-US" sz="2000" dirty="0"/>
              <a:t>Retsina was the most recognizable wines Greece, but this did not mean quality </a:t>
            </a:r>
          </a:p>
          <a:p>
            <a:pPr algn="just">
              <a:buFont typeface="Wingdings" pitchFamily="2" charset="2"/>
              <a:buChar char="q"/>
            </a:pPr>
            <a:r>
              <a:rPr lang="en-US" sz="2000" dirty="0"/>
              <a:t>Always the cheapest wine on the table, usually made from inferior wine.</a:t>
            </a:r>
          </a:p>
          <a:p>
            <a:pPr algn="just">
              <a:buFont typeface="Wingdings" pitchFamily="2" charset="2"/>
              <a:buChar char="q"/>
            </a:pPr>
            <a:r>
              <a:rPr lang="en-US" sz="2000" dirty="0"/>
              <a:t>The name Retsina became associated with cheap, poor quality wines.</a:t>
            </a:r>
          </a:p>
          <a:p>
            <a:pPr>
              <a:buFont typeface="Wingdings" pitchFamily="2" charset="2"/>
              <a:buChar char="q"/>
            </a:pPr>
            <a:endParaRPr lang="en-US" sz="800" dirty="0"/>
          </a:p>
          <a:p>
            <a:pPr algn="just">
              <a:buFont typeface="Wingdings" pitchFamily="2" charset="2"/>
              <a:buChar char="q"/>
            </a:pPr>
            <a:r>
              <a:rPr lang="en-US" sz="2000" dirty="0"/>
              <a:t>Usual practice at the time was:</a:t>
            </a:r>
          </a:p>
          <a:p>
            <a:pPr marL="927100" lvl="2" indent="-285750" algn="just">
              <a:buFont typeface="Courier New" panose="02070309020205020404" pitchFamily="49" charset="0"/>
              <a:buChar char="o"/>
            </a:pPr>
            <a:r>
              <a:rPr lang="en-US" sz="1600" dirty="0"/>
              <a:t>use large doses of resin to mask poor quality grapes</a:t>
            </a:r>
          </a:p>
          <a:p>
            <a:pPr marL="927100" lvl="2" indent="-285750" algn="just">
              <a:buFont typeface="Courier New" panose="02070309020205020404" pitchFamily="49" charset="0"/>
              <a:buChar char="o"/>
            </a:pPr>
            <a:r>
              <a:rPr lang="en-US" sz="1600" dirty="0"/>
              <a:t>often by untrained, amateur winemakers without advanced technical means. </a:t>
            </a:r>
          </a:p>
          <a:p>
            <a:pPr algn="just">
              <a:buFont typeface="Wingdings" pitchFamily="2" charset="2"/>
              <a:buChar char="q"/>
            </a:pPr>
            <a:r>
              <a:rPr lang="en-US" sz="2000" dirty="0"/>
              <a:t>Wines turned out to be oxidized, flabby, without any freshness and lacking in balance.  The over use of resin also destroyed any hint of the grape.</a:t>
            </a:r>
          </a:p>
          <a:p>
            <a:pPr>
              <a:buFont typeface="Arial" panose="020B0604020202020204" pitchFamily="34" charset="0"/>
              <a:buChar char="•"/>
            </a:pPr>
            <a:endParaRPr lang="en-US" sz="800" i="1" dirty="0"/>
          </a:p>
          <a:p>
            <a:pPr marL="0" indent="0">
              <a:buNone/>
            </a:pPr>
            <a:r>
              <a:rPr lang="en-US" sz="2000" i="1" dirty="0"/>
              <a:t> </a:t>
            </a:r>
          </a:p>
        </p:txBody>
      </p:sp>
      <p:sp>
        <p:nvSpPr>
          <p:cNvPr id="5" name="Slide Number Placeholder 4">
            <a:extLst>
              <a:ext uri="{FF2B5EF4-FFF2-40B4-BE49-F238E27FC236}">
                <a16:creationId xmlns:a16="http://schemas.microsoft.com/office/drawing/2014/main" id="{B7A58372-4F2E-3B46-8E70-21E25128571A}"/>
              </a:ext>
            </a:extLst>
          </p:cNvPr>
          <p:cNvSpPr>
            <a:spLocks noGrp="1"/>
          </p:cNvSpPr>
          <p:nvPr>
            <p:ph type="sldNum" sz="quarter" idx="12"/>
          </p:nvPr>
        </p:nvSpPr>
        <p:spPr/>
        <p:txBody>
          <a:bodyPr>
            <a:normAutofit fontScale="85000" lnSpcReduction="20000"/>
          </a:bodyPr>
          <a:lstStyle/>
          <a:p>
            <a:pPr>
              <a:defRPr/>
            </a:pPr>
            <a:fld id="{D59FA936-C142-4869-91C0-8A5A3F0F2E23}" type="slidenum">
              <a:rPr lang="el-GR" smtClean="0"/>
              <a:pPr>
                <a:defRPr/>
              </a:pPr>
              <a:t>54</a:t>
            </a:fld>
            <a:endParaRPr lang="el-GR"/>
          </a:p>
        </p:txBody>
      </p:sp>
      <p:pic>
        <p:nvPicPr>
          <p:cNvPr id="6" name="Picture 5">
            <a:extLst>
              <a:ext uri="{FF2B5EF4-FFF2-40B4-BE49-F238E27FC236}">
                <a16:creationId xmlns:a16="http://schemas.microsoft.com/office/drawing/2014/main" id="{9C38B00B-BAFE-4D4F-8C0D-42A1340BF39E}"/>
              </a:ext>
            </a:extLst>
          </p:cNvPr>
          <p:cNvPicPr>
            <a:picLocks noChangeAspect="1"/>
          </p:cNvPicPr>
          <p:nvPr/>
        </p:nvPicPr>
        <p:blipFill>
          <a:blip r:embed="rId3"/>
          <a:stretch>
            <a:fillRect/>
          </a:stretch>
        </p:blipFill>
        <p:spPr>
          <a:xfrm>
            <a:off x="5597696" y="1772816"/>
            <a:ext cx="3168352" cy="4752528"/>
          </a:xfrm>
          <a:prstGeom prst="rect">
            <a:avLst/>
          </a:prstGeom>
        </p:spPr>
      </p:pic>
    </p:spTree>
    <p:extLst>
      <p:ext uri="{BB962C8B-B14F-4D97-AF65-F5344CB8AC3E}">
        <p14:creationId xmlns:p14="http://schemas.microsoft.com/office/powerpoint/2010/main" val="1039211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A5C3-D867-0C4B-9538-2D6C24D5343D}"/>
              </a:ext>
            </a:extLst>
          </p:cNvPr>
          <p:cNvSpPr>
            <a:spLocks noGrp="1"/>
          </p:cNvSpPr>
          <p:nvPr>
            <p:ph type="title"/>
          </p:nvPr>
        </p:nvSpPr>
        <p:spPr/>
        <p:txBody>
          <a:bodyPr/>
          <a:lstStyle/>
          <a:p>
            <a:r>
              <a:rPr lang="en-US" sz="2400" b="1" dirty="0"/>
              <a:t>		TODAY’S RETSINA</a:t>
            </a:r>
          </a:p>
        </p:txBody>
      </p:sp>
      <p:sp>
        <p:nvSpPr>
          <p:cNvPr id="3" name="Content Placeholder 2">
            <a:extLst>
              <a:ext uri="{FF2B5EF4-FFF2-40B4-BE49-F238E27FC236}">
                <a16:creationId xmlns:a16="http://schemas.microsoft.com/office/drawing/2014/main" id="{8D14A664-8784-D24B-BC03-44417FAA15F2}"/>
              </a:ext>
            </a:extLst>
          </p:cNvPr>
          <p:cNvSpPr>
            <a:spLocks noGrp="1"/>
          </p:cNvSpPr>
          <p:nvPr>
            <p:ph sz="quarter" idx="1"/>
          </p:nvPr>
        </p:nvSpPr>
        <p:spPr>
          <a:xfrm>
            <a:off x="395536" y="1412231"/>
            <a:ext cx="4896544" cy="5112568"/>
          </a:xfrm>
        </p:spPr>
        <p:txBody>
          <a:bodyPr/>
          <a:lstStyle/>
          <a:p>
            <a:pPr>
              <a:buFont typeface="Wingdings" pitchFamily="2" charset="2"/>
              <a:buChar char="q"/>
            </a:pPr>
            <a:r>
              <a:rPr lang="en-US" sz="1600" dirty="0"/>
              <a:t>Top grape quality</a:t>
            </a:r>
          </a:p>
          <a:p>
            <a:pPr>
              <a:buFont typeface="Wingdings" pitchFamily="2" charset="2"/>
              <a:buChar char="q"/>
            </a:pPr>
            <a:r>
              <a:rPr lang="en-US" sz="1600" dirty="0"/>
              <a:t>State of the art winemaking technology, use of modern amphorae and oak barrel aging. </a:t>
            </a:r>
            <a:endParaRPr lang="en-US" sz="1600" i="1" dirty="0"/>
          </a:p>
          <a:p>
            <a:pPr>
              <a:buFont typeface="Wingdings" pitchFamily="2" charset="2"/>
              <a:buChar char="q"/>
            </a:pPr>
            <a:r>
              <a:rPr lang="en-US" sz="1600" dirty="0"/>
              <a:t>Aleppo pine resin (PINUS HALEPENSIS) added </a:t>
            </a:r>
            <a:r>
              <a:rPr lang="en-US" sz="1600" b="1" dirty="0"/>
              <a:t>before the start of the alcoholic fermentation </a:t>
            </a:r>
            <a:r>
              <a:rPr lang="en-US" sz="1600" dirty="0"/>
              <a:t>(</a:t>
            </a:r>
            <a:r>
              <a:rPr lang="en-US" sz="1600" b="1" dirty="0"/>
              <a:t>or during as long as no amount of sugar greater than 1/3 of the original content has been fermented</a:t>
            </a:r>
            <a:r>
              <a:rPr lang="en-US" sz="1600" dirty="0"/>
              <a:t>), in an amount of up to </a:t>
            </a:r>
            <a:r>
              <a:rPr lang="en-US" sz="1600" b="1" dirty="0"/>
              <a:t>1 kilogram per 100 liters of must. </a:t>
            </a:r>
          </a:p>
          <a:p>
            <a:pPr>
              <a:buFont typeface="Wingdings" pitchFamily="2" charset="2"/>
              <a:buChar char="q"/>
            </a:pPr>
            <a:r>
              <a:rPr lang="en-US" sz="1600" dirty="0"/>
              <a:t>Often producers use a significantly lower percentage of pine resin. </a:t>
            </a:r>
          </a:p>
          <a:p>
            <a:pPr>
              <a:buFont typeface="Wingdings" pitchFamily="2" charset="2"/>
              <a:buChar char="q"/>
            </a:pPr>
            <a:r>
              <a:rPr lang="en-US" sz="1600" dirty="0"/>
              <a:t>In addition to the amount of resin, the </a:t>
            </a:r>
            <a:r>
              <a:rPr lang="en-US" sz="1600" b="1" dirty="0"/>
              <a:t>amount of time </a:t>
            </a:r>
            <a:r>
              <a:rPr lang="en-US" sz="1600" dirty="0"/>
              <a:t>the resin is with the must is carefully controlled, as well as the </a:t>
            </a:r>
            <a:r>
              <a:rPr lang="en-US" sz="1600" b="1" dirty="0"/>
              <a:t>temperature</a:t>
            </a:r>
            <a:r>
              <a:rPr lang="en-US" sz="1600" dirty="0"/>
              <a:t> at which the extraction takes place. </a:t>
            </a:r>
          </a:p>
          <a:p>
            <a:pPr>
              <a:buFont typeface="Wingdings" pitchFamily="2" charset="2"/>
              <a:buChar char="q"/>
            </a:pPr>
            <a:r>
              <a:rPr lang="en-US" sz="1600" dirty="0"/>
              <a:t>Modern Retsinas show elegant aromas of pine, sage, rosemary, mastic, ginger and spicy spices accompany the dense fruit</a:t>
            </a:r>
          </a:p>
          <a:p>
            <a:pPr>
              <a:buFont typeface="Wingdings" pitchFamily="2" charset="2"/>
              <a:buChar char="q"/>
            </a:pPr>
            <a:r>
              <a:rPr lang="en-US" sz="1600" dirty="0"/>
              <a:t>The best Retsinas now show aging potential</a:t>
            </a:r>
          </a:p>
          <a:p>
            <a:pPr>
              <a:buFont typeface="Wingdings" pitchFamily="2" charset="2"/>
              <a:buChar char="q"/>
            </a:pPr>
            <a:endParaRPr lang="en-US" sz="1600" dirty="0"/>
          </a:p>
        </p:txBody>
      </p:sp>
      <p:sp>
        <p:nvSpPr>
          <p:cNvPr id="5" name="Slide Number Placeholder 4">
            <a:extLst>
              <a:ext uri="{FF2B5EF4-FFF2-40B4-BE49-F238E27FC236}">
                <a16:creationId xmlns:a16="http://schemas.microsoft.com/office/drawing/2014/main" id="{B7A58372-4F2E-3B46-8E70-21E25128571A}"/>
              </a:ext>
            </a:extLst>
          </p:cNvPr>
          <p:cNvSpPr>
            <a:spLocks noGrp="1"/>
          </p:cNvSpPr>
          <p:nvPr>
            <p:ph type="sldNum" sz="quarter" idx="12"/>
          </p:nvPr>
        </p:nvSpPr>
        <p:spPr/>
        <p:txBody>
          <a:bodyPr>
            <a:normAutofit fontScale="85000" lnSpcReduction="20000"/>
          </a:bodyPr>
          <a:lstStyle/>
          <a:p>
            <a:pPr>
              <a:defRPr/>
            </a:pPr>
            <a:fld id="{D59FA936-C142-4869-91C0-8A5A3F0F2E23}" type="slidenum">
              <a:rPr lang="el-GR" smtClean="0"/>
              <a:pPr>
                <a:defRPr/>
              </a:pPr>
              <a:t>55</a:t>
            </a:fld>
            <a:endParaRPr lang="el-GR"/>
          </a:p>
        </p:txBody>
      </p:sp>
      <p:pic>
        <p:nvPicPr>
          <p:cNvPr id="6" name="Picture 5">
            <a:extLst>
              <a:ext uri="{FF2B5EF4-FFF2-40B4-BE49-F238E27FC236}">
                <a16:creationId xmlns:a16="http://schemas.microsoft.com/office/drawing/2014/main" id="{7BA4500B-03E0-A44B-8686-4E1FAE737A64}"/>
              </a:ext>
            </a:extLst>
          </p:cNvPr>
          <p:cNvPicPr>
            <a:picLocks noChangeAspect="1"/>
          </p:cNvPicPr>
          <p:nvPr/>
        </p:nvPicPr>
        <p:blipFill>
          <a:blip r:embed="rId3"/>
          <a:stretch>
            <a:fillRect/>
          </a:stretch>
        </p:blipFill>
        <p:spPr>
          <a:xfrm>
            <a:off x="5597697" y="1628800"/>
            <a:ext cx="3168352" cy="4752528"/>
          </a:xfrm>
          <a:prstGeom prst="rect">
            <a:avLst/>
          </a:prstGeom>
        </p:spPr>
      </p:pic>
    </p:spTree>
    <p:extLst>
      <p:ext uri="{BB962C8B-B14F-4D97-AF65-F5344CB8AC3E}">
        <p14:creationId xmlns:p14="http://schemas.microsoft.com/office/powerpoint/2010/main" val="1964188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612775" y="228600"/>
            <a:ext cx="4030663" cy="990600"/>
          </a:xfrm>
        </p:spPr>
        <p:txBody>
          <a:bodyPr/>
          <a:lstStyle/>
          <a:p>
            <a:pPr eaLnBrk="1" hangingPunct="1"/>
            <a:r>
              <a:rPr lang="en-US" dirty="0"/>
              <a:t>Modern History</a:t>
            </a:r>
            <a:endParaRPr lang="el-GR" dirty="0"/>
          </a:p>
        </p:txBody>
      </p:sp>
      <p:sp>
        <p:nvSpPr>
          <p:cNvPr id="12292" name="6 - Θέση περιεχομένου"/>
          <p:cNvSpPr>
            <a:spLocks noGrp="1"/>
          </p:cNvSpPr>
          <p:nvPr>
            <p:ph sz="quarter" idx="1"/>
          </p:nvPr>
        </p:nvSpPr>
        <p:spPr>
          <a:xfrm>
            <a:off x="323528" y="1916832"/>
            <a:ext cx="7272807" cy="4941168"/>
          </a:xfrm>
        </p:spPr>
        <p:txBody>
          <a:bodyPr/>
          <a:lstStyle/>
          <a:p>
            <a:pPr eaLnBrk="1" hangingPunct="1">
              <a:spcAft>
                <a:spcPts val="600"/>
              </a:spcAft>
              <a:buFont typeface="Wingdings" pitchFamily="2" charset="2"/>
              <a:buChar char="§"/>
            </a:pPr>
            <a:r>
              <a:rPr lang="en-US" sz="2400" dirty="0"/>
              <a:t>In the 19</a:t>
            </a:r>
            <a:r>
              <a:rPr lang="en-US" sz="2400" baseline="30000" dirty="0"/>
              <a:t>th</a:t>
            </a:r>
            <a:r>
              <a:rPr lang="en-US" sz="2400" dirty="0"/>
              <a:t> century Greece fights for independence from the Turks. Greek state established in 1830.</a:t>
            </a:r>
          </a:p>
          <a:p>
            <a:pPr eaLnBrk="1" hangingPunct="1">
              <a:spcAft>
                <a:spcPts val="600"/>
              </a:spcAft>
              <a:buFont typeface="Wingdings" pitchFamily="2" charset="2"/>
              <a:buChar char="§"/>
            </a:pPr>
            <a:r>
              <a:rPr lang="en-US" sz="2400" dirty="0"/>
              <a:t>Greece suffers from consecutive wars in the 20th century (Balkan, WWI &amp; II, Civil</a:t>
            </a:r>
          </a:p>
          <a:p>
            <a:pPr eaLnBrk="1" hangingPunct="1">
              <a:spcAft>
                <a:spcPts val="600"/>
              </a:spcAft>
              <a:buFont typeface="Wingdings" pitchFamily="2" charset="2"/>
              <a:buChar char="§"/>
            </a:pPr>
            <a:r>
              <a:rPr lang="en-US" sz="2400" dirty="0"/>
              <a:t>In the early 20</a:t>
            </a:r>
            <a:r>
              <a:rPr lang="en-US" sz="2400" baseline="30000" dirty="0"/>
              <a:t>th</a:t>
            </a:r>
            <a:r>
              <a:rPr lang="en-US" sz="2400" dirty="0"/>
              <a:t> century </a:t>
            </a:r>
            <a:r>
              <a:rPr lang="en-US" sz="2400" dirty="0" err="1"/>
              <a:t>phylloxera</a:t>
            </a:r>
            <a:r>
              <a:rPr lang="en-US" sz="2400" dirty="0"/>
              <a:t> destroys most of the Greek vineyards</a:t>
            </a:r>
          </a:p>
          <a:p>
            <a:pPr eaLnBrk="1" hangingPunct="1">
              <a:spcAft>
                <a:spcPts val="600"/>
              </a:spcAft>
              <a:buFont typeface="Wingdings" pitchFamily="2" charset="2"/>
              <a:buChar char="§"/>
            </a:pPr>
            <a:r>
              <a:rPr lang="en-US" sz="2400" dirty="0"/>
              <a:t>In the late 1960s and early 1970s the first official Greek wine legislation was created. The first Appellations are established</a:t>
            </a:r>
          </a:p>
          <a:p>
            <a:pPr eaLnBrk="1" hangingPunct="1">
              <a:spcAft>
                <a:spcPts val="600"/>
              </a:spcAft>
              <a:buFont typeface="Wingdings" pitchFamily="2" charset="2"/>
              <a:buChar char="§"/>
            </a:pPr>
            <a:r>
              <a:rPr lang="en-US" sz="2400" dirty="0"/>
              <a:t>In 1980’s Greece enters the EU and investments in modern winemaking technology reaches the country</a:t>
            </a:r>
          </a:p>
          <a:p>
            <a:pPr eaLnBrk="1" hangingPunct="1">
              <a:spcAft>
                <a:spcPts val="600"/>
              </a:spcAft>
              <a:buFont typeface="Wingdings" pitchFamily="2" charset="2"/>
              <a:buChar char="§"/>
            </a:pPr>
            <a:endParaRPr lang="en-US" sz="2200" dirty="0"/>
          </a:p>
          <a:p>
            <a:pPr eaLnBrk="1" hangingPunct="1">
              <a:spcAft>
                <a:spcPts val="600"/>
              </a:spcAft>
              <a:buFont typeface="Wingdings" pitchFamily="2" charset="2"/>
              <a:buChar char="§"/>
            </a:pPr>
            <a:endParaRPr lang="en-US" sz="2200" dirty="0"/>
          </a:p>
        </p:txBody>
      </p:sp>
      <p:sp>
        <p:nvSpPr>
          <p:cNvPr id="8" name="7 - Θέση αριθμού διαφάνειας"/>
          <p:cNvSpPr>
            <a:spLocks noGrp="1"/>
          </p:cNvSpPr>
          <p:nvPr>
            <p:ph type="sldNum" sz="quarter" idx="12"/>
          </p:nvPr>
        </p:nvSpPr>
        <p:spPr/>
        <p:txBody>
          <a:bodyPr>
            <a:normAutofit fontScale="85000" lnSpcReduction="20000"/>
          </a:bodyPr>
          <a:lstStyle/>
          <a:p>
            <a:pPr>
              <a:defRPr/>
            </a:pPr>
            <a:fld id="{575FCB08-8A51-4AC4-9FF8-B02DCFB23405}" type="slidenum">
              <a:rPr lang="el-GR" smtClean="0"/>
              <a:pPr>
                <a:defRPr/>
              </a:pPr>
              <a:t>6</a:t>
            </a:fld>
            <a:endParaRPr lang="el-GR"/>
          </a:p>
        </p:txBody>
      </p:sp>
      <p:pic>
        <p:nvPicPr>
          <p:cNvPr id="6" name="Picture 5">
            <a:extLst>
              <a:ext uri="{FF2B5EF4-FFF2-40B4-BE49-F238E27FC236}">
                <a16:creationId xmlns:a16="http://schemas.microsoft.com/office/drawing/2014/main" id="{716802DA-5722-6B41-B87C-8D38E136F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612775" y="228600"/>
            <a:ext cx="4030663" cy="990600"/>
          </a:xfrm>
        </p:spPr>
        <p:txBody>
          <a:bodyPr/>
          <a:lstStyle/>
          <a:p>
            <a:pPr eaLnBrk="1" hangingPunct="1"/>
            <a:r>
              <a:rPr lang="en-US" dirty="0"/>
              <a:t>Modern History</a:t>
            </a:r>
            <a:endParaRPr lang="el-GR" dirty="0"/>
          </a:p>
        </p:txBody>
      </p:sp>
      <p:sp>
        <p:nvSpPr>
          <p:cNvPr id="12292" name="6 - Θέση περιεχομένου"/>
          <p:cNvSpPr>
            <a:spLocks noGrp="1"/>
          </p:cNvSpPr>
          <p:nvPr>
            <p:ph sz="quarter" idx="1"/>
          </p:nvPr>
        </p:nvSpPr>
        <p:spPr>
          <a:xfrm>
            <a:off x="755576" y="1628800"/>
            <a:ext cx="7517786" cy="3733279"/>
          </a:xfrm>
        </p:spPr>
        <p:txBody>
          <a:bodyPr/>
          <a:lstStyle/>
          <a:p>
            <a:pPr eaLnBrk="1" hangingPunct="1">
              <a:spcAft>
                <a:spcPts val="600"/>
              </a:spcAft>
              <a:buFont typeface="Wingdings" pitchFamily="2" charset="2"/>
              <a:buChar char="§"/>
            </a:pPr>
            <a:r>
              <a:rPr lang="en-US" sz="2400" dirty="0"/>
              <a:t>Also in 1980’s the Oenology school at the Athens Technological college is established</a:t>
            </a:r>
          </a:p>
          <a:p>
            <a:pPr eaLnBrk="1" hangingPunct="1">
              <a:spcAft>
                <a:spcPts val="600"/>
              </a:spcAft>
              <a:buFont typeface="Wingdings" pitchFamily="2" charset="2"/>
              <a:buChar char="§"/>
            </a:pPr>
            <a:r>
              <a:rPr lang="en-US" sz="2400" dirty="0"/>
              <a:t>1990’s Greek winemakers complete their studies in the top oenology schools of the world and return to Greece to introduce modern techniques. The Boutique wineries</a:t>
            </a:r>
            <a:r>
              <a:rPr lang="el-GR" sz="2400" dirty="0"/>
              <a:t> </a:t>
            </a:r>
            <a:r>
              <a:rPr lang="en-US" sz="2400" dirty="0"/>
              <a:t>revolution is in full swing</a:t>
            </a:r>
          </a:p>
          <a:p>
            <a:pPr eaLnBrk="1" hangingPunct="1">
              <a:spcAft>
                <a:spcPts val="600"/>
              </a:spcAft>
              <a:buFont typeface="Wingdings" pitchFamily="2" charset="2"/>
              <a:buChar char="§"/>
            </a:pPr>
            <a:r>
              <a:rPr lang="en-US" sz="2400" dirty="0"/>
              <a:t>Greek wines attract the attention of renowned international wine writers, critics and sommeliers.</a:t>
            </a:r>
          </a:p>
          <a:p>
            <a:pPr eaLnBrk="1" hangingPunct="1">
              <a:spcAft>
                <a:spcPts val="600"/>
              </a:spcAft>
              <a:buFont typeface="Wingdings" pitchFamily="2" charset="2"/>
              <a:buChar char="§"/>
            </a:pPr>
            <a:r>
              <a:rPr lang="en-US" sz="2400" dirty="0"/>
              <a:t>Costumers seeking more authentic wines</a:t>
            </a:r>
          </a:p>
          <a:p>
            <a:pPr eaLnBrk="1" hangingPunct="1">
              <a:spcAft>
                <a:spcPts val="600"/>
              </a:spcAft>
              <a:buFont typeface="Wingdings" pitchFamily="2" charset="2"/>
              <a:buChar char="§"/>
            </a:pPr>
            <a:r>
              <a:rPr lang="en-US" sz="2400" dirty="0"/>
              <a:t>Stand out in international wine competitions and wine shows.</a:t>
            </a:r>
          </a:p>
          <a:p>
            <a:pPr eaLnBrk="1" hangingPunct="1">
              <a:spcAft>
                <a:spcPts val="600"/>
              </a:spcAft>
              <a:buFont typeface="Wingdings" pitchFamily="2" charset="2"/>
              <a:buChar char="§"/>
            </a:pPr>
            <a:r>
              <a:rPr lang="en-US" sz="2400" dirty="0"/>
              <a:t>Rising exports to important wine markets.</a:t>
            </a:r>
          </a:p>
          <a:p>
            <a:pPr eaLnBrk="1" hangingPunct="1">
              <a:spcAft>
                <a:spcPts val="600"/>
              </a:spcAft>
              <a:buFont typeface="Wingdings" pitchFamily="2" charset="2"/>
              <a:buChar char="§"/>
            </a:pPr>
            <a:endParaRPr lang="en-US" sz="2400" dirty="0"/>
          </a:p>
          <a:p>
            <a:pPr eaLnBrk="1" hangingPunct="1">
              <a:buFont typeface="Wingdings" pitchFamily="2" charset="2"/>
              <a:buChar char="q"/>
            </a:pPr>
            <a:endParaRPr lang="en-US" dirty="0"/>
          </a:p>
        </p:txBody>
      </p:sp>
      <p:sp>
        <p:nvSpPr>
          <p:cNvPr id="8" name="7 - Θέση αριθμού διαφάνειας"/>
          <p:cNvSpPr>
            <a:spLocks noGrp="1"/>
          </p:cNvSpPr>
          <p:nvPr>
            <p:ph type="sldNum" sz="quarter" idx="12"/>
          </p:nvPr>
        </p:nvSpPr>
        <p:spPr/>
        <p:txBody>
          <a:bodyPr>
            <a:normAutofit fontScale="85000" lnSpcReduction="20000"/>
          </a:bodyPr>
          <a:lstStyle/>
          <a:p>
            <a:pPr>
              <a:defRPr/>
            </a:pPr>
            <a:fld id="{575FCB08-8A51-4AC4-9FF8-B02DCFB23405}" type="slidenum">
              <a:rPr lang="el-GR" smtClean="0"/>
              <a:pPr>
                <a:defRPr/>
              </a:pPr>
              <a:t>7</a:t>
            </a:fld>
            <a:endParaRPr lang="el-GR"/>
          </a:p>
        </p:txBody>
      </p:sp>
      <p:pic>
        <p:nvPicPr>
          <p:cNvPr id="7" name="Picture 6">
            <a:extLst>
              <a:ext uri="{FF2B5EF4-FFF2-40B4-BE49-F238E27FC236}">
                <a16:creationId xmlns:a16="http://schemas.microsoft.com/office/drawing/2014/main" id="{ACF5AD3A-DD1E-D749-B57B-4D38AC497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marL="342900" lvl="0" indent="-342900">
              <a:spcBef>
                <a:spcPct val="20000"/>
              </a:spcBef>
            </a:pPr>
            <a:r>
              <a:rPr lang="en-US" altLang="el-GR" sz="2800" b="1" dirty="0"/>
              <a:t>GREEK WINE AT A GLANCE</a:t>
            </a:r>
            <a:br>
              <a:rPr lang="en-US" altLang="el-GR" sz="3200" b="1" dirty="0"/>
            </a:br>
            <a:endParaRPr lang="el-GR" altLang="el-GR" sz="3200" b="1" dirty="0"/>
          </a:p>
        </p:txBody>
      </p:sp>
      <p:sp>
        <p:nvSpPr>
          <p:cNvPr id="2" name="Subtitle 1"/>
          <p:cNvSpPr>
            <a:spLocks noGrp="1"/>
          </p:cNvSpPr>
          <p:nvPr>
            <p:ph idx="1"/>
          </p:nvPr>
        </p:nvSpPr>
        <p:spPr>
          <a:xfrm>
            <a:off x="683568" y="1916832"/>
            <a:ext cx="7848872" cy="4536504"/>
          </a:xfrm>
        </p:spPr>
        <p:txBody>
          <a:bodyPr/>
          <a:lstStyle/>
          <a:p>
            <a:pPr>
              <a:buFont typeface="Arial" panose="020B0604020202020204" pitchFamily="34" charset="0"/>
              <a:buChar char="•"/>
            </a:pPr>
            <a:r>
              <a:rPr lang="el-GR" sz="2000" dirty="0"/>
              <a:t>Τ</a:t>
            </a:r>
            <a:r>
              <a:rPr lang="en-US" sz="2000" dirty="0" err="1"/>
              <a:t>otal</a:t>
            </a:r>
            <a:r>
              <a:rPr lang="en-US" sz="2000" dirty="0"/>
              <a:t> cultivated surface (2021 / 2022) : 64,900 Ha</a:t>
            </a:r>
          </a:p>
          <a:p>
            <a:pPr>
              <a:buFont typeface="Arial" panose="020B0604020202020204" pitchFamily="34" charset="0"/>
              <a:buChar char="•"/>
            </a:pPr>
            <a:r>
              <a:rPr lang="en-US" sz="2000" dirty="0"/>
              <a:t>Less than 0,8% of world wine production, less than 2% of EU wine</a:t>
            </a:r>
          </a:p>
          <a:p>
            <a:pPr>
              <a:buFont typeface="Arial" panose="020B0604020202020204" pitchFamily="34" charset="0"/>
              <a:buChar char="•"/>
            </a:pPr>
            <a:r>
              <a:rPr lang="en-US" sz="2000" dirty="0"/>
              <a:t>200.000 vineyard holdings, 160.000 families of vine growers</a:t>
            </a:r>
          </a:p>
          <a:p>
            <a:pPr>
              <a:buFont typeface="Arial" panose="020B0604020202020204" pitchFamily="34" charset="0"/>
              <a:buChar char="•"/>
            </a:pPr>
            <a:r>
              <a:rPr lang="en-US" sz="2000" dirty="0"/>
              <a:t>212 million litters (2022). Value 380 million euros</a:t>
            </a:r>
          </a:p>
          <a:p>
            <a:pPr>
              <a:buFont typeface="Arial" panose="020B0604020202020204" pitchFamily="34" charset="0"/>
              <a:buChar char="•"/>
            </a:pPr>
            <a:r>
              <a:rPr lang="en-US" sz="2000" dirty="0"/>
              <a:t>1600 Wineries, vast majority small family companies</a:t>
            </a:r>
          </a:p>
          <a:p>
            <a:pPr>
              <a:buFont typeface="Arial" panose="020B0604020202020204" pitchFamily="34" charset="0"/>
              <a:buChar char="•"/>
            </a:pPr>
            <a:r>
              <a:rPr lang="en-US" sz="2000" dirty="0"/>
              <a:t>300 and more indigenous grape varieties. 90% of vineyard</a:t>
            </a:r>
          </a:p>
          <a:p>
            <a:pPr>
              <a:buFont typeface="Arial" panose="020B0604020202020204" pitchFamily="34" charset="0"/>
              <a:buChar char="•"/>
            </a:pPr>
            <a:r>
              <a:rPr lang="en-US" sz="2000" dirty="0"/>
              <a:t>2/3 whites, 1/3 reds</a:t>
            </a:r>
          </a:p>
          <a:p>
            <a:pPr>
              <a:buFont typeface="Arial" panose="020B0604020202020204" pitchFamily="34" charset="0"/>
              <a:buChar char="•"/>
            </a:pPr>
            <a:r>
              <a:rPr lang="en-US" sz="2000" dirty="0"/>
              <a:t>33 PDO wines, 114 PGI Wines</a:t>
            </a:r>
          </a:p>
          <a:p>
            <a:pPr>
              <a:buFont typeface="Arial" panose="020B0604020202020204" pitchFamily="34" charset="0"/>
              <a:buChar char="•"/>
            </a:pPr>
            <a:r>
              <a:rPr lang="en-US" sz="2000" dirty="0"/>
              <a:t>15% of total wine production is exported</a:t>
            </a:r>
          </a:p>
          <a:p>
            <a:pPr>
              <a:buFont typeface="Arial" panose="020B0604020202020204" pitchFamily="34" charset="0"/>
              <a:buChar char="•"/>
            </a:pPr>
            <a:r>
              <a:rPr lang="en-US" sz="2000" dirty="0">
                <a:latin typeface="+mj-lt"/>
              </a:rPr>
              <a:t>The main exporting country is Germany </a:t>
            </a:r>
            <a:r>
              <a:rPr lang="el-GR" sz="2000" dirty="0">
                <a:latin typeface="+mj-lt"/>
              </a:rPr>
              <a:t>– 33 % </a:t>
            </a:r>
            <a:r>
              <a:rPr lang="en-US" sz="2000" dirty="0">
                <a:latin typeface="+mj-lt"/>
              </a:rPr>
              <a:t>of total exports</a:t>
            </a:r>
          </a:p>
          <a:p>
            <a:pPr>
              <a:buFont typeface="Arial" panose="020B0604020202020204" pitchFamily="34" charset="0"/>
              <a:buChar char="•"/>
            </a:pPr>
            <a:r>
              <a:rPr lang="en-US" sz="2000" dirty="0">
                <a:latin typeface="+mj-lt"/>
              </a:rPr>
              <a:t>Export value: 100 million euros</a:t>
            </a:r>
          </a:p>
        </p:txBody>
      </p:sp>
      <p:pic>
        <p:nvPicPr>
          <p:cNvPr id="5" name="Picture 4">
            <a:extLst>
              <a:ext uri="{FF2B5EF4-FFF2-40B4-BE49-F238E27FC236}">
                <a16:creationId xmlns:a16="http://schemas.microsoft.com/office/drawing/2014/main" id="{02E16097-FBA7-AD4E-B766-991EC6BDC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865803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959-B9CB-ED40-8D8D-9AE3577BF7F4}"/>
              </a:ext>
            </a:extLst>
          </p:cNvPr>
          <p:cNvSpPr>
            <a:spLocks noGrp="1"/>
          </p:cNvSpPr>
          <p:nvPr>
            <p:ph type="title"/>
          </p:nvPr>
        </p:nvSpPr>
        <p:spPr>
          <a:xfrm>
            <a:off x="539552" y="764704"/>
            <a:ext cx="7886700" cy="444104"/>
          </a:xfrm>
        </p:spPr>
        <p:txBody>
          <a:bodyPr>
            <a:normAutofit/>
          </a:bodyPr>
          <a:lstStyle/>
          <a:p>
            <a:r>
              <a:rPr lang="en-US" sz="2100" b="1" dirty="0"/>
              <a:t>Greek vineyard area</a:t>
            </a:r>
            <a:r>
              <a:rPr lang="el-GR" sz="2100" b="1" dirty="0"/>
              <a:t> </a:t>
            </a:r>
            <a:r>
              <a:rPr lang="en-US" sz="2100" b="1" dirty="0"/>
              <a:t> </a:t>
            </a:r>
          </a:p>
        </p:txBody>
      </p:sp>
      <p:pic>
        <p:nvPicPr>
          <p:cNvPr id="5" name="Content Placeholder 4">
            <a:extLst>
              <a:ext uri="{FF2B5EF4-FFF2-40B4-BE49-F238E27FC236}">
                <a16:creationId xmlns:a16="http://schemas.microsoft.com/office/drawing/2014/main" id="{3F720F9A-A461-4845-843C-79F6749CC692}"/>
              </a:ext>
            </a:extLst>
          </p:cNvPr>
          <p:cNvPicPr>
            <a:picLocks noGrp="1" noChangeAspect="1"/>
          </p:cNvPicPr>
          <p:nvPr>
            <p:ph idx="1"/>
          </p:nvPr>
        </p:nvPicPr>
        <p:blipFill>
          <a:blip r:embed="rId3"/>
          <a:stretch>
            <a:fillRect/>
          </a:stretch>
        </p:blipFill>
        <p:spPr>
          <a:xfrm>
            <a:off x="5484204" y="2048562"/>
            <a:ext cx="3659798" cy="3684694"/>
          </a:xfrm>
        </p:spPr>
      </p:pic>
      <p:pic>
        <p:nvPicPr>
          <p:cNvPr id="7" name="Picture 6">
            <a:extLst>
              <a:ext uri="{FF2B5EF4-FFF2-40B4-BE49-F238E27FC236}">
                <a16:creationId xmlns:a16="http://schemas.microsoft.com/office/drawing/2014/main" id="{D8546515-951D-D048-8546-154DCAB0B877}"/>
              </a:ext>
            </a:extLst>
          </p:cNvPr>
          <p:cNvPicPr>
            <a:picLocks noChangeAspect="1"/>
          </p:cNvPicPr>
          <p:nvPr/>
        </p:nvPicPr>
        <p:blipFill>
          <a:blip r:embed="rId4"/>
          <a:stretch>
            <a:fillRect/>
          </a:stretch>
        </p:blipFill>
        <p:spPr>
          <a:xfrm>
            <a:off x="64460" y="2692049"/>
            <a:ext cx="5470184" cy="2336602"/>
          </a:xfrm>
          <a:prstGeom prst="rect">
            <a:avLst/>
          </a:prstGeom>
        </p:spPr>
      </p:pic>
      <p:pic>
        <p:nvPicPr>
          <p:cNvPr id="6" name="Picture 5">
            <a:extLst>
              <a:ext uri="{FF2B5EF4-FFF2-40B4-BE49-F238E27FC236}">
                <a16:creationId xmlns:a16="http://schemas.microsoft.com/office/drawing/2014/main" id="{8F822BC1-CD5A-8B4E-BC33-367F0D80C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9040743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4053</Words>
  <Application>Microsoft Office PowerPoint</Application>
  <PresentationFormat>On-screen Show (4:3)</PresentationFormat>
  <Paragraphs>760</Paragraphs>
  <Slides>55</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ＭＳ Ｐゴシック</vt:lpstr>
      <vt:lpstr>Arial</vt:lpstr>
      <vt:lpstr>Calibri</vt:lpstr>
      <vt:lpstr>Courier New</vt:lpstr>
      <vt:lpstr>MS Reference Sans Serif</vt:lpstr>
      <vt:lpstr>museo-slab-w01-100</vt:lpstr>
      <vt:lpstr>Times New Roman</vt:lpstr>
      <vt:lpstr>Tw Cen MT</vt:lpstr>
      <vt:lpstr>Verdana</vt:lpstr>
      <vt:lpstr>Wingdings</vt:lpstr>
      <vt:lpstr>Wingdings 2</vt:lpstr>
      <vt:lpstr>Διάμεσος</vt:lpstr>
      <vt:lpstr> </vt:lpstr>
      <vt:lpstr>History</vt:lpstr>
      <vt:lpstr> The first Appellation rules</vt:lpstr>
      <vt:lpstr>PowerPoint Presentation</vt:lpstr>
      <vt:lpstr> Greece: The first culture of wine </vt:lpstr>
      <vt:lpstr>Modern History</vt:lpstr>
      <vt:lpstr>Modern History</vt:lpstr>
      <vt:lpstr>GREEK WINE AT A GLANCE </vt:lpstr>
      <vt:lpstr>Greek vineyard area  </vt:lpstr>
      <vt:lpstr>Greek PDO-PGI wines</vt:lpstr>
      <vt:lpstr> Greece: A land of contrasts</vt:lpstr>
      <vt:lpstr>PowerPoint Presentation</vt:lpstr>
      <vt:lpstr>PowerPoint Presentation</vt:lpstr>
      <vt:lpstr>Greek wine exports to the UK</vt:lpstr>
      <vt:lpstr> 1. JIMAS SUPER GIRL WHITE 2022 </vt:lpstr>
      <vt:lpstr>Epirus</vt:lpstr>
      <vt:lpstr>Epirus</vt:lpstr>
      <vt:lpstr>Debina</vt:lpstr>
      <vt:lpstr>2. GEROVASSILIOU MALAGOUSIA 2023 - MACEDONIA</vt:lpstr>
      <vt:lpstr>PowerPoint Presentation</vt:lpstr>
      <vt:lpstr>MALAGOUSIA</vt:lpstr>
      <vt:lpstr> 3. PAVLIDIS EMPHASIS ASSYRTIKO 2023</vt:lpstr>
      <vt:lpstr>ASSYRTIKO</vt:lpstr>
      <vt:lpstr>Assyrtiko</vt:lpstr>
      <vt:lpstr> 4. WINE ART PLANO ASSYRTIKO 2023</vt:lpstr>
      <vt:lpstr>5. HATZIMICHALIS ALEPOTRYPA ASSYRTIKO 2023</vt:lpstr>
      <vt:lpstr> 6. BIBLIA CHORA ARETI 2022</vt:lpstr>
      <vt:lpstr> 7. CHATEAU NICO LAZARIDI EVIL EYE 2022</vt:lpstr>
      <vt:lpstr>Xinomavro</vt:lpstr>
      <vt:lpstr>Xinomavro</vt:lpstr>
      <vt:lpstr>Xinomavro</vt:lpstr>
      <vt:lpstr>8. DOMAINE LAZARIDI CHATEAU JULIA AGIORGITIKO 2021</vt:lpstr>
      <vt:lpstr>AGIORGITIKO </vt:lpstr>
      <vt:lpstr>AGIORGITIKO</vt:lpstr>
      <vt:lpstr> 9. SAMARTZIS MOUHTARO 2021 </vt:lpstr>
      <vt:lpstr>Central Greece</vt:lpstr>
      <vt:lpstr>Muses valley</vt:lpstr>
      <vt:lpstr>MOUHTARO</vt:lpstr>
      <vt:lpstr> 10. ALPHA ESTATE ECOSYSTEM OLD VINES XINOMAVRO 2020</vt:lpstr>
      <vt:lpstr> 11. NOEMA INVICTA 2020</vt:lpstr>
      <vt:lpstr>Western Macedonia</vt:lpstr>
      <vt:lpstr>PDO Wines</vt:lpstr>
      <vt:lpstr>PDO Amydeon (Amynteo/Amyntaio)</vt:lpstr>
      <vt:lpstr>PDO Amydeon </vt:lpstr>
      <vt:lpstr> 12. DIAMANTAKOS NAOUSSA 2020</vt:lpstr>
      <vt:lpstr>Central Macedonia</vt:lpstr>
      <vt:lpstr>PDO Naoussa </vt:lpstr>
      <vt:lpstr>PDO Naoussa</vt:lpstr>
      <vt:lpstr>Traditional vs modern Naoussa</vt:lpstr>
      <vt:lpstr> 13. KIR YIANNI RAMNISTA 2019</vt:lpstr>
      <vt:lpstr>14. BOUTARI GRANDE RESERVE 2013 - MACEDONIA</vt:lpstr>
      <vt:lpstr>15. KECHRIS TEAR OF THE PINE 2022 - MACEDONIA </vt:lpstr>
      <vt:lpstr>  RETSINA</vt:lpstr>
      <vt:lpstr>  RETSINA</vt:lpstr>
      <vt:lpstr>  TODAY’S RETSINA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Anny Vexler</cp:lastModifiedBy>
  <cp:revision>514</cp:revision>
  <dcterms:modified xsi:type="dcterms:W3CDTF">2024-04-10T10:48:42Z</dcterms:modified>
</cp:coreProperties>
</file>