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25" r:id="rId2"/>
    <p:sldId id="428" r:id="rId3"/>
    <p:sldId id="429" r:id="rId4"/>
    <p:sldId id="387" r:id="rId5"/>
    <p:sldId id="388"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324" r:id="rId31"/>
    <p:sldId id="372" r:id="rId32"/>
    <p:sldId id="362" r:id="rId33"/>
    <p:sldId id="373" r:id="rId34"/>
    <p:sldId id="363" r:id="rId35"/>
    <p:sldId id="368" r:id="rId36"/>
    <p:sldId id="430" r:id="rId37"/>
    <p:sldId id="369" r:id="rId38"/>
    <p:sldId id="370" r:id="rId39"/>
    <p:sldId id="431" r:id="rId40"/>
    <p:sldId id="432" r:id="rId41"/>
    <p:sldId id="383" r:id="rId42"/>
    <p:sldId id="385" r:id="rId43"/>
    <p:sldId id="374" r:id="rId44"/>
    <p:sldId id="424" r:id="rId45"/>
  </p:sldIdLst>
  <p:sldSz cx="12192000" cy="6858000"/>
  <p:notesSz cx="6735763" cy="98663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C5B6"/>
    <a:srgbClr val="002A4B"/>
    <a:srgbClr val="182D48"/>
    <a:srgbClr val="E0556B"/>
    <a:srgbClr val="D2C5BA"/>
    <a:srgbClr val="200C0F"/>
    <a:srgbClr val="391F35"/>
    <a:srgbClr val="FFE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475E1-6DB7-4EE2-9384-63CC47AED3D7}" v="4" dt="2025-11-26T14:48:4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p:restoredTop sz="94677"/>
  </p:normalViewPr>
  <p:slideViewPr>
    <p:cSldViewPr snapToGrid="0">
      <p:cViewPr varScale="1">
        <p:scale>
          <a:sx n="70" d="100"/>
          <a:sy n="70" d="100"/>
        </p:scale>
        <p:origin x="139" y="53"/>
      </p:cViewPr>
      <p:guideLst/>
    </p:cSldViewPr>
  </p:slideViewPr>
  <p:notesTextViewPr>
    <p:cViewPr>
      <p:scale>
        <a:sx n="1" d="1"/>
        <a:sy n="1" d="1"/>
      </p:scale>
      <p:origin x="0" y="0"/>
    </p:cViewPr>
  </p:notesTextViewPr>
  <p:sorterViewPr>
    <p:cViewPr>
      <p:scale>
        <a:sx n="100" d="100"/>
        <a:sy n="100" d="100"/>
      </p:scale>
      <p:origin x="0" y="-8933"/>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y Vexler" userId="88476736-8810-42a0-9b8d-8161becbde4c" providerId="ADAL" clId="{57857C1D-6DDE-41B3-85D6-941EE9904AD8}"/>
    <pc:docChg chg="custSel modSld sldOrd">
      <pc:chgData name="Anny Vexler" userId="88476736-8810-42a0-9b8d-8161becbde4c" providerId="ADAL" clId="{57857C1D-6DDE-41B3-85D6-941EE9904AD8}" dt="2025-11-26T14:49:22.598" v="431" actId="20577"/>
      <pc:docMkLst>
        <pc:docMk/>
      </pc:docMkLst>
      <pc:sldChg chg="addSp delSp modSp mod ord">
        <pc:chgData name="Anny Vexler" userId="88476736-8810-42a0-9b8d-8161becbde4c" providerId="ADAL" clId="{57857C1D-6DDE-41B3-85D6-941EE9904AD8}" dt="2025-11-26T14:36:03.240" v="253" actId="1076"/>
        <pc:sldMkLst>
          <pc:docMk/>
          <pc:sldMk cId="2454955628" sldId="362"/>
        </pc:sldMkLst>
        <pc:spChg chg="mod">
          <ac:chgData name="Anny Vexler" userId="88476736-8810-42a0-9b8d-8161becbde4c" providerId="ADAL" clId="{57857C1D-6DDE-41B3-85D6-941EE9904AD8}" dt="2025-11-24T13:17:05.595" v="55" actId="20577"/>
          <ac:spMkLst>
            <pc:docMk/>
            <pc:sldMk cId="2454955628" sldId="362"/>
            <ac:spMk id="3" creationId="{C7D826D6-4A88-942D-37A1-655B7BC71064}"/>
          </ac:spMkLst>
        </pc:spChg>
        <pc:spChg chg="mod">
          <ac:chgData name="Anny Vexler" userId="88476736-8810-42a0-9b8d-8161becbde4c" providerId="ADAL" clId="{57857C1D-6DDE-41B3-85D6-941EE9904AD8}" dt="2025-11-26T14:36:03.240" v="253" actId="1076"/>
          <ac:spMkLst>
            <pc:docMk/>
            <pc:sldMk cId="2454955628" sldId="362"/>
            <ac:spMk id="4" creationId="{DB4922B4-AF23-574D-5B6E-A9AF05102D88}"/>
          </ac:spMkLst>
        </pc:spChg>
      </pc:sldChg>
      <pc:sldChg chg="modSp mod ord">
        <pc:chgData name="Anny Vexler" userId="88476736-8810-42a0-9b8d-8161becbde4c" providerId="ADAL" clId="{57857C1D-6DDE-41B3-85D6-941EE9904AD8}" dt="2025-11-24T15:45:52.565" v="162" actId="20577"/>
        <pc:sldMkLst>
          <pc:docMk/>
          <pc:sldMk cId="3192185251" sldId="363"/>
        </pc:sldMkLst>
        <pc:spChg chg="mod">
          <ac:chgData name="Anny Vexler" userId="88476736-8810-42a0-9b8d-8161becbde4c" providerId="ADAL" clId="{57857C1D-6DDE-41B3-85D6-941EE9904AD8}" dt="2025-11-24T15:45:52.565" v="162" actId="20577"/>
          <ac:spMkLst>
            <pc:docMk/>
            <pc:sldMk cId="3192185251" sldId="363"/>
            <ac:spMk id="3" creationId="{3A520CA7-A515-E090-D6F7-9FDD5EC25564}"/>
          </ac:spMkLst>
        </pc:spChg>
        <pc:spChg chg="mod">
          <ac:chgData name="Anny Vexler" userId="88476736-8810-42a0-9b8d-8161becbde4c" providerId="ADAL" clId="{57857C1D-6DDE-41B3-85D6-941EE9904AD8}" dt="2025-11-24T13:17:15.497" v="58" actId="20577"/>
          <ac:spMkLst>
            <pc:docMk/>
            <pc:sldMk cId="3192185251" sldId="363"/>
            <ac:spMk id="4" creationId="{FC540E98-FF58-5EAF-F1BD-A2F802F74B5C}"/>
          </ac:spMkLst>
        </pc:spChg>
      </pc:sldChg>
      <pc:sldChg chg="ord">
        <pc:chgData name="Anny Vexler" userId="88476736-8810-42a0-9b8d-8161becbde4c" providerId="ADAL" clId="{57857C1D-6DDE-41B3-85D6-941EE9904AD8}" dt="2025-11-24T13:14:12.283" v="13"/>
        <pc:sldMkLst>
          <pc:docMk/>
          <pc:sldMk cId="2105743427" sldId="368"/>
        </pc:sldMkLst>
      </pc:sldChg>
      <pc:sldChg chg="ord">
        <pc:chgData name="Anny Vexler" userId="88476736-8810-42a0-9b8d-8161becbde4c" providerId="ADAL" clId="{57857C1D-6DDE-41B3-85D6-941EE9904AD8}" dt="2025-11-24T13:14:27.032" v="17"/>
        <pc:sldMkLst>
          <pc:docMk/>
          <pc:sldMk cId="410025208" sldId="369"/>
        </pc:sldMkLst>
      </pc:sldChg>
      <pc:sldChg chg="addSp modSp mod ord">
        <pc:chgData name="Anny Vexler" userId="88476736-8810-42a0-9b8d-8161becbde4c" providerId="ADAL" clId="{57857C1D-6DDE-41B3-85D6-941EE9904AD8}" dt="2025-11-26T14:37:07.407" v="268" actId="113"/>
        <pc:sldMkLst>
          <pc:docMk/>
          <pc:sldMk cId="3503306120" sldId="370"/>
        </pc:sldMkLst>
        <pc:spChg chg="mod">
          <ac:chgData name="Anny Vexler" userId="88476736-8810-42a0-9b8d-8161becbde4c" providerId="ADAL" clId="{57857C1D-6DDE-41B3-85D6-941EE9904AD8}" dt="2025-11-24T13:18:10.642" v="67" actId="20577"/>
          <ac:spMkLst>
            <pc:docMk/>
            <pc:sldMk cId="3503306120" sldId="370"/>
            <ac:spMk id="5" creationId="{532081CC-F122-4CF0-1C59-7977CDDCB34A}"/>
          </ac:spMkLst>
        </pc:spChg>
        <pc:spChg chg="add mod">
          <ac:chgData name="Anny Vexler" userId="88476736-8810-42a0-9b8d-8161becbde4c" providerId="ADAL" clId="{57857C1D-6DDE-41B3-85D6-941EE9904AD8}" dt="2025-11-26T14:37:07.407" v="268" actId="113"/>
          <ac:spMkLst>
            <pc:docMk/>
            <pc:sldMk cId="3503306120" sldId="370"/>
            <ac:spMk id="6" creationId="{A0F38A25-BEA8-21B7-184C-F374FAFC6CF1}"/>
          </ac:spMkLst>
        </pc:spChg>
      </pc:sldChg>
      <pc:sldChg chg="ord">
        <pc:chgData name="Anny Vexler" userId="88476736-8810-42a0-9b8d-8161becbde4c" providerId="ADAL" clId="{57857C1D-6DDE-41B3-85D6-941EE9904AD8}" dt="2025-11-24T13:13:16.650" v="5"/>
        <pc:sldMkLst>
          <pc:docMk/>
          <pc:sldMk cId="2185099275" sldId="372"/>
        </pc:sldMkLst>
      </pc:sldChg>
      <pc:sldChg chg="ord">
        <pc:chgData name="Anny Vexler" userId="88476736-8810-42a0-9b8d-8161becbde4c" providerId="ADAL" clId="{57857C1D-6DDE-41B3-85D6-941EE9904AD8}" dt="2025-11-24T13:14:02.801" v="11"/>
        <pc:sldMkLst>
          <pc:docMk/>
          <pc:sldMk cId="3203542211" sldId="373"/>
        </pc:sldMkLst>
      </pc:sldChg>
      <pc:sldChg chg="modSp mod">
        <pc:chgData name="Anny Vexler" userId="88476736-8810-42a0-9b8d-8161becbde4c" providerId="ADAL" clId="{57857C1D-6DDE-41B3-85D6-941EE9904AD8}" dt="2025-11-24T13:18:53.842" v="103" actId="313"/>
        <pc:sldMkLst>
          <pc:docMk/>
          <pc:sldMk cId="691235083" sldId="383"/>
        </pc:sldMkLst>
        <pc:spChg chg="mod">
          <ac:chgData name="Anny Vexler" userId="88476736-8810-42a0-9b8d-8161becbde4c" providerId="ADAL" clId="{57857C1D-6DDE-41B3-85D6-941EE9904AD8}" dt="2025-11-24T13:18:53.842" v="103" actId="313"/>
          <ac:spMkLst>
            <pc:docMk/>
            <pc:sldMk cId="691235083" sldId="383"/>
            <ac:spMk id="10" creationId="{CD4C0CF5-5DEC-B1E8-1691-BE5111E29647}"/>
          </ac:spMkLst>
        </pc:spChg>
      </pc:sldChg>
      <pc:sldChg chg="modSp mod">
        <pc:chgData name="Anny Vexler" userId="88476736-8810-42a0-9b8d-8161becbde4c" providerId="ADAL" clId="{57857C1D-6DDE-41B3-85D6-941EE9904AD8}" dt="2025-11-26T14:49:22.598" v="431" actId="20577"/>
        <pc:sldMkLst>
          <pc:docMk/>
          <pc:sldMk cId="637375611" sldId="385"/>
        </pc:sldMkLst>
        <pc:spChg chg="mod">
          <ac:chgData name="Anny Vexler" userId="88476736-8810-42a0-9b8d-8161becbde4c" providerId="ADAL" clId="{57857C1D-6DDE-41B3-85D6-941EE9904AD8}" dt="2025-11-26T14:31:44.720" v="217" actId="20577"/>
          <ac:spMkLst>
            <pc:docMk/>
            <pc:sldMk cId="637375611" sldId="385"/>
            <ac:spMk id="7" creationId="{5579E05D-ED7C-00A4-71D7-D7D26A63E12B}"/>
          </ac:spMkLst>
        </pc:spChg>
        <pc:spChg chg="mod">
          <ac:chgData name="Anny Vexler" userId="88476736-8810-42a0-9b8d-8161becbde4c" providerId="ADAL" clId="{57857C1D-6DDE-41B3-85D6-941EE9904AD8}" dt="2025-11-26T14:49:22.598" v="431" actId="20577"/>
          <ac:spMkLst>
            <pc:docMk/>
            <pc:sldMk cId="637375611" sldId="385"/>
            <ac:spMk id="9" creationId="{9C6B6E2C-7F3C-CAC0-5261-8197C8DB01A2}"/>
          </ac:spMkLst>
        </pc:spChg>
      </pc:sldChg>
      <pc:sldChg chg="modSp mod">
        <pc:chgData name="Anny Vexler" userId="88476736-8810-42a0-9b8d-8161becbde4c" providerId="ADAL" clId="{57857C1D-6DDE-41B3-85D6-941EE9904AD8}" dt="2025-11-24T13:19:28.879" v="147" actId="20577"/>
        <pc:sldMkLst>
          <pc:docMk/>
          <pc:sldMk cId="1159382907" sldId="425"/>
        </pc:sldMkLst>
        <pc:graphicFrameChg chg="modGraphic">
          <ac:chgData name="Anny Vexler" userId="88476736-8810-42a0-9b8d-8161becbde4c" providerId="ADAL" clId="{57857C1D-6DDE-41B3-85D6-941EE9904AD8}" dt="2025-11-24T13:19:28.879" v="147" actId="20577"/>
          <ac:graphicFrameMkLst>
            <pc:docMk/>
            <pc:sldMk cId="1159382907" sldId="425"/>
            <ac:graphicFrameMk id="3" creationId="{938389C8-9E02-69B6-43FE-4DB52E2E71A8}"/>
          </ac:graphicFrameMkLst>
        </pc:graphicFrameChg>
      </pc:sldChg>
      <pc:sldChg chg="modSp mod ord">
        <pc:chgData name="Anny Vexler" userId="88476736-8810-42a0-9b8d-8161becbde4c" providerId="ADAL" clId="{57857C1D-6DDE-41B3-85D6-941EE9904AD8}" dt="2025-11-26T14:33:54.008" v="245" actId="1076"/>
        <pc:sldMkLst>
          <pc:docMk/>
          <pc:sldMk cId="1038744060" sldId="430"/>
        </pc:sldMkLst>
        <pc:spChg chg="mod">
          <ac:chgData name="Anny Vexler" userId="88476736-8810-42a0-9b8d-8161becbde4c" providerId="ADAL" clId="{57857C1D-6DDE-41B3-85D6-941EE9904AD8}" dt="2025-11-24T13:17:37.721" v="64" actId="2711"/>
          <ac:spMkLst>
            <pc:docMk/>
            <pc:sldMk cId="1038744060" sldId="430"/>
            <ac:spMk id="3" creationId="{BE1EDCC8-2271-6CB6-AA8D-88BD823C39AE}"/>
          </ac:spMkLst>
        </pc:spChg>
        <pc:spChg chg="mod">
          <ac:chgData name="Anny Vexler" userId="88476736-8810-42a0-9b8d-8161becbde4c" providerId="ADAL" clId="{57857C1D-6DDE-41B3-85D6-941EE9904AD8}" dt="2025-11-26T14:33:54.008" v="245" actId="1076"/>
          <ac:spMkLst>
            <pc:docMk/>
            <pc:sldMk cId="1038744060" sldId="430"/>
            <ac:spMk id="6" creationId="{19B4FA3E-03F3-C6D4-2172-B5551598020B}"/>
          </ac:spMkLst>
        </pc:spChg>
      </pc:sldChg>
      <pc:sldChg chg="ord">
        <pc:chgData name="Anny Vexler" userId="88476736-8810-42a0-9b8d-8161becbde4c" providerId="ADAL" clId="{57857C1D-6DDE-41B3-85D6-941EE9904AD8}" dt="2025-11-24T13:14:46.677" v="23"/>
        <pc:sldMkLst>
          <pc:docMk/>
          <pc:sldMk cId="782774930" sldId="431"/>
        </pc:sldMkLst>
      </pc:sldChg>
      <pc:sldChg chg="modSp mod ord">
        <pc:chgData name="Anny Vexler" userId="88476736-8810-42a0-9b8d-8161becbde4c" providerId="ADAL" clId="{57857C1D-6DDE-41B3-85D6-941EE9904AD8}" dt="2025-11-26T14:47:50.539" v="359" actId="20577"/>
        <pc:sldMkLst>
          <pc:docMk/>
          <pc:sldMk cId="2636479544" sldId="432"/>
        </pc:sldMkLst>
        <pc:spChg chg="mod">
          <ac:chgData name="Anny Vexler" userId="88476736-8810-42a0-9b8d-8161becbde4c" providerId="ADAL" clId="{57857C1D-6DDE-41B3-85D6-941EE9904AD8}" dt="2025-11-26T14:32:04.024" v="241" actId="20577"/>
          <ac:spMkLst>
            <pc:docMk/>
            <pc:sldMk cId="2636479544" sldId="432"/>
            <ac:spMk id="4" creationId="{FC540E98-FF58-5EAF-F1BD-A2F802F74B5C}"/>
          </ac:spMkLst>
        </pc:spChg>
        <pc:spChg chg="mod">
          <ac:chgData name="Anny Vexler" userId="88476736-8810-42a0-9b8d-8161becbde4c" providerId="ADAL" clId="{57857C1D-6DDE-41B3-85D6-941EE9904AD8}" dt="2025-11-26T14:47:50.539" v="359" actId="20577"/>
          <ac:spMkLst>
            <pc:docMk/>
            <pc:sldMk cId="2636479544" sldId="432"/>
            <ac:spMk id="5" creationId="{82B2904E-91D3-4AB8-5C15-073FD07FBE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D2B43435-7F1B-45B5-BC38-8F442262730D}" type="datetimeFigureOut">
              <a:rPr lang="pt-PT" smtClean="0"/>
              <a:t>26/11/2025</a:t>
            </a:fld>
            <a:endParaRPr lang="pt-PT"/>
          </a:p>
        </p:txBody>
      </p:sp>
      <p:sp>
        <p:nvSpPr>
          <p:cNvPr id="4" name="Marcador de Posição do Rodapé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7AAFD688-4752-4DA7-80E0-5044210453E3}" type="slidenum">
              <a:rPr lang="pt-PT" smtClean="0"/>
              <a:t>‹#›</a:t>
            </a:fld>
            <a:endParaRPr lang="pt-PT"/>
          </a:p>
        </p:txBody>
      </p:sp>
    </p:spTree>
    <p:extLst>
      <p:ext uri="{BB962C8B-B14F-4D97-AF65-F5344CB8AC3E}">
        <p14:creationId xmlns:p14="http://schemas.microsoft.com/office/powerpoint/2010/main" val="2210918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B39681A-39EC-469F-9B39-38CB10F915F4}" type="datetimeFigureOut">
              <a:rPr lang="pt-PT" smtClean="0"/>
              <a:t>26/11/2025</a:t>
            </a:fld>
            <a:endParaRPr lang="pt-PT"/>
          </a:p>
        </p:txBody>
      </p:sp>
      <p:sp>
        <p:nvSpPr>
          <p:cNvPr id="4" name="Marcador de Posição da Imagem do Diapositivo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F73574B-4C3B-423F-AF07-90EE75EAC46B}" type="slidenum">
              <a:rPr lang="pt-PT" smtClean="0"/>
              <a:t>‹#›</a:t>
            </a:fld>
            <a:endParaRPr lang="pt-PT"/>
          </a:p>
        </p:txBody>
      </p:sp>
    </p:spTree>
    <p:extLst>
      <p:ext uri="{BB962C8B-B14F-4D97-AF65-F5344CB8AC3E}">
        <p14:creationId xmlns:p14="http://schemas.microsoft.com/office/powerpoint/2010/main" val="3408208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1</a:t>
            </a:fld>
            <a:endParaRPr lang="pt-PT"/>
          </a:p>
        </p:txBody>
      </p:sp>
    </p:spTree>
    <p:extLst>
      <p:ext uri="{BB962C8B-B14F-4D97-AF65-F5344CB8AC3E}">
        <p14:creationId xmlns:p14="http://schemas.microsoft.com/office/powerpoint/2010/main" val="321145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40</a:t>
            </a:fld>
            <a:endParaRPr lang="pt-PT"/>
          </a:p>
        </p:txBody>
      </p:sp>
    </p:spTree>
    <p:extLst>
      <p:ext uri="{BB962C8B-B14F-4D97-AF65-F5344CB8AC3E}">
        <p14:creationId xmlns:p14="http://schemas.microsoft.com/office/powerpoint/2010/main" val="413269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41</a:t>
            </a:fld>
            <a:endParaRPr lang="pt-PT"/>
          </a:p>
        </p:txBody>
      </p:sp>
    </p:spTree>
    <p:extLst>
      <p:ext uri="{BB962C8B-B14F-4D97-AF65-F5344CB8AC3E}">
        <p14:creationId xmlns:p14="http://schemas.microsoft.com/office/powerpoint/2010/main" val="220770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42</a:t>
            </a:fld>
            <a:endParaRPr lang="pt-PT"/>
          </a:p>
        </p:txBody>
      </p:sp>
    </p:spTree>
    <p:extLst>
      <p:ext uri="{BB962C8B-B14F-4D97-AF65-F5344CB8AC3E}">
        <p14:creationId xmlns:p14="http://schemas.microsoft.com/office/powerpoint/2010/main" val="217970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5</a:t>
            </a:fld>
            <a:endParaRPr lang="pt-PT"/>
          </a:p>
        </p:txBody>
      </p:sp>
    </p:spTree>
    <p:extLst>
      <p:ext uri="{BB962C8B-B14F-4D97-AF65-F5344CB8AC3E}">
        <p14:creationId xmlns:p14="http://schemas.microsoft.com/office/powerpoint/2010/main" val="342582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9</a:t>
            </a:fld>
            <a:endParaRPr lang="pt-PT"/>
          </a:p>
        </p:txBody>
      </p:sp>
    </p:spTree>
    <p:extLst>
      <p:ext uri="{BB962C8B-B14F-4D97-AF65-F5344CB8AC3E}">
        <p14:creationId xmlns:p14="http://schemas.microsoft.com/office/powerpoint/2010/main" val="350510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15</a:t>
            </a:fld>
            <a:endParaRPr lang="pt-PT"/>
          </a:p>
        </p:txBody>
      </p:sp>
    </p:spTree>
    <p:extLst>
      <p:ext uri="{BB962C8B-B14F-4D97-AF65-F5344CB8AC3E}">
        <p14:creationId xmlns:p14="http://schemas.microsoft.com/office/powerpoint/2010/main" val="361264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16</a:t>
            </a:fld>
            <a:endParaRPr lang="pt-PT"/>
          </a:p>
        </p:txBody>
      </p:sp>
    </p:spTree>
    <p:extLst>
      <p:ext uri="{BB962C8B-B14F-4D97-AF65-F5344CB8AC3E}">
        <p14:creationId xmlns:p14="http://schemas.microsoft.com/office/powerpoint/2010/main" val="131059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1F73574B-4C3B-423F-AF07-90EE75EAC46B}" type="slidenum">
              <a:rPr lang="pt-PT" smtClean="0"/>
              <a:t>18</a:t>
            </a:fld>
            <a:endParaRPr lang="pt-PT"/>
          </a:p>
        </p:txBody>
      </p:sp>
    </p:spTree>
    <p:extLst>
      <p:ext uri="{BB962C8B-B14F-4D97-AF65-F5344CB8AC3E}">
        <p14:creationId xmlns:p14="http://schemas.microsoft.com/office/powerpoint/2010/main" val="391062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34</a:t>
            </a:fld>
            <a:endParaRPr lang="pt-PT"/>
          </a:p>
        </p:txBody>
      </p:sp>
    </p:spTree>
    <p:extLst>
      <p:ext uri="{BB962C8B-B14F-4D97-AF65-F5344CB8AC3E}">
        <p14:creationId xmlns:p14="http://schemas.microsoft.com/office/powerpoint/2010/main" val="235051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1F73574B-4C3B-423F-AF07-90EE75EAC46B}" type="slidenum">
              <a:rPr lang="pt-PT" smtClean="0"/>
              <a:t>35</a:t>
            </a:fld>
            <a:endParaRPr lang="pt-PT"/>
          </a:p>
        </p:txBody>
      </p:sp>
    </p:spTree>
    <p:extLst>
      <p:ext uri="{BB962C8B-B14F-4D97-AF65-F5344CB8AC3E}">
        <p14:creationId xmlns:p14="http://schemas.microsoft.com/office/powerpoint/2010/main" val="258676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1F73574B-4C3B-423F-AF07-90EE75EAC46B}" type="slidenum">
              <a:rPr lang="pt-PT" smtClean="0"/>
              <a:t>38</a:t>
            </a:fld>
            <a:endParaRPr lang="pt-PT"/>
          </a:p>
        </p:txBody>
      </p:sp>
    </p:spTree>
    <p:extLst>
      <p:ext uri="{BB962C8B-B14F-4D97-AF65-F5344CB8AC3E}">
        <p14:creationId xmlns:p14="http://schemas.microsoft.com/office/powerpoint/2010/main" val="446186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17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obje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41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01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578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15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38389C8-9E02-69B6-43FE-4DB52E2E71A8}"/>
              </a:ext>
            </a:extLst>
          </p:cNvPr>
          <p:cNvGraphicFramePr>
            <a:graphicFrameLocks noGrp="1"/>
          </p:cNvGraphicFramePr>
          <p:nvPr>
            <p:extLst>
              <p:ext uri="{D42A27DB-BD31-4B8C-83A1-F6EECF244321}">
                <p14:modId xmlns:p14="http://schemas.microsoft.com/office/powerpoint/2010/main" val="50000265"/>
              </p:ext>
            </p:extLst>
          </p:nvPr>
        </p:nvGraphicFramePr>
        <p:xfrm>
          <a:off x="6094970" y="4837026"/>
          <a:ext cx="5562600" cy="822960"/>
        </p:xfrm>
        <a:graphic>
          <a:graphicData uri="http://schemas.openxmlformats.org/drawingml/2006/table">
            <a:tbl>
              <a:tblPr bandRow="1">
                <a:tableStyleId>{5C22544A-7EE6-4342-B048-85BDC9FD1C3A}</a:tableStyleId>
              </a:tblPr>
              <a:tblGrid>
                <a:gridCol w="5562600">
                  <a:extLst>
                    <a:ext uri="{9D8B030D-6E8A-4147-A177-3AD203B41FA5}">
                      <a16:colId xmlns:a16="http://schemas.microsoft.com/office/drawing/2014/main" val="125916647"/>
                    </a:ext>
                  </a:extLst>
                </a:gridCol>
              </a:tblGrid>
              <a:tr h="619125">
                <a:tc>
                  <a:txBody>
                    <a:bodyPr/>
                    <a:lstStyle/>
                    <a:p>
                      <a:pPr algn="ctr">
                        <a:buNone/>
                      </a:pPr>
                      <a:r>
                        <a:rPr lang="en-GB" b="0" i="1" dirty="0">
                          <a:solidFill>
                            <a:schemeClr val="bg1"/>
                          </a:solidFill>
                          <a:effectLst/>
                          <a:latin typeface="Georgia Pro" panose="02040502050405020303" pitchFamily="18" charset="0"/>
                        </a:rPr>
                        <a:t>Masterclass: </a:t>
                      </a:r>
                      <a:endParaRPr lang="en-US" b="0" i="1" dirty="0">
                        <a:solidFill>
                          <a:schemeClr val="bg1"/>
                        </a:solidFill>
                        <a:latin typeface="Georgia Pro" panose="02040502050405020303" pitchFamily="18" charset="0"/>
                      </a:endParaRPr>
                    </a:p>
                    <a:p>
                      <a:pPr algn="ctr"/>
                      <a:r>
                        <a:rPr lang="en-GB" sz="1800" b="0" i="1" kern="1200" dirty="0">
                          <a:solidFill>
                            <a:schemeClr val="bg1"/>
                          </a:solidFill>
                          <a:effectLst/>
                          <a:latin typeface="Georgia Pro" panose="02040502050405020303" pitchFamily="18" charset="0"/>
                          <a:ea typeface="+mn-ea"/>
                          <a:cs typeface="+mn-cs"/>
                        </a:rPr>
                        <a:t>Madeira Wine – Tradition in Sync with Innovation</a:t>
                      </a:r>
                    </a:p>
                    <a:p>
                      <a:pPr algn="ctr"/>
                      <a:r>
                        <a:rPr lang="en-GB" sz="1800" b="0" i="1" kern="1200" dirty="0">
                          <a:solidFill>
                            <a:schemeClr val="bg1"/>
                          </a:solidFill>
                          <a:effectLst/>
                          <a:latin typeface="Georgia Pro" panose="02040502050405020303" pitchFamily="18" charset="0"/>
                          <a:ea typeface="+mn-ea"/>
                          <a:cs typeface="+mn-cs"/>
                        </a:rPr>
                        <a:t>Presented by Demetri Walters MW</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23724086"/>
                  </a:ext>
                </a:extLst>
              </a:tr>
            </a:tbl>
          </a:graphicData>
        </a:graphic>
      </p:graphicFrame>
    </p:spTree>
    <p:extLst>
      <p:ext uri="{BB962C8B-B14F-4D97-AF65-F5344CB8AC3E}">
        <p14:creationId xmlns:p14="http://schemas.microsoft.com/office/powerpoint/2010/main" val="115938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E8000174-ABB2-133A-342A-C8494B62941B}"/>
              </a:ext>
            </a:extLst>
          </p:cNvPr>
          <p:cNvGrpSpPr/>
          <p:nvPr/>
        </p:nvGrpSpPr>
        <p:grpSpPr>
          <a:xfrm>
            <a:off x="-122830" y="2821965"/>
            <a:ext cx="7048870" cy="2201141"/>
            <a:chOff x="697585" y="1601705"/>
            <a:chExt cx="8891583" cy="2874588"/>
          </a:xfrm>
        </p:grpSpPr>
        <p:pic>
          <p:nvPicPr>
            <p:cNvPr id="14" name="Imagem 1"/>
            <p:cNvPicPr>
              <a:picLocks noChangeAspect="1"/>
            </p:cNvPicPr>
            <p:nvPr/>
          </p:nvPicPr>
          <p:blipFill>
            <a:blip r:embed="rId2"/>
            <a:srcRect/>
            <a:stretch>
              <a:fillRect/>
            </a:stretch>
          </p:blipFill>
          <p:spPr bwMode="auto">
            <a:xfrm>
              <a:off x="697585" y="1601705"/>
              <a:ext cx="4439899" cy="2855604"/>
            </a:xfrm>
            <a:prstGeom prst="rect">
              <a:avLst/>
            </a:prstGeom>
            <a:noFill/>
            <a:ln w="9525">
              <a:noFill/>
              <a:miter lim="800000"/>
              <a:headEnd/>
              <a:tailEnd/>
            </a:ln>
          </p:spPr>
        </p:pic>
        <p:pic>
          <p:nvPicPr>
            <p:cNvPr id="15" name="Imagem 3"/>
            <p:cNvPicPr>
              <a:picLocks noChangeAspect="1"/>
            </p:cNvPicPr>
            <p:nvPr/>
          </p:nvPicPr>
          <p:blipFill>
            <a:blip r:embed="rId3"/>
            <a:srcRect/>
            <a:stretch>
              <a:fillRect/>
            </a:stretch>
          </p:blipFill>
          <p:spPr bwMode="auto">
            <a:xfrm>
              <a:off x="7555831" y="1601705"/>
              <a:ext cx="2033337" cy="2874588"/>
            </a:xfrm>
            <a:prstGeom prst="rect">
              <a:avLst/>
            </a:prstGeom>
            <a:noFill/>
            <a:ln w="9525">
              <a:noFill/>
              <a:miter lim="800000"/>
              <a:headEnd/>
              <a:tailEnd/>
            </a:ln>
          </p:spPr>
        </p:pic>
        <p:pic>
          <p:nvPicPr>
            <p:cNvPr id="16" name="Imagem 2"/>
            <p:cNvPicPr>
              <a:picLocks noChangeAspect="1"/>
            </p:cNvPicPr>
            <p:nvPr/>
          </p:nvPicPr>
          <p:blipFill>
            <a:blip r:embed="rId4"/>
            <a:srcRect/>
            <a:stretch>
              <a:fillRect/>
            </a:stretch>
          </p:blipFill>
          <p:spPr bwMode="auto">
            <a:xfrm>
              <a:off x="5178736" y="1601705"/>
              <a:ext cx="2301048" cy="2855604"/>
            </a:xfrm>
            <a:prstGeom prst="rect">
              <a:avLst/>
            </a:prstGeom>
            <a:noFill/>
            <a:ln w="9525">
              <a:noFill/>
              <a:miter lim="800000"/>
              <a:headEnd/>
              <a:tailEnd/>
            </a:ln>
          </p:spPr>
        </p:pic>
      </p:grpSp>
      <p:sp>
        <p:nvSpPr>
          <p:cNvPr id="17" name="Rectangle 5"/>
          <p:cNvSpPr>
            <a:spLocks noChangeArrowheads="1"/>
          </p:cNvSpPr>
          <p:nvPr/>
        </p:nvSpPr>
        <p:spPr bwMode="auto">
          <a:xfrm>
            <a:off x="7029869" y="2960625"/>
            <a:ext cx="5162131" cy="190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pt-PT" sz="1400" i="1">
                <a:latin typeface="Georgia Pro"/>
                <a:ea typeface="Calibri"/>
                <a:cs typeface="Arial"/>
              </a:rPr>
              <a:t>A</a:t>
            </a:r>
            <a:r>
              <a:rPr kumimoji="0" lang="en-US" altLang="pt-PT" sz="1400" b="0" i="1" u="none" strike="noStrike" cap="none" normalizeH="0" baseline="0">
                <a:ln>
                  <a:noFill/>
                </a:ln>
                <a:effectLst/>
                <a:latin typeface="Georgia Pro"/>
                <a:ea typeface="Calibri"/>
                <a:cs typeface="Arial"/>
              </a:rPr>
              <a:t>ppreciated in European courts, from Russia to England; </a:t>
            </a:r>
            <a:endParaRPr lang="en-US" sz="1400" i="1">
              <a:latin typeface="Georgia Pro"/>
              <a:ea typeface="Calibri"/>
              <a:cs typeface="Arial"/>
            </a:endParaRPr>
          </a:p>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pt-PT" sz="1400" i="1">
                <a:latin typeface="Georgia Pro"/>
                <a:ea typeface="Calibri"/>
                <a:cs typeface="Arial"/>
              </a:rPr>
              <a:t>C</a:t>
            </a:r>
            <a:r>
              <a:rPr kumimoji="0" lang="en-US" altLang="pt-PT" sz="1400" b="0" i="1" u="none" strike="noStrike" cap="none" normalizeH="0" baseline="0">
                <a:ln>
                  <a:noFill/>
                </a:ln>
                <a:effectLst/>
                <a:latin typeface="Georgia Pro"/>
                <a:ea typeface="Calibri"/>
                <a:cs typeface="Arial"/>
              </a:rPr>
              <a:t>elebrated the United States of America Independency;</a:t>
            </a:r>
            <a:endParaRPr lang="en-US" altLang="pt-PT" sz="1400" b="0" i="1" u="none" strike="noStrike" cap="none" normalizeH="0" baseline="0">
              <a:ln>
                <a:noFill/>
              </a:ln>
              <a:effectLst/>
              <a:latin typeface="Georgia Pro"/>
              <a:ea typeface="Calibri"/>
              <a:cs typeface="Arial"/>
            </a:endParaRPr>
          </a:p>
          <a:p>
            <a:pPr marL="285750" marR="0" lvl="0" indent="-2857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pt-PT" sz="1400" i="1">
                <a:latin typeface="Georgia Pro"/>
                <a:ea typeface="Calibri"/>
                <a:cs typeface="Arial"/>
              </a:rPr>
              <a:t>L</a:t>
            </a:r>
            <a:r>
              <a:rPr kumimoji="0" lang="en-US" altLang="pt-PT" sz="1400" b="0" i="1" u="none" strike="noStrike" cap="none" normalizeH="0" baseline="0">
                <a:ln>
                  <a:noFill/>
                </a:ln>
                <a:effectLst/>
                <a:latin typeface="Georgia Pro"/>
                <a:ea typeface="Calibri"/>
                <a:cs typeface="Arial"/>
              </a:rPr>
              <a:t>oved by poets; </a:t>
            </a:r>
            <a:endParaRPr lang="en-US" altLang="pt-PT" sz="1400" b="0" i="1" u="none" strike="noStrike" cap="none" normalizeH="0" baseline="0">
              <a:ln>
                <a:noFill/>
              </a:ln>
              <a:effectLst/>
              <a:latin typeface="Georgia Pro"/>
              <a:ea typeface="Calibri"/>
              <a:cs typeface="Arial"/>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pt-PT" sz="1400" i="1">
                <a:latin typeface="Georgia Pro"/>
                <a:ea typeface="Calibri"/>
                <a:cs typeface="Arial"/>
              </a:rPr>
              <a:t>Appreciated by explorers and adventurers; </a:t>
            </a: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pt-PT" sz="1400" i="1">
                <a:latin typeface="Georgia Pro"/>
                <a:ea typeface="Calibri"/>
                <a:cs typeface="Arial"/>
              </a:rPr>
              <a:t>Inspired artists;</a:t>
            </a: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pt-PT" sz="1400" i="1">
                <a:latin typeface="Georgia Pro"/>
                <a:ea typeface="Calibri"/>
                <a:cs typeface="Arial"/>
              </a:rPr>
              <a:t>Made history around the world.</a:t>
            </a:r>
            <a:endParaRPr lang="en-US" altLang="pt-PT" sz="1400" b="0" i="1" u="none" strike="noStrike" cap="none" normalizeH="0" baseline="0">
              <a:ln>
                <a:noFill/>
              </a:ln>
              <a:solidFill>
                <a:schemeClr val="tx1"/>
              </a:solidFill>
              <a:effectLst/>
              <a:latin typeface="Georgia Pro"/>
              <a:ea typeface="Calibri"/>
              <a:cs typeface="Arial"/>
            </a:endParaRPr>
          </a:p>
        </p:txBody>
      </p:sp>
      <p:sp>
        <p:nvSpPr>
          <p:cNvPr id="3" name="CaixaDeTexto 12">
            <a:extLst>
              <a:ext uri="{FF2B5EF4-FFF2-40B4-BE49-F238E27FC236}">
                <a16:creationId xmlns:a16="http://schemas.microsoft.com/office/drawing/2014/main" id="{9C4C291A-F9D2-C8F8-B0CD-708250F48CE5}"/>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An Historic Wine </a:t>
            </a:r>
          </a:p>
        </p:txBody>
      </p:sp>
    </p:spTree>
    <p:extLst>
      <p:ext uri="{BB962C8B-B14F-4D97-AF65-F5344CB8AC3E}">
        <p14:creationId xmlns:p14="http://schemas.microsoft.com/office/powerpoint/2010/main" val="156687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1"/>
          <p:cNvPicPr>
            <a:picLocks noChangeAspect="1"/>
          </p:cNvPicPr>
          <p:nvPr/>
        </p:nvPicPr>
        <p:blipFill rotWithShape="1">
          <a:blip r:embed="rId2"/>
          <a:srcRect t="5742"/>
          <a:stretch/>
        </p:blipFill>
        <p:spPr bwMode="auto">
          <a:xfrm>
            <a:off x="353009" y="2209138"/>
            <a:ext cx="6325260" cy="3827291"/>
          </a:xfrm>
          <a:prstGeom prst="rect">
            <a:avLst/>
          </a:prstGeom>
          <a:noFill/>
          <a:ln w="9525">
            <a:noFill/>
            <a:miter lim="800000"/>
            <a:headEnd/>
            <a:tailEnd/>
          </a:ln>
        </p:spPr>
      </p:pic>
      <p:sp>
        <p:nvSpPr>
          <p:cNvPr id="2" name="Retângulo 1"/>
          <p:cNvSpPr/>
          <p:nvPr/>
        </p:nvSpPr>
        <p:spPr>
          <a:xfrm>
            <a:off x="7369604" y="2615543"/>
            <a:ext cx="2911053" cy="2917209"/>
          </a:xfrm>
          <a:prstGeom prst="rect">
            <a:avLst/>
          </a:prstGeom>
        </p:spPr>
        <p:txBody>
          <a:bodyPr wrap="none" lIns="0" tIns="0" rIns="0" bIns="0" anchor="t">
            <a:spAutoFit/>
          </a:bodyPr>
          <a:lstStyle/>
          <a:p>
            <a:pPr>
              <a:lnSpc>
                <a:spcPct val="150000"/>
              </a:lnSpc>
            </a:pPr>
            <a:r>
              <a:rPr lang="en-US" sz="1600" i="1">
                <a:latin typeface="Georgia Pro"/>
                <a:cs typeface="Arial"/>
              </a:rPr>
              <a:t>Microclimates and soils</a:t>
            </a:r>
          </a:p>
          <a:p>
            <a:pPr>
              <a:lnSpc>
                <a:spcPct val="150000"/>
              </a:lnSpc>
            </a:pPr>
            <a:r>
              <a:rPr lang="en-US" sz="1600" i="1">
                <a:latin typeface="Georgia Pro"/>
                <a:cs typeface="Arial"/>
              </a:rPr>
              <a:t>Orography &amp; Landscape</a:t>
            </a:r>
          </a:p>
          <a:p>
            <a:pPr>
              <a:lnSpc>
                <a:spcPct val="150000"/>
              </a:lnSpc>
            </a:pPr>
            <a:r>
              <a:rPr lang="en-US" sz="1600" i="1">
                <a:latin typeface="Georgia Pro"/>
                <a:cs typeface="Arial"/>
              </a:rPr>
              <a:t>Grape varieties</a:t>
            </a:r>
          </a:p>
          <a:p>
            <a:pPr>
              <a:lnSpc>
                <a:spcPct val="150000"/>
              </a:lnSpc>
            </a:pPr>
            <a:r>
              <a:rPr lang="en-US" sz="1600" i="1">
                <a:latin typeface="Georgia Pro"/>
                <a:cs typeface="Arial"/>
              </a:rPr>
              <a:t>Natural and human factors</a:t>
            </a:r>
          </a:p>
          <a:p>
            <a:pPr>
              <a:lnSpc>
                <a:spcPct val="150000"/>
              </a:lnSpc>
            </a:pPr>
            <a:r>
              <a:rPr lang="pt-PT" sz="1600" i="1" err="1">
                <a:latin typeface="Georgia Pro"/>
                <a:cs typeface="Arial"/>
              </a:rPr>
              <a:t>Method</a:t>
            </a:r>
            <a:r>
              <a:rPr lang="pt-PT" sz="1600" i="1">
                <a:latin typeface="Georgia Pro"/>
                <a:cs typeface="Arial"/>
              </a:rPr>
              <a:t> </a:t>
            </a:r>
            <a:r>
              <a:rPr lang="pt-PT" sz="1600" i="1" err="1">
                <a:latin typeface="Georgia Pro"/>
                <a:cs typeface="Arial"/>
              </a:rPr>
              <a:t>of</a:t>
            </a:r>
            <a:r>
              <a:rPr lang="pt-PT" sz="1600" i="1">
                <a:latin typeface="Georgia Pro"/>
                <a:cs typeface="Arial"/>
              </a:rPr>
              <a:t> </a:t>
            </a:r>
            <a:r>
              <a:rPr lang="pt-PT" sz="1600" i="1" err="1">
                <a:latin typeface="Georgia Pro"/>
                <a:cs typeface="Arial"/>
              </a:rPr>
              <a:t>production</a:t>
            </a:r>
            <a:endParaRPr lang="pt-PT" sz="1600" i="1">
              <a:latin typeface="Georgia Pro"/>
              <a:cs typeface="Arial"/>
            </a:endParaRPr>
          </a:p>
          <a:p>
            <a:pPr>
              <a:lnSpc>
                <a:spcPct val="150000"/>
              </a:lnSpc>
            </a:pPr>
            <a:r>
              <a:rPr lang="en-US" sz="1600" i="1">
                <a:latin typeface="Georgia Pro"/>
                <a:cs typeface="Arial"/>
              </a:rPr>
              <a:t>Traditions and Culture</a:t>
            </a:r>
          </a:p>
          <a:p>
            <a:pPr>
              <a:lnSpc>
                <a:spcPct val="150000"/>
              </a:lnSpc>
            </a:pPr>
            <a:r>
              <a:rPr lang="en-US" sz="1600" i="1">
                <a:latin typeface="Georgia Pro"/>
                <a:cs typeface="Arial"/>
              </a:rPr>
              <a:t>Demarcated Region of Madeira</a:t>
            </a:r>
          </a:p>
          <a:p>
            <a:pPr>
              <a:lnSpc>
                <a:spcPct val="150000"/>
              </a:lnSpc>
            </a:pPr>
            <a:r>
              <a:rPr lang="en-US" sz="1600" i="1">
                <a:latin typeface="Georgia Pro"/>
                <a:cs typeface="Arial"/>
              </a:rPr>
              <a:t>Certified product</a:t>
            </a:r>
            <a:endParaRPr lang="pt-PT" sz="1600" i="1">
              <a:latin typeface="Georgia Pro"/>
              <a:cs typeface="Arial"/>
            </a:endParaRPr>
          </a:p>
        </p:txBody>
      </p:sp>
      <p:sp>
        <p:nvSpPr>
          <p:cNvPr id="4" name="CaixaDeTexto 12">
            <a:extLst>
              <a:ext uri="{FF2B5EF4-FFF2-40B4-BE49-F238E27FC236}">
                <a16:creationId xmlns:a16="http://schemas.microsoft.com/office/drawing/2014/main" id="{BED3CF5F-3F73-69D0-094C-8A1CD7161525}"/>
              </a:ext>
            </a:extLst>
          </p:cNvPr>
          <p:cNvSpPr txBox="1"/>
          <p:nvPr/>
        </p:nvSpPr>
        <p:spPr>
          <a:xfrm>
            <a:off x="3515639" y="6454932"/>
            <a:ext cx="5160723" cy="461665"/>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Communication vectors</a:t>
            </a:r>
          </a:p>
          <a:p>
            <a:pPr algn="ctr"/>
            <a:endParaRPr lang="en-US" sz="1500" i="1">
              <a:solidFill>
                <a:srgbClr val="D2C5BA"/>
              </a:solidFill>
              <a:latin typeface="Georgia Pro"/>
              <a:ea typeface="Cambria"/>
            </a:endParaRPr>
          </a:p>
        </p:txBody>
      </p:sp>
    </p:spTree>
    <p:extLst>
      <p:ext uri="{BB962C8B-B14F-4D97-AF65-F5344CB8AC3E}">
        <p14:creationId xmlns:p14="http://schemas.microsoft.com/office/powerpoint/2010/main" val="125069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p:cNvGrpSpPr/>
          <p:nvPr/>
        </p:nvGrpSpPr>
        <p:grpSpPr>
          <a:xfrm>
            <a:off x="0" y="2157877"/>
            <a:ext cx="4995081" cy="2813419"/>
            <a:chOff x="0" y="0"/>
            <a:chExt cx="6493867" cy="3544888"/>
          </a:xfrm>
        </p:grpSpPr>
        <p:pic>
          <p:nvPicPr>
            <p:cNvPr id="12" name="image7.jpeg" descr="image7.jpeg"/>
            <p:cNvPicPr>
              <a:picLocks noChangeAspect="1"/>
            </p:cNvPicPr>
            <p:nvPr/>
          </p:nvPicPr>
          <p:blipFill>
            <a:blip r:embed="rId2"/>
            <a:stretch>
              <a:fillRect/>
            </a:stretch>
          </p:blipFill>
          <p:spPr>
            <a:xfrm>
              <a:off x="0" y="0"/>
              <a:ext cx="6459933" cy="3544888"/>
            </a:xfrm>
            <a:prstGeom prst="rect">
              <a:avLst/>
            </a:prstGeom>
            <a:ln w="12700" cap="flat">
              <a:noFill/>
              <a:miter lim="400000"/>
            </a:ln>
            <a:effectLst>
              <a:outerShdw blurRad="254000" rotWithShape="0">
                <a:srgbClr val="000000">
                  <a:alpha val="42999"/>
                </a:srgbClr>
              </a:outerShdw>
            </a:effectLst>
          </p:spPr>
        </p:pic>
        <p:sp>
          <p:nvSpPr>
            <p:cNvPr id="13" name="Shape 36"/>
            <p:cNvSpPr txBox="1"/>
            <p:nvPr/>
          </p:nvSpPr>
          <p:spPr>
            <a:xfrm>
              <a:off x="296264" y="2585020"/>
              <a:ext cx="2001840" cy="1893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b="0">
                  <a:solidFill>
                    <a:srgbClr val="FFFFFF"/>
                  </a:solidFill>
                  <a:latin typeface="Calibri"/>
                  <a:ea typeface="Calibri"/>
                  <a:cs typeface="Calibri"/>
                  <a:sym typeface="Calibri"/>
                </a:defRPr>
              </a:lvl1pPr>
            </a:lstStyle>
            <a:p>
              <a:r>
                <a:t>SOUTH COAST</a:t>
              </a:r>
            </a:p>
          </p:txBody>
        </p:sp>
        <p:sp>
          <p:nvSpPr>
            <p:cNvPr id="14" name="Shape 37"/>
            <p:cNvSpPr txBox="1"/>
            <p:nvPr/>
          </p:nvSpPr>
          <p:spPr>
            <a:xfrm>
              <a:off x="2166341" y="406175"/>
              <a:ext cx="2251078" cy="1893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b="0">
                  <a:solidFill>
                    <a:srgbClr val="FFFFFF"/>
                  </a:solidFill>
                  <a:latin typeface="Calibri"/>
                  <a:ea typeface="Calibri"/>
                  <a:cs typeface="Calibri"/>
                  <a:sym typeface="Calibri"/>
                </a:defRPr>
              </a:lvl1pPr>
            </a:lstStyle>
            <a:p>
              <a:r>
                <a:t>NORTH COAST</a:t>
              </a:r>
            </a:p>
          </p:txBody>
        </p:sp>
        <p:sp>
          <p:nvSpPr>
            <p:cNvPr id="15" name="Shape 38"/>
            <p:cNvSpPr txBox="1"/>
            <p:nvPr/>
          </p:nvSpPr>
          <p:spPr>
            <a:xfrm>
              <a:off x="5184178" y="330398"/>
              <a:ext cx="1309689" cy="2091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a:defRPr sz="1600" b="0">
                  <a:solidFill>
                    <a:srgbClr val="FFFFFF"/>
                  </a:solidFill>
                  <a:latin typeface="Calibri"/>
                  <a:ea typeface="Calibri"/>
                  <a:cs typeface="Calibri"/>
                  <a:sym typeface="Calibri"/>
                </a:defRPr>
              </a:pPr>
              <a:r>
                <a:t>North East</a:t>
              </a:r>
            </a:p>
          </p:txBody>
        </p:sp>
        <p:sp>
          <p:nvSpPr>
            <p:cNvPr id="16" name="Shape 39"/>
            <p:cNvSpPr/>
            <p:nvPr/>
          </p:nvSpPr>
          <p:spPr>
            <a:xfrm flipH="1">
              <a:off x="4396778" y="506412"/>
              <a:ext cx="896939" cy="5842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12700" cap="flat">
              <a:solidFill>
                <a:srgbClr val="000000"/>
              </a:solidFill>
              <a:prstDash val="solid"/>
              <a:miter lim="0"/>
              <a:tailEnd type="triangle" w="med" len="med"/>
            </a:ln>
            <a:effectLst/>
          </p:spPr>
          <p:txBody>
            <a:bodyPr wrap="square" lIns="45718" tIns="45718" rIns="45718" bIns="45718" numCol="1" anchor="ctr">
              <a:noAutofit/>
            </a:bodyPr>
            <a:lstStyle/>
            <a:p>
              <a:pPr>
                <a:lnSpc>
                  <a:spcPct val="100000"/>
                </a:lnSpc>
                <a:defRPr b="0">
                  <a:latin typeface="Calibri"/>
                  <a:ea typeface="Calibri"/>
                  <a:cs typeface="Calibri"/>
                  <a:sym typeface="Calibri"/>
                </a:defRPr>
              </a:pPr>
              <a:endParaRPr/>
            </a:p>
          </p:txBody>
        </p:sp>
        <p:sp>
          <p:nvSpPr>
            <p:cNvPr id="17" name="Shape 40"/>
            <p:cNvSpPr/>
            <p:nvPr/>
          </p:nvSpPr>
          <p:spPr>
            <a:xfrm flipH="1">
              <a:off x="4468214" y="836612"/>
              <a:ext cx="844553" cy="6111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6350" cap="flat">
              <a:solidFill>
                <a:srgbClr val="000000"/>
              </a:solidFill>
              <a:prstDash val="solid"/>
              <a:miter lim="0"/>
              <a:tailEnd type="triangle" w="med" len="med"/>
            </a:ln>
            <a:effectLst/>
          </p:spPr>
          <p:txBody>
            <a:bodyPr wrap="square" lIns="45718" tIns="45718" rIns="45718" bIns="45718" numCol="1" anchor="ctr">
              <a:noAutofit/>
            </a:bodyPr>
            <a:lstStyle/>
            <a:p>
              <a:pPr>
                <a:lnSpc>
                  <a:spcPct val="100000"/>
                </a:lnSpc>
                <a:defRPr b="0">
                  <a:latin typeface="Calibri"/>
                  <a:ea typeface="Calibri"/>
                  <a:cs typeface="Calibri"/>
                  <a:sym typeface="Calibri"/>
                </a:defRPr>
              </a:pPr>
              <a:endParaRPr/>
            </a:p>
          </p:txBody>
        </p:sp>
        <p:sp>
          <p:nvSpPr>
            <p:cNvPr id="18" name="Shape 41"/>
            <p:cNvSpPr/>
            <p:nvPr/>
          </p:nvSpPr>
          <p:spPr>
            <a:xfrm flipH="1">
              <a:off x="4396778" y="161925"/>
              <a:ext cx="884239" cy="5000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6350" cap="flat">
              <a:solidFill>
                <a:srgbClr val="000000"/>
              </a:solidFill>
              <a:prstDash val="solid"/>
              <a:miter lim="0"/>
              <a:tailEnd type="triangle" w="med" len="med"/>
            </a:ln>
            <a:effectLst/>
          </p:spPr>
          <p:txBody>
            <a:bodyPr wrap="square" lIns="45718" tIns="45718" rIns="45718" bIns="45718" numCol="1" anchor="ctr">
              <a:noAutofit/>
            </a:bodyPr>
            <a:lstStyle/>
            <a:p>
              <a:pPr>
                <a:lnSpc>
                  <a:spcPct val="100000"/>
                </a:lnSpc>
                <a:defRPr b="0">
                  <a:latin typeface="Calibri"/>
                  <a:ea typeface="Calibri"/>
                  <a:cs typeface="Calibri"/>
                  <a:sym typeface="Calibri"/>
                </a:defRPr>
              </a:pPr>
              <a:endParaRPr/>
            </a:p>
          </p:txBody>
        </p:sp>
      </p:grpSp>
      <p:sp>
        <p:nvSpPr>
          <p:cNvPr id="2" name="Retângulo 1"/>
          <p:cNvSpPr/>
          <p:nvPr/>
        </p:nvSpPr>
        <p:spPr>
          <a:xfrm>
            <a:off x="5204650" y="2148254"/>
            <a:ext cx="6987350" cy="3521990"/>
          </a:xfrm>
          <a:prstGeom prst="rect">
            <a:avLst/>
          </a:prstGeom>
        </p:spPr>
        <p:txBody>
          <a:bodyPr wrap="square" lIns="0" tIns="0" rIns="0" bIns="0" anchor="t">
            <a:spAutoFit/>
          </a:bodyPr>
          <a:lstStyle/>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High central mountain range;</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North – moderate climate; </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South subtropical climate dry or moderate with Atlantique influence;</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Tropical winds (north east to west direction);</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Microclimates (every 100mt up the mountain, the temperature falls down 1ºC);</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In general: Hot summers, mild winters, high humidity</a:t>
            </a:r>
          </a:p>
          <a:p>
            <a:pPr>
              <a:lnSpc>
                <a:spcPct val="150000"/>
              </a:lnSpc>
              <a:defRPr sz="2000">
                <a:solidFill>
                  <a:srgbClr val="1D243C"/>
                </a:solidFill>
                <a:latin typeface="Gill Sans"/>
                <a:ea typeface="Gill Sans"/>
                <a:cs typeface="Gill Sans"/>
                <a:sym typeface="Gill Sans"/>
              </a:defRPr>
            </a:pPr>
            <a:r>
              <a:rPr lang="en-US" sz="1400" i="1">
                <a:latin typeface="Georgia Pro"/>
                <a:cs typeface="Arial"/>
              </a:rPr>
              <a:t>Soils:</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Volcanic soils (mainly basaltic)</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Rich in organic matter and minerals (rich in magnesium and iron, poor in potassium and suffice in phosphorous)</a:t>
            </a:r>
          </a:p>
          <a:p>
            <a:pPr>
              <a:lnSpc>
                <a:spcPct val="150000"/>
              </a:lnSpc>
              <a:buSzPct val="100000"/>
              <a:defRPr sz="2000">
                <a:solidFill>
                  <a:srgbClr val="1D243C"/>
                </a:solidFill>
                <a:latin typeface="Gill Sans"/>
                <a:ea typeface="Gill Sans"/>
                <a:cs typeface="Gill Sans"/>
                <a:sym typeface="Gill Sans"/>
              </a:defRPr>
            </a:pPr>
            <a:r>
              <a:rPr lang="en-US" sz="1400" i="1">
                <a:latin typeface="Georgia Pro"/>
                <a:cs typeface="Arial"/>
              </a:rPr>
              <a:t>Acid to very acid</a:t>
            </a:r>
          </a:p>
        </p:txBody>
      </p:sp>
      <p:sp>
        <p:nvSpPr>
          <p:cNvPr id="4" name="CaixaDeTexto 12">
            <a:extLst>
              <a:ext uri="{FF2B5EF4-FFF2-40B4-BE49-F238E27FC236}">
                <a16:creationId xmlns:a16="http://schemas.microsoft.com/office/drawing/2014/main" id="{4B5CC8D0-6F00-2D6B-520A-B390A0D8B295}"/>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Climate and Soils</a:t>
            </a:r>
          </a:p>
        </p:txBody>
      </p:sp>
    </p:spTree>
    <p:extLst>
      <p:ext uri="{BB962C8B-B14F-4D97-AF65-F5344CB8AC3E}">
        <p14:creationId xmlns:p14="http://schemas.microsoft.com/office/powerpoint/2010/main" val="96114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49393" y="5144297"/>
            <a:ext cx="9693209" cy="738664"/>
          </a:xfrm>
          <a:prstGeom prst="rect">
            <a:avLst/>
          </a:prstGeom>
        </p:spPr>
        <p:txBody>
          <a:bodyPr wrap="square" lIns="0" tIns="0" rIns="0" bIns="0" anchor="t">
            <a:spAutoFit/>
          </a:bodyPr>
          <a:lstStyle/>
          <a:p>
            <a:pPr algn="ctr">
              <a:buSzPct val="100000"/>
              <a:defRPr sz="2000">
                <a:solidFill>
                  <a:srgbClr val="1D243C"/>
                </a:solidFill>
                <a:latin typeface="Gill Sans"/>
                <a:ea typeface="Gill Sans"/>
                <a:cs typeface="Gill Sans"/>
                <a:sym typeface="Gill Sans"/>
              </a:defRPr>
            </a:pPr>
            <a:r>
              <a:rPr lang="en-US" sz="1600" i="1">
                <a:latin typeface="Georgia Pro"/>
                <a:cs typeface="Arial"/>
              </a:rPr>
              <a:t>47% of the island’s total area are mountains and forests</a:t>
            </a:r>
          </a:p>
          <a:p>
            <a:pPr algn="ctr">
              <a:buSzPct val="100000"/>
              <a:defRPr sz="2000">
                <a:solidFill>
                  <a:srgbClr val="1D243C"/>
                </a:solidFill>
                <a:latin typeface="Gill Sans"/>
                <a:ea typeface="Gill Sans"/>
                <a:cs typeface="Gill Sans"/>
                <a:sym typeface="Gill Sans"/>
              </a:defRPr>
            </a:pPr>
            <a:r>
              <a:rPr lang="en-US" sz="1600" i="1">
                <a:latin typeface="Georgia Pro"/>
                <a:ea typeface="Arial Narrow"/>
                <a:cs typeface="Arial"/>
                <a:sym typeface="Arial Narrow"/>
              </a:rPr>
              <a:t>Most of the agricultural area is found in slopes between 0/200  in some areas up to 700 meters</a:t>
            </a:r>
            <a:endParaRPr lang="en-US" sz="1600" i="1">
              <a:latin typeface="Georgia Pro"/>
              <a:ea typeface="Arial Narrow"/>
              <a:cs typeface="Arial"/>
            </a:endParaRPr>
          </a:p>
          <a:p>
            <a:pPr algn="ctr">
              <a:buSzPct val="100000"/>
              <a:defRPr sz="2000">
                <a:solidFill>
                  <a:srgbClr val="1D243C"/>
                </a:solidFill>
                <a:latin typeface="Gill Sans"/>
                <a:ea typeface="Gill Sans"/>
                <a:cs typeface="Gill Sans"/>
                <a:sym typeface="Gill Sans"/>
              </a:defRPr>
            </a:pPr>
            <a:r>
              <a:rPr lang="en-US" sz="1600" i="1">
                <a:latin typeface="Georgia Pro"/>
                <a:cs typeface="Arial"/>
              </a:rPr>
              <a:t>Landscape: </a:t>
            </a:r>
            <a:r>
              <a:rPr lang="en-US" sz="1600" i="1" err="1">
                <a:latin typeface="Georgia Pro"/>
                <a:cs typeface="Arial"/>
              </a:rPr>
              <a:t>Poios</a:t>
            </a:r>
            <a:r>
              <a:rPr lang="en-US" sz="1600" i="1">
                <a:latin typeface="Georgia Pro"/>
                <a:cs typeface="Arial"/>
              </a:rPr>
              <a:t> or </a:t>
            </a:r>
            <a:r>
              <a:rPr lang="en-US" sz="1600" i="1" err="1">
                <a:latin typeface="Georgia Pro"/>
                <a:cs typeface="Arial"/>
              </a:rPr>
              <a:t>socalcos</a:t>
            </a:r>
            <a:endParaRPr lang="en-US" sz="1600" i="1">
              <a:latin typeface="Georgia Pro"/>
              <a:cs typeface="Arial"/>
            </a:endParaRPr>
          </a:p>
        </p:txBody>
      </p:sp>
      <p:grpSp>
        <p:nvGrpSpPr>
          <p:cNvPr id="4" name="Agrupar 3">
            <a:extLst>
              <a:ext uri="{FF2B5EF4-FFF2-40B4-BE49-F238E27FC236}">
                <a16:creationId xmlns:a16="http://schemas.microsoft.com/office/drawing/2014/main" id="{1F0A71CB-9631-F52C-23D5-EC4F802D68AB}"/>
              </a:ext>
            </a:extLst>
          </p:cNvPr>
          <p:cNvGrpSpPr/>
          <p:nvPr/>
        </p:nvGrpSpPr>
        <p:grpSpPr>
          <a:xfrm>
            <a:off x="1249393" y="2014430"/>
            <a:ext cx="9693209" cy="2638149"/>
            <a:chOff x="607760" y="1961164"/>
            <a:chExt cx="9693209" cy="2638149"/>
          </a:xfrm>
        </p:grpSpPr>
        <p:pic>
          <p:nvPicPr>
            <p:cNvPr id="19" name="Marcador de Posição da Imagem 6" descr="vineyards_aerial.jpg"/>
            <p:cNvPicPr>
              <a:picLocks noChangeAspect="1"/>
            </p:cNvPicPr>
            <p:nvPr/>
          </p:nvPicPr>
          <p:blipFill>
            <a:blip r:embed="rId2"/>
            <a:stretch>
              <a:fillRect/>
            </a:stretch>
          </p:blipFill>
          <p:spPr>
            <a:xfrm>
              <a:off x="607760" y="1973196"/>
              <a:ext cx="3369666" cy="258599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 name="Marcador de Posição de Conteúdo 9" descr="Imagem3.jpg"/>
            <p:cNvPicPr>
              <a:picLocks noChangeAspect="1"/>
            </p:cNvPicPr>
            <p:nvPr/>
          </p:nvPicPr>
          <p:blipFill>
            <a:blip r:embed="rId3"/>
            <a:srcRect l="4031" r="40404"/>
            <a:stretch>
              <a:fillRect/>
            </a:stretch>
          </p:blipFill>
          <p:spPr bwMode="auto">
            <a:xfrm>
              <a:off x="4013910" y="1973196"/>
              <a:ext cx="2510744" cy="2626117"/>
            </a:xfrm>
            <a:prstGeom prst="rect">
              <a:avLst/>
            </a:prstGeom>
            <a:noFill/>
            <a:ln w="9525">
              <a:noFill/>
              <a:miter lim="800000"/>
              <a:headEnd/>
              <a:tailEnd/>
            </a:ln>
          </p:spPr>
        </p:pic>
        <p:pic>
          <p:nvPicPr>
            <p:cNvPr id="21" name="Content Placeholder 9" descr="DSC_2803.JPG"/>
            <p:cNvPicPr>
              <a:picLocks noChangeAspect="1"/>
            </p:cNvPicPr>
            <p:nvPr/>
          </p:nvPicPr>
          <p:blipFill>
            <a:blip r:embed="rId4">
              <a:lum bright="-2000"/>
            </a:blip>
            <a:stretch>
              <a:fillRect/>
            </a:stretch>
          </p:blipFill>
          <p:spPr>
            <a:xfrm>
              <a:off x="6560750" y="1961164"/>
              <a:ext cx="3740219" cy="2626117"/>
            </a:xfrm>
            <a:prstGeom prst="rect">
              <a:avLst/>
            </a:prstGeom>
          </p:spPr>
        </p:pic>
      </p:grpSp>
      <p:sp>
        <p:nvSpPr>
          <p:cNvPr id="5" name="CaixaDeTexto 12">
            <a:extLst>
              <a:ext uri="{FF2B5EF4-FFF2-40B4-BE49-F238E27FC236}">
                <a16:creationId xmlns:a16="http://schemas.microsoft.com/office/drawing/2014/main" id="{1DADAE95-4269-91D3-AEAB-AFA9B3F642E0}"/>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Orography &amp; Landscape</a:t>
            </a:r>
          </a:p>
        </p:txBody>
      </p:sp>
    </p:spTree>
    <p:extLst>
      <p:ext uri="{BB962C8B-B14F-4D97-AF65-F5344CB8AC3E}">
        <p14:creationId xmlns:p14="http://schemas.microsoft.com/office/powerpoint/2010/main" val="105628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98BCE04-AB9F-CD37-159A-4288FF7DE0AD}"/>
              </a:ext>
            </a:extLst>
          </p:cNvPr>
          <p:cNvGrpSpPr/>
          <p:nvPr/>
        </p:nvGrpSpPr>
        <p:grpSpPr>
          <a:xfrm>
            <a:off x="2126166" y="2019563"/>
            <a:ext cx="7939667" cy="3156440"/>
            <a:chOff x="701178" y="1589608"/>
            <a:chExt cx="9000169" cy="3578046"/>
          </a:xfrm>
        </p:grpSpPr>
        <p:pic>
          <p:nvPicPr>
            <p:cNvPr id="9" name="Picture 6" descr="http://www.23hq.com/MickPt/photo/2018277/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78" y="1597957"/>
              <a:ext cx="4628068" cy="356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8.jpeg"/>
            <p:cNvPicPr>
              <a:picLocks/>
            </p:cNvPicPr>
            <p:nvPr/>
          </p:nvPicPr>
          <p:blipFill>
            <a:blip r:embed="rId3"/>
            <a:srcRect l="21794" r="21794"/>
            <a:stretch>
              <a:fillRect/>
            </a:stretch>
          </p:blipFill>
          <p:spPr>
            <a:xfrm>
              <a:off x="5436378" y="1589608"/>
              <a:ext cx="4264969" cy="3569697"/>
            </a:xfrm>
            <a:prstGeom prst="rect">
              <a:avLst/>
            </a:prstGeom>
            <a:solidFill>
              <a:schemeClr val="bg1"/>
            </a:solidFill>
            <a:ln w="3175" cap="sq">
              <a:noFill/>
              <a:miter lim="0"/>
            </a:ln>
          </p:spPr>
          <p:style>
            <a:lnRef idx="0">
              <a:scrgbClr r="0" g="0" b="0"/>
            </a:lnRef>
            <a:fillRef idx="1001">
              <a:schemeClr val="lt1"/>
            </a:fillRef>
            <a:effectRef idx="0">
              <a:scrgbClr r="0" g="0" b="0"/>
            </a:effectRef>
            <a:fontRef idx="major"/>
          </p:style>
        </p:pic>
      </p:grpSp>
      <p:sp>
        <p:nvSpPr>
          <p:cNvPr id="14" name="Retângulo 13"/>
          <p:cNvSpPr/>
          <p:nvPr/>
        </p:nvSpPr>
        <p:spPr>
          <a:xfrm>
            <a:off x="2126166" y="5438770"/>
            <a:ext cx="7939667" cy="738664"/>
          </a:xfrm>
          <a:prstGeom prst="rect">
            <a:avLst/>
          </a:prstGeom>
        </p:spPr>
        <p:txBody>
          <a:bodyPr wrap="square" lIns="0" tIns="0" rIns="0" bIns="0" anchor="t">
            <a:spAutoFit/>
          </a:bodyPr>
          <a:lstStyle/>
          <a:p>
            <a:pPr algn="ctr">
              <a:buSzPct val="100000"/>
              <a:defRPr sz="2000">
                <a:solidFill>
                  <a:srgbClr val="1D243C"/>
                </a:solidFill>
                <a:latin typeface="Gill Sans"/>
                <a:ea typeface="Gill Sans"/>
                <a:cs typeface="Gill Sans"/>
                <a:sym typeface="Gill Sans"/>
              </a:defRPr>
            </a:pPr>
            <a:r>
              <a:rPr lang="en-US" sz="1600" i="1">
                <a:latin typeface="Georgia Pro"/>
                <a:cs typeface="Arial"/>
              </a:rPr>
              <a:t>Total area of vineyards – Vitis Vinifera ~ 400 hectares</a:t>
            </a:r>
          </a:p>
          <a:p>
            <a:pPr algn="ctr">
              <a:buSzPct val="100000"/>
              <a:defRPr sz="2000">
                <a:solidFill>
                  <a:srgbClr val="1D243C"/>
                </a:solidFill>
                <a:latin typeface="Gill Sans"/>
                <a:ea typeface="Gill Sans"/>
                <a:cs typeface="Gill Sans"/>
                <a:sym typeface="Gill Sans"/>
              </a:defRPr>
            </a:pPr>
            <a:r>
              <a:rPr lang="en-US" sz="1600" i="1">
                <a:latin typeface="Georgia Pro"/>
                <a:ea typeface="Arial Narrow"/>
                <a:cs typeface="Arial"/>
                <a:sym typeface="Arial Narrow"/>
              </a:rPr>
              <a:t>Viticultural explorations average area: 3000m2</a:t>
            </a:r>
            <a:endParaRPr lang="en-US" sz="1600" i="1">
              <a:latin typeface="Georgia Pro"/>
              <a:ea typeface="Arial Narrow"/>
              <a:cs typeface="Arial"/>
            </a:endParaRPr>
          </a:p>
          <a:p>
            <a:pPr algn="ctr">
              <a:buSzPct val="100000"/>
              <a:defRPr sz="2000">
                <a:solidFill>
                  <a:srgbClr val="1D243C"/>
                </a:solidFill>
                <a:latin typeface="Gill Sans"/>
                <a:ea typeface="Gill Sans"/>
                <a:cs typeface="Gill Sans"/>
                <a:sym typeface="Gill Sans"/>
              </a:defRPr>
            </a:pPr>
            <a:r>
              <a:rPr lang="en-US" sz="1600" i="1">
                <a:latin typeface="Georgia Pro"/>
                <a:cs typeface="Arial"/>
              </a:rPr>
              <a:t>~ 1600 Winegrowers</a:t>
            </a:r>
          </a:p>
        </p:txBody>
      </p:sp>
      <p:sp>
        <p:nvSpPr>
          <p:cNvPr id="7" name="CaixaDeTexto 12">
            <a:extLst>
              <a:ext uri="{FF2B5EF4-FFF2-40B4-BE49-F238E27FC236}">
                <a16:creationId xmlns:a16="http://schemas.microsoft.com/office/drawing/2014/main" id="{8EB4BCDE-E8E3-3F2F-8051-B5F217C8E30E}"/>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Orography &amp; Landscape</a:t>
            </a:r>
          </a:p>
        </p:txBody>
      </p:sp>
    </p:spTree>
    <p:extLst>
      <p:ext uri="{BB962C8B-B14F-4D97-AF65-F5344CB8AC3E}">
        <p14:creationId xmlns:p14="http://schemas.microsoft.com/office/powerpoint/2010/main" val="143593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412" y="2159412"/>
            <a:ext cx="2568012" cy="167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m 11" descr="vineyard_northcoast.jpg"/>
          <p:cNvPicPr>
            <a:picLocks noChangeAspect="1"/>
          </p:cNvPicPr>
          <p:nvPr/>
        </p:nvPicPr>
        <p:blipFill>
          <a:blip r:embed="rId4" cstate="print"/>
          <a:stretch>
            <a:fillRect/>
          </a:stretch>
        </p:blipFill>
        <p:spPr>
          <a:xfrm>
            <a:off x="3047412" y="4271176"/>
            <a:ext cx="2573324" cy="152896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Imagem 8" descr="Uma imagem com árvore, exterior, planta&#10;&#10;Descrição gerada automaticamente">
            <a:extLst>
              <a:ext uri="{FF2B5EF4-FFF2-40B4-BE49-F238E27FC236}">
                <a16:creationId xmlns:a16="http://schemas.microsoft.com/office/drawing/2014/main" id="{18BADD97-3BEE-69BB-BD8D-50A50CE735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979" y="2159412"/>
            <a:ext cx="2685609" cy="3580812"/>
          </a:xfrm>
          <a:prstGeom prst="rect">
            <a:avLst/>
          </a:prstGeom>
        </p:spPr>
      </p:pic>
      <p:sp>
        <p:nvSpPr>
          <p:cNvPr id="10" name="CaixaDeTexto 12">
            <a:extLst>
              <a:ext uri="{FF2B5EF4-FFF2-40B4-BE49-F238E27FC236}">
                <a16:creationId xmlns:a16="http://schemas.microsoft.com/office/drawing/2014/main" id="{FCBAC7A7-0A99-864F-B2E7-4C084F08F882}"/>
              </a:ext>
            </a:extLst>
          </p:cNvPr>
          <p:cNvSpPr txBox="1"/>
          <p:nvPr/>
        </p:nvSpPr>
        <p:spPr>
          <a:xfrm>
            <a:off x="3047412" y="3932622"/>
            <a:ext cx="1636806" cy="230832"/>
          </a:xfrm>
          <a:prstGeom prst="rect">
            <a:avLst/>
          </a:prstGeom>
          <a:noFill/>
        </p:spPr>
        <p:txBody>
          <a:bodyPr wrap="square" lIns="0" tIns="0" rIns="0" bIns="0" anchor="t">
            <a:spAutoFit/>
          </a:bodyPr>
          <a:lstStyle/>
          <a:p>
            <a:r>
              <a:rPr lang="en-US" sz="1500" i="1">
                <a:latin typeface="Georgia Pro"/>
                <a:ea typeface="Cambria"/>
              </a:rPr>
              <a:t> “</a:t>
            </a:r>
            <a:r>
              <a:rPr lang="en-US" sz="1500" i="1" err="1">
                <a:latin typeface="Georgia Pro"/>
                <a:ea typeface="Cambria"/>
              </a:rPr>
              <a:t>Latada</a:t>
            </a:r>
            <a:r>
              <a:rPr lang="en-US" sz="1500" i="1">
                <a:latin typeface="Georgia Pro"/>
                <a:ea typeface="Cambria"/>
              </a:rPr>
              <a:t>”</a:t>
            </a:r>
          </a:p>
        </p:txBody>
      </p:sp>
      <p:sp>
        <p:nvSpPr>
          <p:cNvPr id="11" name="CaixaDeTexto 12">
            <a:extLst>
              <a:ext uri="{FF2B5EF4-FFF2-40B4-BE49-F238E27FC236}">
                <a16:creationId xmlns:a16="http://schemas.microsoft.com/office/drawing/2014/main" id="{FAA76F9E-2210-D3E5-B5E6-D4D9DC5D59D7}"/>
              </a:ext>
            </a:extLst>
          </p:cNvPr>
          <p:cNvSpPr txBox="1"/>
          <p:nvPr/>
        </p:nvSpPr>
        <p:spPr>
          <a:xfrm>
            <a:off x="3047412" y="5976107"/>
            <a:ext cx="1636806" cy="230832"/>
          </a:xfrm>
          <a:prstGeom prst="rect">
            <a:avLst/>
          </a:prstGeom>
          <a:noFill/>
        </p:spPr>
        <p:txBody>
          <a:bodyPr wrap="square" lIns="0" tIns="0" rIns="0" bIns="0" anchor="t">
            <a:spAutoFit/>
          </a:bodyPr>
          <a:lstStyle/>
          <a:p>
            <a:r>
              <a:rPr lang="en-US" sz="1500" i="1">
                <a:latin typeface="Georgia Pro"/>
                <a:ea typeface="Cambria"/>
              </a:rPr>
              <a:t>“</a:t>
            </a:r>
            <a:r>
              <a:rPr lang="en-US" sz="1500" i="1" err="1">
                <a:latin typeface="Georgia Pro"/>
                <a:ea typeface="Cambria"/>
              </a:rPr>
              <a:t>Espaldeira</a:t>
            </a:r>
            <a:r>
              <a:rPr lang="en-US" sz="1500" i="1">
                <a:latin typeface="Georgia Pro"/>
                <a:ea typeface="Cambria"/>
              </a:rPr>
              <a:t>”</a:t>
            </a:r>
          </a:p>
        </p:txBody>
      </p:sp>
      <p:sp>
        <p:nvSpPr>
          <p:cNvPr id="3" name="CaixaDeTexto 12">
            <a:extLst>
              <a:ext uri="{FF2B5EF4-FFF2-40B4-BE49-F238E27FC236}">
                <a16:creationId xmlns:a16="http://schemas.microsoft.com/office/drawing/2014/main" id="{F2E79172-6475-551F-102D-B92551C30A9D}"/>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Orography &amp; Landscape</a:t>
            </a:r>
          </a:p>
        </p:txBody>
      </p:sp>
    </p:spTree>
    <p:extLst>
      <p:ext uri="{BB962C8B-B14F-4D97-AF65-F5344CB8AC3E}">
        <p14:creationId xmlns:p14="http://schemas.microsoft.com/office/powerpoint/2010/main" val="731143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F17322-95F1-5F4D-1AC8-20B635094F9A}"/>
              </a:ext>
            </a:extLst>
          </p:cNvPr>
          <p:cNvPicPr>
            <a:picLocks noChangeAspect="1"/>
          </p:cNvPicPr>
          <p:nvPr/>
        </p:nvPicPr>
        <p:blipFill>
          <a:blip r:embed="rId3"/>
          <a:stretch>
            <a:fillRect/>
          </a:stretch>
        </p:blipFill>
        <p:spPr>
          <a:xfrm>
            <a:off x="2435726" y="2047421"/>
            <a:ext cx="7320547" cy="4319124"/>
          </a:xfrm>
          <a:prstGeom prst="rect">
            <a:avLst/>
          </a:prstGeom>
        </p:spPr>
      </p:pic>
      <p:sp>
        <p:nvSpPr>
          <p:cNvPr id="4" name="CaixaDeTexto 12">
            <a:extLst>
              <a:ext uri="{FF2B5EF4-FFF2-40B4-BE49-F238E27FC236}">
                <a16:creationId xmlns:a16="http://schemas.microsoft.com/office/drawing/2014/main" id="{4A85ACAD-C7CE-D173-2921-236B7A181577}"/>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a:t>
            </a:r>
          </a:p>
        </p:txBody>
      </p:sp>
    </p:spTree>
    <p:extLst>
      <p:ext uri="{BB962C8B-B14F-4D97-AF65-F5344CB8AC3E}">
        <p14:creationId xmlns:p14="http://schemas.microsoft.com/office/powerpoint/2010/main" val="299353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2F17560D-18FA-0CBF-2088-1AF5D07B2C42}"/>
              </a:ext>
            </a:extLst>
          </p:cNvPr>
          <p:cNvGrpSpPr/>
          <p:nvPr/>
        </p:nvGrpSpPr>
        <p:grpSpPr>
          <a:xfrm>
            <a:off x="179071" y="2018041"/>
            <a:ext cx="11925782" cy="4384883"/>
            <a:chOff x="99131" y="2108780"/>
            <a:chExt cx="11925782" cy="4384883"/>
          </a:xfrm>
        </p:grpSpPr>
        <p:pic>
          <p:nvPicPr>
            <p:cNvPr id="15" name="image36.jpg" descr="Sercial - Cacho"/>
            <p:cNvPicPr>
              <a:picLocks noChangeAspect="1"/>
            </p:cNvPicPr>
            <p:nvPr/>
          </p:nvPicPr>
          <p:blipFill>
            <a:blip r:embed="rId2"/>
            <a:stretch>
              <a:fillRect/>
            </a:stretch>
          </p:blipFill>
          <p:spPr>
            <a:xfrm>
              <a:off x="99131" y="2119071"/>
              <a:ext cx="1913696" cy="2613773"/>
            </a:xfrm>
            <a:prstGeom prst="rect">
              <a:avLst/>
            </a:prstGeom>
            <a:ln w="12700">
              <a:miter lim="400000"/>
            </a:ln>
          </p:spPr>
        </p:pic>
        <p:pic>
          <p:nvPicPr>
            <p:cNvPr id="17" name="image40.jpg" descr="Verdelho - Cacho"/>
            <p:cNvPicPr>
              <a:picLocks noChangeAspect="1"/>
            </p:cNvPicPr>
            <p:nvPr/>
          </p:nvPicPr>
          <p:blipFill>
            <a:blip r:embed="rId3"/>
            <a:stretch>
              <a:fillRect/>
            </a:stretch>
          </p:blipFill>
          <p:spPr>
            <a:xfrm>
              <a:off x="2071059" y="2119072"/>
              <a:ext cx="1915230" cy="2601605"/>
            </a:xfrm>
            <a:prstGeom prst="rect">
              <a:avLst/>
            </a:prstGeom>
            <a:ln w="12700">
              <a:miter lim="400000"/>
            </a:ln>
          </p:spPr>
        </p:pic>
        <p:sp>
          <p:nvSpPr>
            <p:cNvPr id="18" name="Shape 395"/>
            <p:cNvSpPr/>
            <p:nvPr/>
          </p:nvSpPr>
          <p:spPr>
            <a:xfrm>
              <a:off x="396901" y="4836527"/>
              <a:ext cx="109061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b="1">
                  <a:solidFill>
                    <a:srgbClr val="535353"/>
                  </a:solidFill>
                  <a:latin typeface="Arial Narrow"/>
                  <a:ea typeface="Arial Narrow"/>
                  <a:cs typeface="Arial Narrow"/>
                  <a:sym typeface="Arial Narrow"/>
                </a:defRPr>
              </a:lvl1pPr>
            </a:lstStyle>
            <a:p>
              <a:r>
                <a:rPr sz="1200" i="1">
                  <a:latin typeface="Georgia Pro"/>
                </a:rPr>
                <a:t>SERCIAL</a:t>
              </a:r>
            </a:p>
          </p:txBody>
        </p:sp>
        <p:sp>
          <p:nvSpPr>
            <p:cNvPr id="19" name="Shape 403"/>
            <p:cNvSpPr/>
            <p:nvPr/>
          </p:nvSpPr>
          <p:spPr>
            <a:xfrm>
              <a:off x="2256023" y="4812210"/>
              <a:ext cx="132624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b="1">
                  <a:solidFill>
                    <a:srgbClr val="535353"/>
                  </a:solidFill>
                  <a:latin typeface="Arial Narrow"/>
                  <a:ea typeface="Arial Narrow"/>
                  <a:cs typeface="Arial Narrow"/>
                  <a:sym typeface="Arial Narrow"/>
                </a:defRPr>
              </a:lvl1pPr>
            </a:lstStyle>
            <a:p>
              <a:r>
                <a:rPr sz="1200" i="1">
                  <a:latin typeface="Georgia Pro"/>
                </a:rPr>
                <a:t>VERDELHO</a:t>
              </a:r>
            </a:p>
          </p:txBody>
        </p:sp>
        <p:pic>
          <p:nvPicPr>
            <p:cNvPr id="20" name="image39.jpg" descr="Boal - Cacho"/>
            <p:cNvPicPr>
              <a:picLocks noChangeAspect="1"/>
            </p:cNvPicPr>
            <p:nvPr/>
          </p:nvPicPr>
          <p:blipFill>
            <a:blip r:embed="rId4"/>
            <a:stretch>
              <a:fillRect/>
            </a:stretch>
          </p:blipFill>
          <p:spPr>
            <a:xfrm>
              <a:off x="4050196" y="2119072"/>
              <a:ext cx="1937516" cy="2583354"/>
            </a:xfrm>
            <a:prstGeom prst="rect">
              <a:avLst/>
            </a:prstGeom>
            <a:ln w="12700">
              <a:miter lim="400000"/>
            </a:ln>
          </p:spPr>
        </p:pic>
        <p:pic>
          <p:nvPicPr>
            <p:cNvPr id="21" name="image37.jpg" descr="Malvasia Candida - Cacho"/>
            <p:cNvPicPr>
              <a:picLocks noChangeAspect="1"/>
            </p:cNvPicPr>
            <p:nvPr/>
          </p:nvPicPr>
          <p:blipFill>
            <a:blip r:embed="rId5"/>
            <a:stretch>
              <a:fillRect/>
            </a:stretch>
          </p:blipFill>
          <p:spPr>
            <a:xfrm>
              <a:off x="6040458" y="2108781"/>
              <a:ext cx="1940345" cy="2583354"/>
            </a:xfrm>
            <a:prstGeom prst="rect">
              <a:avLst/>
            </a:prstGeom>
            <a:ln w="12700">
              <a:miter lim="400000"/>
            </a:ln>
          </p:spPr>
        </p:pic>
        <p:sp>
          <p:nvSpPr>
            <p:cNvPr id="22" name="Shape 408"/>
            <p:cNvSpPr/>
            <p:nvPr/>
          </p:nvSpPr>
          <p:spPr>
            <a:xfrm>
              <a:off x="4391910" y="4812210"/>
              <a:ext cx="1254087"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404040"/>
                  </a:solidFill>
                  <a:latin typeface="Arial Narrow"/>
                  <a:ea typeface="Arial Narrow"/>
                  <a:cs typeface="Arial Narrow"/>
                  <a:sym typeface="Arial Narrow"/>
                </a:defRPr>
              </a:lvl1pPr>
            </a:lstStyle>
            <a:p>
              <a:r>
                <a:rPr sz="1200" i="1">
                  <a:latin typeface="Georgia Pro"/>
                </a:rPr>
                <a:t>BOAL</a:t>
              </a:r>
            </a:p>
          </p:txBody>
        </p:sp>
        <p:sp>
          <p:nvSpPr>
            <p:cNvPr id="23" name="Shape 409"/>
            <p:cNvSpPr/>
            <p:nvPr/>
          </p:nvSpPr>
          <p:spPr>
            <a:xfrm>
              <a:off x="5924812" y="4812211"/>
              <a:ext cx="2357455"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b="1">
                  <a:solidFill>
                    <a:srgbClr val="404040"/>
                  </a:solidFill>
                  <a:latin typeface="Arial Narrow"/>
                  <a:ea typeface="Arial Narrow"/>
                  <a:cs typeface="Arial Narrow"/>
                  <a:sym typeface="Arial Narrow"/>
                </a:defRPr>
              </a:lvl1pPr>
            </a:lstStyle>
            <a:p>
              <a:r>
                <a:rPr sz="1200" i="1">
                  <a:latin typeface="Georgia Pro"/>
                </a:rPr>
                <a:t>MALVASIA </a:t>
              </a:r>
            </a:p>
          </p:txBody>
        </p:sp>
        <p:pic>
          <p:nvPicPr>
            <p:cNvPr id="24" name="image38.jpg" descr="Tinta negra mole - cacho"/>
            <p:cNvPicPr>
              <a:picLocks noChangeAspect="1"/>
            </p:cNvPicPr>
            <p:nvPr/>
          </p:nvPicPr>
          <p:blipFill>
            <a:blip r:embed="rId6"/>
            <a:stretch>
              <a:fillRect/>
            </a:stretch>
          </p:blipFill>
          <p:spPr>
            <a:xfrm>
              <a:off x="8027215" y="2108781"/>
              <a:ext cx="1949030" cy="2598707"/>
            </a:xfrm>
            <a:prstGeom prst="rect">
              <a:avLst/>
            </a:prstGeom>
            <a:ln w="12700">
              <a:miter lim="400000"/>
            </a:ln>
          </p:spPr>
        </p:pic>
        <p:sp>
          <p:nvSpPr>
            <p:cNvPr id="25" name="Shape 413"/>
            <p:cNvSpPr/>
            <p:nvPr/>
          </p:nvSpPr>
          <p:spPr>
            <a:xfrm>
              <a:off x="8112695" y="4812210"/>
              <a:ext cx="1500199"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b="1">
                  <a:solidFill>
                    <a:srgbClr val="404040"/>
                  </a:solidFill>
                  <a:latin typeface="Arial Narrow"/>
                  <a:ea typeface="Arial Narrow"/>
                  <a:cs typeface="Arial Narrow"/>
                  <a:sym typeface="Arial Narrow"/>
                </a:defRPr>
              </a:lvl1pPr>
            </a:lstStyle>
            <a:p>
              <a:r>
                <a:rPr sz="1200" i="1">
                  <a:latin typeface="Georgia Pro"/>
                </a:rPr>
                <a:t>TINTA NEGRA</a:t>
              </a:r>
            </a:p>
          </p:txBody>
        </p:sp>
        <p:sp>
          <p:nvSpPr>
            <p:cNvPr id="2" name="Retângulo 1"/>
            <p:cNvSpPr/>
            <p:nvPr/>
          </p:nvSpPr>
          <p:spPr>
            <a:xfrm>
              <a:off x="99131" y="5201001"/>
              <a:ext cx="1908211" cy="738664"/>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dry</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Pale</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extremely fresh </a:t>
              </a:r>
            </a:p>
            <a:p>
              <a:pPr indent="-71755">
                <a:buFont typeface="Arial" panose="020B0604020202020204" pitchFamily="34" charset="0"/>
                <a:buChar char="•"/>
                <a:defRPr sz="2000">
                  <a:solidFill>
                    <a:srgbClr val="535353"/>
                  </a:solidFill>
                  <a:latin typeface="Gill Sans"/>
                  <a:ea typeface="Gill Sans"/>
                  <a:cs typeface="Gill Sans"/>
                  <a:sym typeface="Gill Sans"/>
                </a:defRPr>
              </a:pPr>
              <a:r>
                <a:rPr lang="en-US" sz="1200" i="1">
                  <a:latin typeface="Georgia Pro"/>
                  <a:cs typeface="Arial"/>
                </a:rPr>
                <a:t>crispy level of acidity</a:t>
              </a:r>
              <a:endParaRPr lang="pt-PT" sz="1200" i="1">
                <a:latin typeface="Georgia Pro"/>
                <a:cs typeface="Arial"/>
              </a:endParaRPr>
            </a:p>
          </p:txBody>
        </p:sp>
        <p:sp>
          <p:nvSpPr>
            <p:cNvPr id="8" name="Shape 395">
              <a:extLst>
                <a:ext uri="{FF2B5EF4-FFF2-40B4-BE49-F238E27FC236}">
                  <a16:creationId xmlns:a16="http://schemas.microsoft.com/office/drawing/2014/main" id="{2094C75A-60D3-6769-98F3-F981EBAD2CC9}"/>
                </a:ext>
              </a:extLst>
            </p:cNvPr>
            <p:cNvSpPr/>
            <p:nvPr/>
          </p:nvSpPr>
          <p:spPr>
            <a:xfrm>
              <a:off x="10118044" y="4783928"/>
              <a:ext cx="1814945"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535353"/>
                  </a:solidFill>
                  <a:latin typeface="Arial Narrow"/>
                  <a:ea typeface="Arial Narrow"/>
                  <a:cs typeface="Arial Narrow"/>
                  <a:sym typeface="Arial Narrow"/>
                </a:defRPr>
              </a:lvl1pPr>
            </a:lstStyle>
            <a:p>
              <a:r>
                <a:rPr lang="pt-PT" sz="1200" i="1">
                  <a:latin typeface="Georgia Pro"/>
                </a:rPr>
                <a:t>TERRANTEZ</a:t>
              </a:r>
            </a:p>
          </p:txBody>
        </p:sp>
        <p:pic>
          <p:nvPicPr>
            <p:cNvPr id="11" name="Image" descr="Image">
              <a:extLst>
                <a:ext uri="{FF2B5EF4-FFF2-40B4-BE49-F238E27FC236}">
                  <a16:creationId xmlns:a16="http://schemas.microsoft.com/office/drawing/2014/main" id="{55A765F9-E0A8-E55D-F218-F8114E362A79}"/>
                </a:ext>
              </a:extLst>
            </p:cNvPr>
            <p:cNvPicPr>
              <a:picLocks noChangeAspect="1"/>
            </p:cNvPicPr>
            <p:nvPr/>
          </p:nvPicPr>
          <p:blipFill rotWithShape="1">
            <a:blip r:embed="rId7"/>
            <a:srcRect l="3867" r="41726"/>
            <a:stretch/>
          </p:blipFill>
          <p:spPr>
            <a:xfrm>
              <a:off x="10075883" y="2108780"/>
              <a:ext cx="1949030" cy="2583355"/>
            </a:xfrm>
            <a:prstGeom prst="rect">
              <a:avLst/>
            </a:prstGeom>
            <a:ln w="12700">
              <a:miter lim="400000"/>
            </a:ln>
          </p:spPr>
        </p:pic>
        <p:sp>
          <p:nvSpPr>
            <p:cNvPr id="10" name="Retângulo 1">
              <a:extLst>
                <a:ext uri="{FF2B5EF4-FFF2-40B4-BE49-F238E27FC236}">
                  <a16:creationId xmlns:a16="http://schemas.microsoft.com/office/drawing/2014/main" id="{7FE1788C-F784-61D9-9FBF-161D5767C3A6}"/>
                </a:ext>
              </a:extLst>
            </p:cNvPr>
            <p:cNvSpPr/>
            <p:nvPr/>
          </p:nvSpPr>
          <p:spPr>
            <a:xfrm>
              <a:off x="2071059" y="5201001"/>
              <a:ext cx="1914516" cy="923330"/>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medium dry</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golden color, extremely elegant</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 tropical and exotic character</a:t>
              </a:r>
            </a:p>
          </p:txBody>
        </p:sp>
        <p:sp>
          <p:nvSpPr>
            <p:cNvPr id="13" name="Retângulo 1">
              <a:extLst>
                <a:ext uri="{FF2B5EF4-FFF2-40B4-BE49-F238E27FC236}">
                  <a16:creationId xmlns:a16="http://schemas.microsoft.com/office/drawing/2014/main" id="{6E00A2BC-447B-40EE-8D59-973318C6A9FC}"/>
                </a:ext>
              </a:extLst>
            </p:cNvPr>
            <p:cNvSpPr/>
            <p:nvPr/>
          </p:nvSpPr>
          <p:spPr>
            <a:xfrm>
              <a:off x="4127374" y="5201001"/>
              <a:ext cx="1797438" cy="738664"/>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medium sweet</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amber color, medium bodied</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rich in </a:t>
              </a:r>
              <a:r>
                <a:rPr lang="en-US" sz="1200" i="1" err="1">
                  <a:latin typeface="Georgia Pro"/>
                  <a:cs typeface="Arial"/>
                </a:rPr>
                <a:t>flavours</a:t>
              </a:r>
              <a:endParaRPr lang="en-US" sz="1200" i="1">
                <a:latin typeface="Georgia Pro"/>
                <a:cs typeface="Arial"/>
              </a:endParaRPr>
            </a:p>
          </p:txBody>
        </p:sp>
        <p:sp>
          <p:nvSpPr>
            <p:cNvPr id="14" name="Retângulo 1">
              <a:extLst>
                <a:ext uri="{FF2B5EF4-FFF2-40B4-BE49-F238E27FC236}">
                  <a16:creationId xmlns:a16="http://schemas.microsoft.com/office/drawing/2014/main" id="{ECA9E39F-040D-3DC6-9754-BDAC479FE206}"/>
                </a:ext>
              </a:extLst>
            </p:cNvPr>
            <p:cNvSpPr/>
            <p:nvPr/>
          </p:nvSpPr>
          <p:spPr>
            <a:xfrm>
              <a:off x="6047920" y="5201001"/>
              <a:ext cx="1737674" cy="923330"/>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sweet</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full-bodied, medium dark to dark wines</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bouquet reveals honey and spice</a:t>
              </a:r>
            </a:p>
          </p:txBody>
        </p:sp>
        <p:sp>
          <p:nvSpPr>
            <p:cNvPr id="16" name="Retângulo 1">
              <a:extLst>
                <a:ext uri="{FF2B5EF4-FFF2-40B4-BE49-F238E27FC236}">
                  <a16:creationId xmlns:a16="http://schemas.microsoft.com/office/drawing/2014/main" id="{E6439945-CD13-7FFE-F046-A352EE494A15}"/>
                </a:ext>
              </a:extLst>
            </p:cNvPr>
            <p:cNvSpPr/>
            <p:nvPr/>
          </p:nvSpPr>
          <p:spPr>
            <a:xfrm>
              <a:off x="8027215" y="5209285"/>
              <a:ext cx="1949030" cy="738664"/>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from dry to </a:t>
              </a:r>
              <a:r>
                <a:rPr lang="en-US" sz="1200" i="1" err="1">
                  <a:latin typeface="Georgia Pro"/>
                  <a:cs typeface="Arial"/>
                </a:rPr>
                <a:t>sweetversatile</a:t>
              </a:r>
              <a:r>
                <a:rPr lang="en-US" sz="1200" i="1">
                  <a:latin typeface="Georgia Pro"/>
                  <a:cs typeface="Arial"/>
                </a:rPr>
                <a:t> grape that produces all kinds of </a:t>
              </a:r>
              <a:r>
                <a:rPr lang="en-US" sz="1200" i="1" err="1">
                  <a:latin typeface="Georgia Pro"/>
                  <a:cs typeface="Arial"/>
                </a:rPr>
                <a:t>Madeiras</a:t>
              </a:r>
              <a:endParaRPr lang="en-US" sz="1200" i="1">
                <a:latin typeface="Georgia Pro"/>
                <a:cs typeface="Arial"/>
              </a:endParaRP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endParaRPr lang="en-US" sz="1200" i="1">
                <a:latin typeface="Georgia Pro"/>
                <a:cs typeface="Arial" panose="020B0604020202020204" pitchFamily="34" charset="0"/>
              </a:endParaRPr>
            </a:p>
          </p:txBody>
        </p:sp>
        <p:sp>
          <p:nvSpPr>
            <p:cNvPr id="27" name="Retângulo 1">
              <a:extLst>
                <a:ext uri="{FF2B5EF4-FFF2-40B4-BE49-F238E27FC236}">
                  <a16:creationId xmlns:a16="http://schemas.microsoft.com/office/drawing/2014/main" id="{78CC54AB-E384-B920-3F7D-F68482F7023F}"/>
                </a:ext>
              </a:extLst>
            </p:cNvPr>
            <p:cNvSpPr/>
            <p:nvPr/>
          </p:nvSpPr>
          <p:spPr>
            <a:xfrm>
              <a:off x="10118044" y="5201001"/>
              <a:ext cx="1906869" cy="1292662"/>
            </a:xfrm>
            <a:prstGeom prst="rect">
              <a:avLst/>
            </a:prstGeom>
          </p:spPr>
          <p:txBody>
            <a:bodyPr wrap="square" lIns="0" tIns="0" rIns="0" bIns="0" anchor="t">
              <a:spAutoFit/>
            </a:bodyPr>
            <a:lstStyle/>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medium dry or medium </a:t>
              </a:r>
              <a:r>
                <a:rPr lang="en-US" sz="1200" i="1" err="1">
                  <a:latin typeface="Georgia Pro"/>
                  <a:cs typeface="Arial"/>
                </a:rPr>
                <a:t>sweetfrom</a:t>
              </a:r>
              <a:r>
                <a:rPr lang="en-US" sz="1200" i="1">
                  <a:latin typeface="Georgia Pro"/>
                  <a:cs typeface="Arial"/>
                </a:rPr>
                <a:t> pale and topaz to amber color</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exuberant bouquet</a:t>
              </a:r>
            </a:p>
            <a:p>
              <a:pPr indent="-71755">
                <a:buFont typeface="Arial" panose="020B0604020202020204" pitchFamily="34" charset="0"/>
                <a:buChar char="•"/>
                <a:defRPr sz="2000">
                  <a:solidFill>
                    <a:srgbClr val="535353"/>
                  </a:solidFill>
                  <a:latin typeface="Gill Sans SemiBold"/>
                  <a:ea typeface="Gill Sans SemiBold"/>
                  <a:cs typeface="Gill Sans SemiBold"/>
                  <a:sym typeface="Gill Sans SemiBold"/>
                </a:defRPr>
              </a:pPr>
              <a:r>
                <a:rPr lang="en-US" sz="1200" i="1">
                  <a:latin typeface="Georgia Pro"/>
                  <a:cs typeface="Arial"/>
                </a:rPr>
                <a:t>Very balanced </a:t>
              </a:r>
              <a:r>
                <a:rPr lang="en-US" sz="1200" i="1" err="1">
                  <a:latin typeface="Georgia Pro"/>
                  <a:cs typeface="Arial"/>
                </a:rPr>
                <a:t>wineLong</a:t>
              </a:r>
              <a:r>
                <a:rPr lang="en-US" sz="1200" i="1">
                  <a:latin typeface="Georgia Pro"/>
                  <a:cs typeface="Arial"/>
                </a:rPr>
                <a:t> persistent and pleasant aftertaste</a:t>
              </a:r>
            </a:p>
          </p:txBody>
        </p:sp>
      </p:grpSp>
      <p:sp>
        <p:nvSpPr>
          <p:cNvPr id="5" name="CaixaDeTexto 12">
            <a:extLst>
              <a:ext uri="{FF2B5EF4-FFF2-40B4-BE49-F238E27FC236}">
                <a16:creationId xmlns:a16="http://schemas.microsoft.com/office/drawing/2014/main" id="{2C9515DC-8502-E86C-B5C5-1706672E8115}"/>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Grape Varieties</a:t>
            </a:r>
          </a:p>
        </p:txBody>
      </p:sp>
    </p:spTree>
    <p:extLst>
      <p:ext uri="{BB962C8B-B14F-4D97-AF65-F5344CB8AC3E}">
        <p14:creationId xmlns:p14="http://schemas.microsoft.com/office/powerpoint/2010/main" val="7746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95"/>
          <p:cNvSpPr/>
          <p:nvPr/>
        </p:nvSpPr>
        <p:spPr>
          <a:xfrm>
            <a:off x="775855" y="4196510"/>
            <a:ext cx="1090614"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b="1">
                <a:solidFill>
                  <a:srgbClr val="535353"/>
                </a:solidFill>
                <a:latin typeface="Arial Narrow"/>
                <a:ea typeface="Arial Narrow"/>
                <a:cs typeface="Arial Narrow"/>
                <a:sym typeface="Arial Narrow"/>
              </a:defRPr>
            </a:lvl1pPr>
          </a:lstStyle>
          <a:p>
            <a:r>
              <a:rPr lang="pt-PT" err="1"/>
              <a:t>Terrantez</a:t>
            </a:r>
            <a:endParaRPr/>
          </a:p>
        </p:txBody>
      </p:sp>
      <p:pic>
        <p:nvPicPr>
          <p:cNvPr id="11" name="image3.png" descr="image3.png"/>
          <p:cNvPicPr>
            <a:picLocks noChangeAspect="1"/>
          </p:cNvPicPr>
          <p:nvPr/>
        </p:nvPicPr>
        <p:blipFill>
          <a:blip r:embed="rId3"/>
          <a:stretch>
            <a:fillRect/>
          </a:stretch>
        </p:blipFill>
        <p:spPr>
          <a:xfrm>
            <a:off x="965795" y="2309070"/>
            <a:ext cx="4554450" cy="3829170"/>
          </a:xfrm>
          <a:prstGeom prst="rect">
            <a:avLst/>
          </a:prstGeom>
          <a:ln w="12700">
            <a:miter lim="400000"/>
          </a:ln>
          <a:effectLst>
            <a:outerShdw blurRad="254000" rotWithShape="0">
              <a:srgbClr val="000000">
                <a:alpha val="42999"/>
              </a:srgbClr>
            </a:outerShdw>
          </a:effectLst>
        </p:spPr>
      </p:pic>
      <p:sp>
        <p:nvSpPr>
          <p:cNvPr id="12" name="Shape 447"/>
          <p:cNvSpPr/>
          <p:nvPr/>
        </p:nvSpPr>
        <p:spPr>
          <a:xfrm>
            <a:off x="5829051" y="2309070"/>
            <a:ext cx="5791449" cy="64902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lnSpc>
                <a:spcPct val="120000"/>
              </a:lnSpc>
              <a:defRPr sz="2400">
                <a:solidFill>
                  <a:srgbClr val="535353"/>
                </a:solidFill>
                <a:latin typeface="Gill Sans"/>
                <a:ea typeface="Gill Sans"/>
                <a:cs typeface="Gill Sans"/>
                <a:sym typeface="Gill Sans"/>
              </a:defRPr>
            </a:lvl1pPr>
          </a:lstStyle>
          <a:p>
            <a:r>
              <a:rPr sz="1800" i="1">
                <a:latin typeface="Georgia Pro"/>
                <a:cs typeface="Arial" panose="020B0604020202020204" pitchFamily="34" charset="0"/>
              </a:rPr>
              <a:t>Fermentation stops by the addition of neutral alcohol </a:t>
            </a:r>
            <a:r>
              <a:rPr lang="pt-PT" sz="1800" i="1" err="1">
                <a:latin typeface="Georgia Pro"/>
                <a:cs typeface="Arial" panose="020B0604020202020204" pitchFamily="34" charset="0"/>
              </a:rPr>
              <a:t>of</a:t>
            </a:r>
            <a:r>
              <a:rPr lang="pt-PT" sz="1800" i="1">
                <a:latin typeface="Georgia Pro"/>
                <a:cs typeface="Arial" panose="020B0604020202020204" pitchFamily="34" charset="0"/>
              </a:rPr>
              <a:t> </a:t>
            </a:r>
            <a:r>
              <a:rPr lang="pt-PT" sz="1800" i="1" err="1">
                <a:latin typeface="Georgia Pro"/>
                <a:cs typeface="Arial" panose="020B0604020202020204" pitchFamily="34" charset="0"/>
              </a:rPr>
              <a:t>vinous</a:t>
            </a:r>
            <a:r>
              <a:rPr lang="pt-PT" sz="1800" i="1">
                <a:latin typeface="Georgia Pro"/>
                <a:cs typeface="Arial" panose="020B0604020202020204" pitchFamily="34" charset="0"/>
              </a:rPr>
              <a:t> </a:t>
            </a:r>
            <a:r>
              <a:rPr lang="pt-PT" sz="1800" i="1" err="1">
                <a:latin typeface="Georgia Pro"/>
                <a:cs typeface="Arial" panose="020B0604020202020204" pitchFamily="34" charset="0"/>
              </a:rPr>
              <a:t>origin</a:t>
            </a:r>
            <a:r>
              <a:rPr lang="pt-PT" sz="1800" i="1">
                <a:latin typeface="Georgia Pro"/>
                <a:cs typeface="Arial" panose="020B0604020202020204" pitchFamily="34" charset="0"/>
              </a:rPr>
              <a:t> </a:t>
            </a:r>
            <a:r>
              <a:rPr sz="1800" i="1">
                <a:latin typeface="Georgia Pro"/>
                <a:cs typeface="Arial" panose="020B0604020202020204" pitchFamily="34" charset="0"/>
              </a:rPr>
              <a:t>at 96%vol.</a:t>
            </a:r>
          </a:p>
        </p:txBody>
      </p:sp>
      <p:graphicFrame>
        <p:nvGraphicFramePr>
          <p:cNvPr id="13" name="Table 441"/>
          <p:cNvGraphicFramePr/>
          <p:nvPr>
            <p:extLst>
              <p:ext uri="{D42A27DB-BD31-4B8C-83A1-F6EECF244321}">
                <p14:modId xmlns:p14="http://schemas.microsoft.com/office/powerpoint/2010/main" val="4133028892"/>
              </p:ext>
            </p:extLst>
          </p:nvPr>
        </p:nvGraphicFramePr>
        <p:xfrm>
          <a:off x="5829051" y="3348840"/>
          <a:ext cx="5759211" cy="2069211"/>
        </p:xfrm>
        <a:graphic>
          <a:graphicData uri="http://schemas.openxmlformats.org/drawingml/2006/table">
            <a:tbl>
              <a:tblPr/>
              <a:tblGrid>
                <a:gridCol w="1579241">
                  <a:extLst>
                    <a:ext uri="{9D8B030D-6E8A-4147-A177-3AD203B41FA5}">
                      <a16:colId xmlns:a16="http://schemas.microsoft.com/office/drawing/2014/main" val="20000"/>
                    </a:ext>
                  </a:extLst>
                </a:gridCol>
                <a:gridCol w="1765300">
                  <a:extLst>
                    <a:ext uri="{9D8B030D-6E8A-4147-A177-3AD203B41FA5}">
                      <a16:colId xmlns:a16="http://schemas.microsoft.com/office/drawing/2014/main" val="20001"/>
                    </a:ext>
                  </a:extLst>
                </a:gridCol>
                <a:gridCol w="2414670">
                  <a:extLst>
                    <a:ext uri="{9D8B030D-6E8A-4147-A177-3AD203B41FA5}">
                      <a16:colId xmlns:a16="http://schemas.microsoft.com/office/drawing/2014/main" val="20002"/>
                    </a:ext>
                  </a:extLst>
                </a:gridCol>
              </a:tblGrid>
              <a:tr h="544469">
                <a:tc>
                  <a:txBody>
                    <a:bodyPr/>
                    <a:lstStyle/>
                    <a:p>
                      <a:pPr algn="ctr">
                        <a:lnSpc>
                          <a:spcPct val="100000"/>
                        </a:lnSpc>
                        <a:defRPr b="0" i="0"/>
                      </a:pPr>
                      <a:r>
                        <a:rPr sz="1600" b="0" i="1">
                          <a:solidFill>
                            <a:schemeClr val="bg1"/>
                          </a:solidFill>
                          <a:latin typeface="Georgia Pro"/>
                          <a:ea typeface="Arial Narrow"/>
                          <a:cs typeface="Arial Narrow"/>
                          <a:sym typeface="Arial Narrow"/>
                        </a:rPr>
                        <a:t>Madeira wines</a:t>
                      </a:r>
                    </a:p>
                  </a:txBody>
                  <a:tcPr marL="5899" marR="5899" marT="5899" marB="5899" anchor="ctr" horzOverflow="overflow">
                    <a:lnL w="12700">
                      <a:miter lim="400000"/>
                    </a:lnL>
                    <a:lnR w="12700">
                      <a:miter lim="400000"/>
                    </a:lnR>
                    <a:lnT w="12700">
                      <a:solidFill>
                        <a:srgbClr val="7A6A60"/>
                      </a:solidFill>
                    </a:lnT>
                    <a:lnB w="12700">
                      <a:miter lim="400000"/>
                    </a:lnB>
                    <a:solidFill>
                      <a:srgbClr val="182D48"/>
                    </a:solidFill>
                  </a:tcPr>
                </a:tc>
                <a:tc>
                  <a:txBody>
                    <a:bodyPr/>
                    <a:lstStyle/>
                    <a:p>
                      <a:pPr algn="ctr">
                        <a:lnSpc>
                          <a:spcPct val="100000"/>
                        </a:lnSpc>
                        <a:defRPr b="0" i="0"/>
                      </a:pPr>
                      <a:r>
                        <a:rPr sz="1600" b="0" i="1">
                          <a:solidFill>
                            <a:schemeClr val="bg1"/>
                          </a:solidFill>
                          <a:latin typeface="Georgia Pro"/>
                          <a:ea typeface="Arial Narrow"/>
                          <a:cs typeface="Arial Narrow"/>
                          <a:sym typeface="Arial Narrow"/>
                        </a:rPr>
                        <a:t>Baumé scale (º</a:t>
                      </a:r>
                      <a:r>
                        <a:rPr sz="1600" b="0" i="1" err="1">
                          <a:solidFill>
                            <a:schemeClr val="bg1"/>
                          </a:solidFill>
                          <a:latin typeface="Georgia Pro"/>
                          <a:ea typeface="Arial Narrow"/>
                          <a:cs typeface="Arial Narrow"/>
                          <a:sym typeface="Arial Narrow"/>
                        </a:rPr>
                        <a:t>Bé</a:t>
                      </a:r>
                      <a:r>
                        <a:rPr sz="1600" b="0" i="1">
                          <a:solidFill>
                            <a:schemeClr val="bg1"/>
                          </a:solidFill>
                          <a:latin typeface="Georgia Pro"/>
                          <a:ea typeface="Arial Narrow"/>
                          <a:cs typeface="Arial Narrow"/>
                          <a:sym typeface="Arial Narrow"/>
                        </a:rPr>
                        <a:t>)</a:t>
                      </a:r>
                    </a:p>
                  </a:txBody>
                  <a:tcPr marL="5899" marR="5899" marT="5899" marB="5899" anchor="ctr" horzOverflow="overflow">
                    <a:lnL w="12700">
                      <a:miter lim="400000"/>
                    </a:lnL>
                    <a:lnR w="12700">
                      <a:miter lim="400000"/>
                    </a:lnR>
                    <a:lnT w="12700">
                      <a:solidFill>
                        <a:srgbClr val="7A6A60"/>
                      </a:solidFill>
                    </a:lnT>
                    <a:lnB w="12700">
                      <a:miter lim="400000"/>
                    </a:lnB>
                    <a:solidFill>
                      <a:srgbClr val="182D48"/>
                    </a:solidFill>
                  </a:tcPr>
                </a:tc>
                <a:tc>
                  <a:txBody>
                    <a:bodyPr/>
                    <a:lstStyle/>
                    <a:p>
                      <a:pPr algn="ctr">
                        <a:lnSpc>
                          <a:spcPct val="100000"/>
                        </a:lnSpc>
                        <a:defRPr sz="1600">
                          <a:solidFill>
                            <a:srgbClr val="FFFFFF"/>
                          </a:solidFill>
                          <a:latin typeface="Arial Narrow"/>
                          <a:ea typeface="Arial Narrow"/>
                          <a:cs typeface="Arial Narrow"/>
                          <a:sym typeface="Arial Narrow"/>
                        </a:defRPr>
                      </a:pPr>
                      <a:r>
                        <a:rPr b="0" i="1">
                          <a:solidFill>
                            <a:schemeClr val="bg1"/>
                          </a:solidFill>
                          <a:latin typeface="Georgia Pro"/>
                        </a:rPr>
                        <a:t> Sugars</a:t>
                      </a:r>
                    </a:p>
                    <a:p>
                      <a:pPr algn="ctr">
                        <a:lnSpc>
                          <a:spcPct val="100000"/>
                        </a:lnSpc>
                        <a:defRPr sz="1600">
                          <a:solidFill>
                            <a:srgbClr val="FFFFFF"/>
                          </a:solidFill>
                          <a:latin typeface="Arial Narrow"/>
                          <a:ea typeface="Arial Narrow"/>
                          <a:cs typeface="Arial Narrow"/>
                          <a:sym typeface="Arial Narrow"/>
                        </a:defRPr>
                      </a:pPr>
                      <a:r>
                        <a:rPr b="0" i="1">
                          <a:solidFill>
                            <a:schemeClr val="bg1"/>
                          </a:solidFill>
                          <a:latin typeface="Georgia Pro"/>
                        </a:rPr>
                        <a:t>(g/l)  </a:t>
                      </a:r>
                    </a:p>
                  </a:txBody>
                  <a:tcPr marL="5899" marR="5899" marT="5899" marB="5899" anchor="ctr" horzOverflow="overflow">
                    <a:lnL w="12700">
                      <a:miter lim="400000"/>
                    </a:lnL>
                    <a:lnR w="12700">
                      <a:miter lim="400000"/>
                    </a:lnR>
                    <a:lnT w="12700">
                      <a:solidFill>
                        <a:srgbClr val="7A6A60"/>
                      </a:solidFill>
                    </a:lnT>
                    <a:lnB w="12700">
                      <a:miter lim="400000"/>
                    </a:lnB>
                    <a:solidFill>
                      <a:srgbClr val="182D48"/>
                    </a:solidFill>
                  </a:tcPr>
                </a:tc>
                <a:extLst>
                  <a:ext uri="{0D108BD9-81ED-4DB2-BD59-A6C34878D82A}">
                    <a16:rowId xmlns:a16="http://schemas.microsoft.com/office/drawing/2014/main" val="10000"/>
                  </a:ext>
                </a:extLst>
              </a:tr>
              <a:tr h="272612">
                <a:tc>
                  <a:txBody>
                    <a:bodyPr/>
                    <a:lstStyle/>
                    <a:p>
                      <a:pPr algn="ctr">
                        <a:lnSpc>
                          <a:spcPct val="100000"/>
                        </a:lnSpc>
                        <a:defRPr b="0" i="0"/>
                      </a:pPr>
                      <a:r>
                        <a:rPr sz="1200" b="0" i="1">
                          <a:solidFill>
                            <a:schemeClr val="bg1"/>
                          </a:solidFill>
                          <a:latin typeface="Georgia Pro"/>
                          <a:ea typeface="Arial Narrow"/>
                          <a:cs typeface="Arial Narrow"/>
                          <a:sym typeface="Arial Narrow"/>
                        </a:rPr>
                        <a:t>Extra dry</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Calibri"/>
                          <a:cs typeface="Calibri"/>
                          <a:sym typeface="Calibri"/>
                        </a:rPr>
                        <a:t>&lt; 0,5</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 49,1</a:t>
                      </a:r>
                    </a:p>
                  </a:txBody>
                  <a:tcPr marL="0" marR="0" marT="0" marB="0" horzOverflow="overflow">
                    <a:lnL w="12700">
                      <a:miter lim="400000"/>
                    </a:lnL>
                    <a:lnR w="12700">
                      <a:miter lim="400000"/>
                    </a:lnR>
                    <a:lnT w="12700">
                      <a:miter lim="400000"/>
                    </a:lnT>
                    <a:lnB w="12700">
                      <a:miter lim="400000"/>
                    </a:lnB>
                    <a:solidFill>
                      <a:srgbClr val="182D48"/>
                    </a:solidFill>
                  </a:tcPr>
                </a:tc>
                <a:extLst>
                  <a:ext uri="{0D108BD9-81ED-4DB2-BD59-A6C34878D82A}">
                    <a16:rowId xmlns:a16="http://schemas.microsoft.com/office/drawing/2014/main" val="10001"/>
                  </a:ext>
                </a:extLst>
              </a:tr>
              <a:tr h="272612">
                <a:tc>
                  <a:txBody>
                    <a:bodyPr/>
                    <a:lstStyle/>
                    <a:p>
                      <a:pPr algn="ctr">
                        <a:lnSpc>
                          <a:spcPct val="100000"/>
                        </a:lnSpc>
                        <a:defRPr b="0" i="0"/>
                      </a:pPr>
                      <a:r>
                        <a:rPr sz="1200" b="0" i="1">
                          <a:solidFill>
                            <a:schemeClr val="bg1"/>
                          </a:solidFill>
                          <a:latin typeface="Georgia Pro"/>
                          <a:ea typeface="Arial Narrow"/>
                          <a:cs typeface="Arial Narrow"/>
                          <a:sym typeface="Arial Narrow"/>
                        </a:rPr>
                        <a:t>Dry</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Calibri"/>
                          <a:cs typeface="Calibri"/>
                          <a:sym typeface="Calibri"/>
                        </a:rPr>
                        <a:t>&lt; 1,5</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 59,3</a:t>
                      </a:r>
                    </a:p>
                  </a:txBody>
                  <a:tcPr marL="5899" marR="5899" marT="5899" marB="5899" anchor="ctr" horzOverflow="overflow">
                    <a:lnL w="12700">
                      <a:miter lim="400000"/>
                    </a:lnL>
                    <a:lnR w="12700">
                      <a:miter lim="400000"/>
                    </a:lnR>
                    <a:lnT w="12700">
                      <a:miter lim="400000"/>
                    </a:lnT>
                    <a:lnB w="12700">
                      <a:miter lim="400000"/>
                    </a:lnB>
                    <a:solidFill>
                      <a:srgbClr val="182D48"/>
                    </a:solidFill>
                  </a:tcPr>
                </a:tc>
                <a:extLst>
                  <a:ext uri="{0D108BD9-81ED-4DB2-BD59-A6C34878D82A}">
                    <a16:rowId xmlns:a16="http://schemas.microsoft.com/office/drawing/2014/main" val="10002"/>
                  </a:ext>
                </a:extLst>
              </a:tr>
              <a:tr h="406513">
                <a:tc>
                  <a:txBody>
                    <a:bodyPr/>
                    <a:lstStyle/>
                    <a:p>
                      <a:pPr algn="ctr">
                        <a:lnSpc>
                          <a:spcPct val="100000"/>
                        </a:lnSpc>
                        <a:defRPr b="0" i="0"/>
                      </a:pPr>
                      <a:r>
                        <a:rPr sz="1200" b="0" i="1">
                          <a:solidFill>
                            <a:schemeClr val="bg1"/>
                          </a:solidFill>
                          <a:latin typeface="Georgia Pro"/>
                          <a:ea typeface="Arial Narrow"/>
                          <a:cs typeface="Arial Narrow"/>
                          <a:sym typeface="Arial Narrow"/>
                        </a:rPr>
                        <a:t>Medium dry</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1,0  ≤  º</a:t>
                      </a:r>
                      <a:r>
                        <a:rPr sz="1200" b="0" i="1" err="1">
                          <a:solidFill>
                            <a:schemeClr val="bg1"/>
                          </a:solidFill>
                          <a:latin typeface="Georgia Pro"/>
                          <a:ea typeface="Arial Narrow"/>
                          <a:cs typeface="Arial Narrow"/>
                          <a:sym typeface="Arial Narrow"/>
                        </a:rPr>
                        <a:t>Bé</a:t>
                      </a:r>
                      <a:r>
                        <a:rPr sz="1200" b="0" i="1">
                          <a:solidFill>
                            <a:schemeClr val="bg1"/>
                          </a:solidFill>
                          <a:latin typeface="Georgia Pro"/>
                          <a:ea typeface="Arial Narrow"/>
                          <a:cs typeface="Arial Narrow"/>
                          <a:sym typeface="Arial Narrow"/>
                        </a:rPr>
                        <a:t>  &lt;  2,5</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54,2  ≤  Sugars(g/l)  ≤  78,1</a:t>
                      </a:r>
                    </a:p>
                  </a:txBody>
                  <a:tcPr marL="5899" marR="5899" marT="5899" marB="5899" anchor="ctr" horzOverflow="overflow">
                    <a:lnL w="12700">
                      <a:miter lim="400000"/>
                    </a:lnL>
                    <a:lnR w="12700">
                      <a:miter lim="400000"/>
                    </a:lnR>
                    <a:lnT w="12700">
                      <a:miter lim="400000"/>
                    </a:lnT>
                    <a:lnB w="12700">
                      <a:miter lim="400000"/>
                    </a:lnB>
                    <a:solidFill>
                      <a:srgbClr val="182D48"/>
                    </a:solidFill>
                  </a:tcPr>
                </a:tc>
                <a:extLst>
                  <a:ext uri="{0D108BD9-81ED-4DB2-BD59-A6C34878D82A}">
                    <a16:rowId xmlns:a16="http://schemas.microsoft.com/office/drawing/2014/main" val="10003"/>
                  </a:ext>
                </a:extLst>
              </a:tr>
              <a:tr h="300393">
                <a:tc>
                  <a:txBody>
                    <a:bodyPr/>
                    <a:lstStyle/>
                    <a:p>
                      <a:pPr algn="ctr">
                        <a:lnSpc>
                          <a:spcPct val="100000"/>
                        </a:lnSpc>
                        <a:defRPr b="0" i="0"/>
                      </a:pPr>
                      <a:r>
                        <a:rPr sz="1200" b="0" i="1">
                          <a:solidFill>
                            <a:schemeClr val="bg1"/>
                          </a:solidFill>
                          <a:latin typeface="Georgia Pro"/>
                          <a:ea typeface="Arial Narrow"/>
                          <a:cs typeface="Arial Narrow"/>
                          <a:sym typeface="Arial Narrow"/>
                        </a:rPr>
                        <a:t>Medium sweet</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2,5  ≤  º</a:t>
                      </a:r>
                      <a:r>
                        <a:rPr sz="1200" b="0" i="1" err="1">
                          <a:solidFill>
                            <a:schemeClr val="bg1"/>
                          </a:solidFill>
                          <a:latin typeface="Georgia Pro"/>
                          <a:ea typeface="Arial Narrow"/>
                          <a:cs typeface="Arial Narrow"/>
                          <a:sym typeface="Arial Narrow"/>
                        </a:rPr>
                        <a:t>Bé</a:t>
                      </a:r>
                      <a:r>
                        <a:rPr sz="1200" b="0" i="1">
                          <a:solidFill>
                            <a:schemeClr val="bg1"/>
                          </a:solidFill>
                          <a:latin typeface="Georgia Pro"/>
                          <a:ea typeface="Arial Narrow"/>
                          <a:cs typeface="Arial Narrow"/>
                          <a:sym typeface="Arial Narrow"/>
                        </a:rPr>
                        <a:t>  ≤  3,5</a:t>
                      </a:r>
                    </a:p>
                  </a:txBody>
                  <a:tcPr marL="5899" marR="5899" marT="5899" marB="5899" anchor="ctr" horzOverflow="overflow">
                    <a:lnL w="12700">
                      <a:miter lim="400000"/>
                    </a:lnL>
                    <a:lnR w="12700">
                      <a:miter lim="400000"/>
                    </a:lnR>
                    <a:lnT w="12700">
                      <a:miter lim="400000"/>
                    </a:lnT>
                    <a:lnB w="12700">
                      <a:miter lim="400000"/>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78,1  ≤  Sugars(g/l)  ≤  100,04</a:t>
                      </a:r>
                    </a:p>
                  </a:txBody>
                  <a:tcPr marL="5899" marR="5899" marT="5899" marB="5899" anchor="ctr" horzOverflow="overflow">
                    <a:lnL w="12700">
                      <a:miter lim="400000"/>
                    </a:lnL>
                    <a:lnR w="12700">
                      <a:miter lim="400000"/>
                    </a:lnR>
                    <a:lnT w="12700">
                      <a:miter lim="400000"/>
                    </a:lnT>
                    <a:lnB w="12700">
                      <a:miter lim="400000"/>
                    </a:lnB>
                    <a:solidFill>
                      <a:srgbClr val="182D48"/>
                    </a:solidFill>
                  </a:tcPr>
                </a:tc>
                <a:extLst>
                  <a:ext uri="{0D108BD9-81ED-4DB2-BD59-A6C34878D82A}">
                    <a16:rowId xmlns:a16="http://schemas.microsoft.com/office/drawing/2014/main" val="10004"/>
                  </a:ext>
                </a:extLst>
              </a:tr>
              <a:tr h="272612">
                <a:tc>
                  <a:txBody>
                    <a:bodyPr/>
                    <a:lstStyle/>
                    <a:p>
                      <a:pPr algn="ctr">
                        <a:lnSpc>
                          <a:spcPct val="100000"/>
                        </a:lnSpc>
                        <a:defRPr b="0" i="0"/>
                      </a:pPr>
                      <a:r>
                        <a:rPr sz="1200" b="0" i="1">
                          <a:solidFill>
                            <a:schemeClr val="bg1"/>
                          </a:solidFill>
                          <a:latin typeface="Georgia Pro"/>
                          <a:ea typeface="Arial Narrow"/>
                          <a:cs typeface="Arial Narrow"/>
                          <a:sym typeface="Arial Narrow"/>
                        </a:rPr>
                        <a:t>Sweet</a:t>
                      </a:r>
                    </a:p>
                  </a:txBody>
                  <a:tcPr marL="5899" marR="5899" marT="5899" marB="5899" anchor="ctr" horzOverflow="overflow">
                    <a:lnL w="12700">
                      <a:miter lim="400000"/>
                    </a:lnL>
                    <a:lnR w="12700">
                      <a:miter lim="400000"/>
                    </a:lnR>
                    <a:lnT w="12700">
                      <a:miter lim="400000"/>
                    </a:lnT>
                    <a:lnB w="12700">
                      <a:solidFill>
                        <a:srgbClr val="7A6A60"/>
                      </a:solidFill>
                    </a:lnB>
                    <a:solidFill>
                      <a:srgbClr val="182D48"/>
                    </a:solidFill>
                  </a:tcPr>
                </a:tc>
                <a:tc>
                  <a:txBody>
                    <a:bodyPr/>
                    <a:lstStyle/>
                    <a:p>
                      <a:pPr algn="ctr">
                        <a:lnSpc>
                          <a:spcPct val="100000"/>
                        </a:lnSpc>
                        <a:defRPr b="0" i="0"/>
                      </a:pPr>
                      <a:r>
                        <a:rPr sz="1200" b="0" i="1">
                          <a:solidFill>
                            <a:schemeClr val="bg1"/>
                          </a:solidFill>
                          <a:latin typeface="Georgia Pro"/>
                          <a:ea typeface="Calibri"/>
                          <a:cs typeface="Calibri"/>
                          <a:sym typeface="Calibri"/>
                        </a:rPr>
                        <a:t>&gt;  3,5</a:t>
                      </a:r>
                    </a:p>
                  </a:txBody>
                  <a:tcPr marL="5899" marR="5899" marT="5899" marB="5899" anchor="ctr" horzOverflow="overflow">
                    <a:lnL w="12700">
                      <a:miter lim="400000"/>
                    </a:lnL>
                    <a:lnR w="12700">
                      <a:miter lim="400000"/>
                    </a:lnR>
                    <a:lnT w="12700">
                      <a:miter lim="400000"/>
                    </a:lnT>
                    <a:lnB w="12700">
                      <a:solidFill>
                        <a:srgbClr val="7A6A60"/>
                      </a:solidFill>
                    </a:lnB>
                    <a:solidFill>
                      <a:srgbClr val="182D48"/>
                    </a:solidFill>
                  </a:tcPr>
                </a:tc>
                <a:tc>
                  <a:txBody>
                    <a:bodyPr/>
                    <a:lstStyle/>
                    <a:p>
                      <a:pPr algn="ctr">
                        <a:lnSpc>
                          <a:spcPct val="100000"/>
                        </a:lnSpc>
                        <a:defRPr b="0" i="0"/>
                      </a:pPr>
                      <a:r>
                        <a:rPr sz="1200" b="0" i="1">
                          <a:solidFill>
                            <a:schemeClr val="bg1"/>
                          </a:solidFill>
                          <a:latin typeface="Georgia Pro"/>
                          <a:ea typeface="Arial Narrow"/>
                          <a:cs typeface="Arial Narrow"/>
                          <a:sym typeface="Arial Narrow"/>
                        </a:rPr>
                        <a:t>≥  100,04</a:t>
                      </a:r>
                    </a:p>
                  </a:txBody>
                  <a:tcPr marL="5899" marR="5899" marT="5899" marB="5899" anchor="ctr" horzOverflow="overflow">
                    <a:lnL w="12700">
                      <a:miter lim="400000"/>
                    </a:lnL>
                    <a:lnR w="12700">
                      <a:miter lim="400000"/>
                    </a:lnR>
                    <a:lnT w="12700">
                      <a:miter lim="400000"/>
                    </a:lnT>
                    <a:lnB w="12700">
                      <a:solidFill>
                        <a:srgbClr val="7A6A60"/>
                      </a:solidFill>
                    </a:lnB>
                    <a:solidFill>
                      <a:srgbClr val="182D48"/>
                    </a:solidFill>
                  </a:tcPr>
                </a:tc>
                <a:extLst>
                  <a:ext uri="{0D108BD9-81ED-4DB2-BD59-A6C34878D82A}">
                    <a16:rowId xmlns:a16="http://schemas.microsoft.com/office/drawing/2014/main" val="10005"/>
                  </a:ext>
                </a:extLst>
              </a:tr>
            </a:tbl>
          </a:graphicData>
        </a:graphic>
      </p:graphicFrame>
      <p:sp>
        <p:nvSpPr>
          <p:cNvPr id="2" name="Retângulo 1"/>
          <p:cNvSpPr/>
          <p:nvPr/>
        </p:nvSpPr>
        <p:spPr>
          <a:xfrm>
            <a:off x="5829051" y="5605622"/>
            <a:ext cx="5791449" cy="369332"/>
          </a:xfrm>
          <a:prstGeom prst="rect">
            <a:avLst/>
          </a:prstGeom>
        </p:spPr>
        <p:txBody>
          <a:bodyPr wrap="square">
            <a:spAutoFit/>
          </a:bodyPr>
          <a:lstStyle/>
          <a:p>
            <a:pPr algn="ctr"/>
            <a:r>
              <a:rPr lang="pt-PT" i="1" err="1">
                <a:latin typeface="Georgia Pro"/>
                <a:cs typeface="Arial" panose="020B0604020202020204" pitchFamily="34" charset="0"/>
              </a:rPr>
              <a:t>Fortified</a:t>
            </a:r>
            <a:r>
              <a:rPr lang="pt-PT" i="1">
                <a:latin typeface="Georgia Pro"/>
                <a:cs typeface="Arial" panose="020B0604020202020204" pitchFamily="34" charset="0"/>
              </a:rPr>
              <a:t> </a:t>
            </a:r>
            <a:r>
              <a:rPr lang="pt-PT" i="1" err="1">
                <a:latin typeface="Georgia Pro"/>
                <a:cs typeface="Arial" panose="020B0604020202020204" pitchFamily="34" charset="0"/>
              </a:rPr>
              <a:t>Wine</a:t>
            </a:r>
            <a:r>
              <a:rPr lang="pt-PT" i="1">
                <a:latin typeface="Georgia Pro"/>
                <a:cs typeface="Arial" panose="020B0604020202020204" pitchFamily="34" charset="0"/>
              </a:rPr>
              <a:t> – 17-22% vol.</a:t>
            </a:r>
            <a:r>
              <a:rPr lang="en-GB" i="1">
                <a:latin typeface="Georgia Pro"/>
                <a:cs typeface="Arial" panose="020B0604020202020204" pitchFamily="34" charset="0"/>
                <a:sym typeface="Times New Roman"/>
              </a:rPr>
              <a:t> alcohol content </a:t>
            </a:r>
            <a:endParaRPr lang="pt-PT" i="1">
              <a:latin typeface="Georgia Pro"/>
              <a:cs typeface="Arial" panose="020B0604020202020204" pitchFamily="34" charset="0"/>
            </a:endParaRPr>
          </a:p>
        </p:txBody>
      </p:sp>
      <p:sp>
        <p:nvSpPr>
          <p:cNvPr id="4" name="CaixaDeTexto 12">
            <a:extLst>
              <a:ext uri="{FF2B5EF4-FFF2-40B4-BE49-F238E27FC236}">
                <a16:creationId xmlns:a16="http://schemas.microsoft.com/office/drawing/2014/main" id="{5D665A8A-0957-E4E7-68A3-A647784CC882}"/>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Method of production - vinification</a:t>
            </a:r>
          </a:p>
        </p:txBody>
      </p:sp>
    </p:spTree>
    <p:extLst>
      <p:ext uri="{BB962C8B-B14F-4D97-AF65-F5344CB8AC3E}">
        <p14:creationId xmlns:p14="http://schemas.microsoft.com/office/powerpoint/2010/main" val="3773233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4.png"/>
          <p:cNvPicPr>
            <a:picLocks noChangeAspect="1"/>
          </p:cNvPicPr>
          <p:nvPr/>
        </p:nvPicPr>
        <p:blipFill>
          <a:blip r:embed="rId2">
            <a:extLst>
              <a:ext uri="{28A0092B-C50C-407E-A947-70E740481C1C}">
                <a14:useLocalDpi xmlns:a14="http://schemas.microsoft.com/office/drawing/2010/main" val="0"/>
              </a:ext>
            </a:extLst>
          </a:blip>
          <a:srcRect t="12917" b="14835"/>
          <a:stretch>
            <a:fillRect/>
          </a:stretch>
        </p:blipFill>
        <p:spPr>
          <a:xfrm>
            <a:off x="888023" y="2224455"/>
            <a:ext cx="4867817" cy="3516924"/>
          </a:xfrm>
          <a:prstGeom prst="rect">
            <a:avLst/>
          </a:prstGeom>
          <a:ln w="12700">
            <a:miter lim="400000"/>
          </a:ln>
        </p:spPr>
      </p:pic>
      <p:sp>
        <p:nvSpPr>
          <p:cNvPr id="14" name="Shape 455"/>
          <p:cNvSpPr/>
          <p:nvPr/>
        </p:nvSpPr>
        <p:spPr>
          <a:xfrm>
            <a:off x="6515685" y="3198087"/>
            <a:ext cx="4617034" cy="181588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buClr>
                <a:srgbClr val="535353"/>
              </a:buClr>
              <a:buSzPct val="100000"/>
              <a:defRPr sz="2000">
                <a:solidFill>
                  <a:srgbClr val="535353"/>
                </a:solidFill>
                <a:latin typeface="Gill Sans"/>
                <a:ea typeface="Gill Sans"/>
                <a:cs typeface="Gill Sans"/>
                <a:sym typeface="Gill Sans"/>
              </a:defRPr>
            </a:pPr>
            <a:r>
              <a:rPr sz="1600" i="1" err="1">
                <a:latin typeface="Georgia Pro"/>
                <a:cs typeface="Arial" panose="020B0604020202020204" pitchFamily="34" charset="0"/>
              </a:rPr>
              <a:t>Colour</a:t>
            </a:r>
            <a:r>
              <a:rPr sz="1600" i="1">
                <a:latin typeface="Georgia Pro"/>
                <a:cs typeface="Arial" panose="020B0604020202020204" pitchFamily="34" charset="0"/>
              </a:rPr>
              <a:t>  evolution</a:t>
            </a:r>
          </a:p>
          <a:p>
            <a:pPr>
              <a:defRPr sz="2000">
                <a:solidFill>
                  <a:srgbClr val="535353"/>
                </a:solidFill>
                <a:latin typeface="Gill Sans"/>
                <a:ea typeface="Gill Sans"/>
                <a:cs typeface="Gill Sans"/>
                <a:sym typeface="Gill Sans"/>
              </a:defRPr>
            </a:pPr>
            <a:endParaRPr sz="1600" i="1">
              <a:latin typeface="Georgia Pro"/>
              <a:cs typeface="Arial" panose="020B0604020202020204" pitchFamily="34" charset="0"/>
            </a:endParaRPr>
          </a:p>
          <a:p>
            <a:pPr>
              <a:defRPr sz="2000">
                <a:solidFill>
                  <a:srgbClr val="535353"/>
                </a:solidFill>
                <a:latin typeface="Gill Sans"/>
                <a:ea typeface="Gill Sans"/>
                <a:cs typeface="Gill Sans"/>
                <a:sym typeface="Gill Sans"/>
              </a:defRPr>
            </a:pPr>
            <a:r>
              <a:rPr sz="1600" i="1">
                <a:latin typeface="Georgia Pro"/>
                <a:cs typeface="Arial" panose="020B0604020202020204" pitchFamily="34" charset="0"/>
              </a:rPr>
              <a:t>Pronounced oxidation of the wine due to higher temperatures</a:t>
            </a:r>
          </a:p>
          <a:p>
            <a:pPr>
              <a:defRPr sz="2000">
                <a:solidFill>
                  <a:srgbClr val="535353"/>
                </a:solidFill>
                <a:latin typeface="Gill Sans"/>
                <a:ea typeface="Gill Sans"/>
                <a:cs typeface="Gill Sans"/>
                <a:sym typeface="Gill Sans"/>
              </a:defRPr>
            </a:pPr>
            <a:r>
              <a:rPr sz="1600" i="1">
                <a:latin typeface="Georgia Pro"/>
                <a:cs typeface="Arial" panose="020B0604020202020204" pitchFamily="34" charset="0"/>
              </a:rPr>
              <a:t>	</a:t>
            </a:r>
          </a:p>
          <a:p>
            <a:pPr>
              <a:defRPr sz="2000">
                <a:solidFill>
                  <a:srgbClr val="535353"/>
                </a:solidFill>
                <a:latin typeface="Gill Sans"/>
                <a:ea typeface="Gill Sans"/>
                <a:cs typeface="Gill Sans"/>
                <a:sym typeface="Gill Sans"/>
              </a:defRPr>
            </a:pPr>
            <a:r>
              <a:rPr sz="1600" i="1">
                <a:latin typeface="Georgia Pro"/>
                <a:cs typeface="Arial" panose="020B0604020202020204" pitchFamily="34" charset="0"/>
              </a:rPr>
              <a:t>Chemical reactions (aromas of dried fruits, apple, …)</a:t>
            </a:r>
          </a:p>
        </p:txBody>
      </p:sp>
      <p:sp>
        <p:nvSpPr>
          <p:cNvPr id="2" name="CaixaDeTexto 12">
            <a:extLst>
              <a:ext uri="{FF2B5EF4-FFF2-40B4-BE49-F238E27FC236}">
                <a16:creationId xmlns:a16="http://schemas.microsoft.com/office/drawing/2014/main" id="{DBF2C064-9E5F-6558-2AFF-1D5C73D1FA09}"/>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Method of production - </a:t>
            </a:r>
            <a:r>
              <a:rPr lang="en-US" sz="1500" i="1" err="1">
                <a:solidFill>
                  <a:srgbClr val="D2C5BA"/>
                </a:solidFill>
                <a:latin typeface="Georgia Pro"/>
                <a:ea typeface="Cambria"/>
              </a:rPr>
              <a:t>estufagem</a:t>
            </a:r>
            <a:endParaRPr lang="en-US" sz="1500" i="1">
              <a:solidFill>
                <a:srgbClr val="D2C5BA"/>
              </a:solidFill>
              <a:latin typeface="Georgia Pro"/>
              <a:ea typeface="Cambria"/>
            </a:endParaRPr>
          </a:p>
        </p:txBody>
      </p:sp>
    </p:spTree>
    <p:extLst>
      <p:ext uri="{BB962C8B-B14F-4D97-AF65-F5344CB8AC3E}">
        <p14:creationId xmlns:p14="http://schemas.microsoft.com/office/powerpoint/2010/main" val="254569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6BE17A4-148A-C8AB-7B52-459DFA429153}"/>
              </a:ext>
            </a:extLst>
          </p:cNvPr>
          <p:cNvSpPr txBox="1">
            <a:spLocks/>
          </p:cNvSpPr>
          <p:nvPr/>
        </p:nvSpPr>
        <p:spPr>
          <a:xfrm>
            <a:off x="1166483" y="2976689"/>
            <a:ext cx="9859029" cy="1716386"/>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i="1">
                <a:latin typeface="Georgia Pro"/>
              </a:rPr>
              <a:t>While often served as an aperitif or a dessert, Madeira wines are a perfect modifying ingredient in cocktails. </a:t>
            </a:r>
          </a:p>
          <a:p>
            <a:pPr>
              <a:lnSpc>
                <a:spcPct val="100000"/>
              </a:lnSpc>
              <a:spcBef>
                <a:spcPts val="0"/>
              </a:spcBef>
            </a:pPr>
            <a:r>
              <a:rPr lang="en-US" i="1">
                <a:latin typeface="Georgia Pro"/>
              </a:rPr>
              <a:t>We will demonstrate how Madeira’s well-rounded flavor profile, and balanced level of sweetness and acidity, can enhance a range of cocktails.</a:t>
            </a:r>
          </a:p>
        </p:txBody>
      </p:sp>
      <p:sp>
        <p:nvSpPr>
          <p:cNvPr id="7" name="CaixaDeTexto 12">
            <a:extLst>
              <a:ext uri="{FF2B5EF4-FFF2-40B4-BE49-F238E27FC236}">
                <a16:creationId xmlns:a16="http://schemas.microsoft.com/office/drawing/2014/main" id="{B678A83F-11B4-FC60-D256-13D112B43B60}"/>
              </a:ext>
            </a:extLst>
          </p:cNvPr>
          <p:cNvSpPr txBox="1"/>
          <p:nvPr/>
        </p:nvSpPr>
        <p:spPr>
          <a:xfrm>
            <a:off x="3515637" y="6257596"/>
            <a:ext cx="5160723" cy="400110"/>
          </a:xfrm>
          <a:prstGeom prst="rect">
            <a:avLst/>
          </a:prstGeom>
          <a:noFill/>
        </p:spPr>
        <p:txBody>
          <a:bodyPr wrap="square" lIns="91440" tIns="45720" rIns="91440" bIns="45720" anchor="t">
            <a:spAutoFit/>
          </a:bodyPr>
          <a:lstStyle/>
          <a:p>
            <a:pPr algn="ctr"/>
            <a:r>
              <a:rPr lang="en-US" sz="2000" b="1" i="1">
                <a:solidFill>
                  <a:srgbClr val="E0556B"/>
                </a:solidFill>
                <a:latin typeface="Sitka Heading"/>
                <a:ea typeface="Cambria"/>
              </a:rPr>
              <a:t>Madeira and Cocktails</a:t>
            </a:r>
            <a:endParaRPr lang="pt-PT" sz="2000" i="1">
              <a:solidFill>
                <a:srgbClr val="E0556B"/>
              </a:solidFill>
              <a:latin typeface="Georgia Pro"/>
              <a:ea typeface="Cambria"/>
            </a:endParaRPr>
          </a:p>
        </p:txBody>
      </p:sp>
    </p:spTree>
    <p:extLst>
      <p:ext uri="{BB962C8B-B14F-4D97-AF65-F5344CB8AC3E}">
        <p14:creationId xmlns:p14="http://schemas.microsoft.com/office/powerpoint/2010/main" val="246447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p:cNvGrpSpPr/>
          <p:nvPr/>
        </p:nvGrpSpPr>
        <p:grpSpPr>
          <a:xfrm>
            <a:off x="7339095" y="2239396"/>
            <a:ext cx="2373910" cy="2500237"/>
            <a:chOff x="128796" y="113541"/>
            <a:chExt cx="2621509" cy="2442893"/>
          </a:xfrm>
        </p:grpSpPr>
        <p:grpSp>
          <p:nvGrpSpPr>
            <p:cNvPr id="13" name="Group 109"/>
            <p:cNvGrpSpPr/>
            <p:nvPr/>
          </p:nvGrpSpPr>
          <p:grpSpPr>
            <a:xfrm>
              <a:off x="128796" y="887631"/>
              <a:ext cx="2621509" cy="1459238"/>
              <a:chOff x="-1" y="0"/>
              <a:chExt cx="2621507" cy="1459237"/>
            </a:xfrm>
          </p:grpSpPr>
          <p:sp>
            <p:nvSpPr>
              <p:cNvPr id="22" name="Shape 107"/>
              <p:cNvSpPr/>
              <p:nvPr/>
            </p:nvSpPr>
            <p:spPr>
              <a:xfrm>
                <a:off x="-1" y="0"/>
                <a:ext cx="2621506" cy="1459237"/>
              </a:xfrm>
              <a:prstGeom prst="rect">
                <a:avLst/>
              </a:prstGeom>
              <a:solidFill>
                <a:srgbClr val="EDEDED"/>
              </a:solidFill>
              <a:ln w="12700" cap="flat">
                <a:noFill/>
                <a:miter lim="400000"/>
              </a:ln>
              <a:effectLst/>
            </p:spPr>
            <p:txBody>
              <a:bodyPr wrap="square" lIns="45718" tIns="45718" rIns="45718" bIns="45718" numCol="1" anchor="ctr">
                <a:noAutofit/>
              </a:bodyPr>
              <a:lstStyle/>
              <a:p>
                <a:pPr>
                  <a:lnSpc>
                    <a:spcPct val="100000"/>
                  </a:lnSpc>
                  <a:defRPr b="0">
                    <a:latin typeface="Calibri"/>
                    <a:ea typeface="Calibri"/>
                    <a:cs typeface="Calibri"/>
                    <a:sym typeface="Calibri"/>
                  </a:defRPr>
                </a:pPr>
                <a:endParaRPr i="1">
                  <a:latin typeface="Georgia Pro"/>
                </a:endParaRPr>
              </a:p>
            </p:txBody>
          </p:sp>
          <p:pic>
            <p:nvPicPr>
              <p:cNvPr id="23" name="image5.png" descr="image5.png"/>
              <p:cNvPicPr>
                <a:picLocks noChangeAspect="1"/>
              </p:cNvPicPr>
              <p:nvPr/>
            </p:nvPicPr>
            <p:blipFill>
              <a:blip r:embed="rId2">
                <a:extLst>
                  <a:ext uri="{BEBA8EAE-BF5A-486C-A8C5-ECC9F3942E4B}">
                    <a14:imgProps xmlns:a14="http://schemas.microsoft.com/office/drawing/2010/main">
                      <a14:imgLayer r:embed="rId3">
                        <a14:imgEffect>
                          <a14:artisticPhotocopy trans="0"/>
                        </a14:imgEffect>
                      </a14:imgLayer>
                    </a14:imgProps>
                  </a:ext>
                </a:extLst>
              </a:blip>
              <a:stretch>
                <a:fillRect/>
              </a:stretch>
            </p:blipFill>
            <p:spPr>
              <a:xfrm>
                <a:off x="-1" y="0"/>
                <a:ext cx="2621507" cy="1459237"/>
              </a:xfrm>
              <a:prstGeom prst="rect">
                <a:avLst/>
              </a:prstGeom>
              <a:ln w="12700" cap="flat">
                <a:noFill/>
                <a:miter lim="400000"/>
              </a:ln>
              <a:effectLst/>
            </p:spPr>
          </p:pic>
        </p:grpSp>
        <p:sp>
          <p:nvSpPr>
            <p:cNvPr id="15" name="Shape 112"/>
            <p:cNvSpPr/>
            <p:nvPr/>
          </p:nvSpPr>
          <p:spPr>
            <a:xfrm>
              <a:off x="153106" y="113541"/>
              <a:ext cx="1404790" cy="4027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nSpc>
                  <a:spcPct val="100000"/>
                </a:lnSpc>
                <a:defRPr sz="1300" b="0">
                  <a:latin typeface="Calibri"/>
                  <a:ea typeface="Calibri"/>
                  <a:cs typeface="Calibri"/>
                  <a:sym typeface="Calibri"/>
                </a:defRPr>
              </a:lvl1pPr>
            </a:lstStyle>
            <a:p>
              <a:pPr algn="l"/>
              <a:r>
                <a:rPr sz="1200" i="1">
                  <a:solidFill>
                    <a:srgbClr val="182D48"/>
                  </a:solidFill>
                  <a:latin typeface="Georgia Pro"/>
                </a:rPr>
                <a:t>Water evaporation</a:t>
              </a:r>
            </a:p>
          </p:txBody>
        </p:sp>
        <p:sp>
          <p:nvSpPr>
            <p:cNvPr id="19" name="Shape 116"/>
            <p:cNvSpPr txBox="1"/>
            <p:nvPr/>
          </p:nvSpPr>
          <p:spPr>
            <a:xfrm>
              <a:off x="1605540" y="624400"/>
              <a:ext cx="372844" cy="1414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a:defRPr sz="1100" b="0">
                  <a:solidFill>
                    <a:srgbClr val="FFFFFF"/>
                  </a:solidFill>
                  <a:latin typeface="Calibri"/>
                  <a:ea typeface="Calibri"/>
                  <a:cs typeface="Calibri"/>
                  <a:sym typeface="Calibri"/>
                </a:defRPr>
              </a:pPr>
              <a:r>
                <a:rPr i="1">
                  <a:solidFill>
                    <a:srgbClr val="182D48"/>
                  </a:solidFill>
                  <a:latin typeface="Georgia Pro"/>
                </a:rPr>
                <a:t>H</a:t>
              </a:r>
              <a:r>
                <a:rPr i="1" baseline="-25000">
                  <a:solidFill>
                    <a:srgbClr val="182D48"/>
                  </a:solidFill>
                  <a:latin typeface="Georgia Pro"/>
                </a:rPr>
                <a:t>2</a:t>
              </a:r>
              <a:r>
                <a:rPr i="1">
                  <a:solidFill>
                    <a:srgbClr val="182D48"/>
                  </a:solidFill>
                  <a:latin typeface="Georgia Pro"/>
                </a:rPr>
                <a:t>O</a:t>
              </a:r>
            </a:p>
          </p:txBody>
        </p:sp>
        <p:sp>
          <p:nvSpPr>
            <p:cNvPr id="20" name="Shape 117"/>
            <p:cNvSpPr/>
            <p:nvPr/>
          </p:nvSpPr>
          <p:spPr>
            <a:xfrm>
              <a:off x="1647670" y="113541"/>
              <a:ext cx="1034670" cy="43927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nSpc>
                  <a:spcPct val="100000"/>
                </a:lnSpc>
                <a:defRPr sz="1200" b="0">
                  <a:latin typeface="Calibri"/>
                  <a:ea typeface="Calibri"/>
                  <a:cs typeface="Calibri"/>
                  <a:sym typeface="Calibri"/>
                </a:defRPr>
              </a:pPr>
              <a:r>
                <a:rPr i="1">
                  <a:solidFill>
                    <a:srgbClr val="182D48"/>
                  </a:solidFill>
                  <a:latin typeface="Georgia Pro"/>
                </a:rPr>
                <a:t>T: 25-35ºC</a:t>
              </a:r>
              <a:endParaRPr i="1">
                <a:solidFill>
                  <a:srgbClr val="182D48"/>
                </a:solidFill>
                <a:latin typeface="Georgia Pro"/>
                <a:sym typeface="Helvetica Neue"/>
              </a:endParaRPr>
            </a:p>
            <a:p>
              <a:pPr>
                <a:lnSpc>
                  <a:spcPct val="100000"/>
                </a:lnSpc>
                <a:defRPr sz="1200" b="0">
                  <a:latin typeface="Calibri"/>
                  <a:ea typeface="Calibri"/>
                  <a:cs typeface="Calibri"/>
                  <a:sym typeface="Calibri"/>
                </a:defRPr>
              </a:pPr>
              <a:r>
                <a:rPr i="1">
                  <a:solidFill>
                    <a:srgbClr val="182D48"/>
                  </a:solidFill>
                  <a:latin typeface="Georgia Pro"/>
                </a:rPr>
                <a:t>70-75</a:t>
              </a:r>
              <a:r>
                <a:rPr lang="pt-PT" i="1">
                  <a:solidFill>
                    <a:srgbClr val="182D48"/>
                  </a:solidFill>
                  <a:latin typeface="Georgia Pro"/>
                </a:rPr>
                <a:t> </a:t>
              </a:r>
              <a:r>
                <a:rPr i="1">
                  <a:solidFill>
                    <a:srgbClr val="182D48"/>
                  </a:solidFill>
                  <a:latin typeface="Georgia Pro"/>
                </a:rPr>
                <a:t>%</a:t>
              </a:r>
              <a:r>
                <a:rPr lang="pt-PT" i="1">
                  <a:solidFill>
                    <a:srgbClr val="182D48"/>
                  </a:solidFill>
                  <a:latin typeface="Georgia Pro"/>
                </a:rPr>
                <a:t> </a:t>
              </a:r>
              <a:r>
                <a:rPr i="1">
                  <a:solidFill>
                    <a:srgbClr val="182D48"/>
                  </a:solidFill>
                  <a:latin typeface="Georgia Pro"/>
                </a:rPr>
                <a:t>HR</a:t>
              </a:r>
            </a:p>
          </p:txBody>
        </p:sp>
        <p:sp>
          <p:nvSpPr>
            <p:cNvPr id="21" name="Shape 110"/>
            <p:cNvSpPr/>
            <p:nvPr/>
          </p:nvSpPr>
          <p:spPr>
            <a:xfrm>
              <a:off x="830713" y="2418450"/>
              <a:ext cx="536225" cy="13798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lnSpc>
                  <a:spcPct val="100000"/>
                </a:lnSpc>
                <a:defRPr sz="1200" b="0">
                  <a:latin typeface="Calibri"/>
                  <a:ea typeface="Calibri"/>
                  <a:cs typeface="Calibri"/>
                  <a:sym typeface="Calibri"/>
                </a:defRPr>
              </a:lvl1pPr>
            </a:lstStyle>
            <a:p>
              <a:r>
                <a:rPr i="1">
                  <a:latin typeface="Georgia Pro"/>
                </a:rPr>
                <a:t>Wine</a:t>
              </a:r>
            </a:p>
          </p:txBody>
        </p:sp>
        <p:sp>
          <p:nvSpPr>
            <p:cNvPr id="8" name="Shape 116">
              <a:extLst>
                <a:ext uri="{FF2B5EF4-FFF2-40B4-BE49-F238E27FC236}">
                  <a16:creationId xmlns:a16="http://schemas.microsoft.com/office/drawing/2014/main" id="{9A67A47B-1B54-6413-5DB8-005CF38242B8}"/>
                </a:ext>
              </a:extLst>
            </p:cNvPr>
            <p:cNvSpPr txBox="1"/>
            <p:nvPr/>
          </p:nvSpPr>
          <p:spPr>
            <a:xfrm>
              <a:off x="1994782" y="624400"/>
              <a:ext cx="372844" cy="1414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a:defRPr sz="1100" b="0">
                  <a:solidFill>
                    <a:srgbClr val="FFFFFF"/>
                  </a:solidFill>
                  <a:latin typeface="Calibri"/>
                  <a:ea typeface="Calibri"/>
                  <a:cs typeface="Calibri"/>
                  <a:sym typeface="Calibri"/>
                </a:defRPr>
              </a:pPr>
              <a:r>
                <a:rPr i="1">
                  <a:solidFill>
                    <a:srgbClr val="182D48"/>
                  </a:solidFill>
                  <a:latin typeface="Georgia Pro"/>
                </a:rPr>
                <a:t>H</a:t>
              </a:r>
              <a:r>
                <a:rPr i="1" baseline="-25000">
                  <a:solidFill>
                    <a:srgbClr val="182D48"/>
                  </a:solidFill>
                  <a:latin typeface="Georgia Pro"/>
                </a:rPr>
                <a:t>2</a:t>
              </a:r>
              <a:r>
                <a:rPr i="1">
                  <a:solidFill>
                    <a:srgbClr val="182D48"/>
                  </a:solidFill>
                  <a:latin typeface="Georgia Pro"/>
                </a:rPr>
                <a:t>O</a:t>
              </a:r>
            </a:p>
          </p:txBody>
        </p:sp>
        <p:sp>
          <p:nvSpPr>
            <p:cNvPr id="9" name="Shape 116">
              <a:extLst>
                <a:ext uri="{FF2B5EF4-FFF2-40B4-BE49-F238E27FC236}">
                  <a16:creationId xmlns:a16="http://schemas.microsoft.com/office/drawing/2014/main" id="{98AAA7AC-3C02-1FBA-431D-5BF1628C343B}"/>
                </a:ext>
              </a:extLst>
            </p:cNvPr>
            <p:cNvSpPr txBox="1"/>
            <p:nvPr/>
          </p:nvSpPr>
          <p:spPr>
            <a:xfrm>
              <a:off x="714233" y="624400"/>
              <a:ext cx="372844" cy="1414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a:defRPr sz="1100" b="0">
                  <a:solidFill>
                    <a:srgbClr val="FFFFFF"/>
                  </a:solidFill>
                  <a:latin typeface="Calibri"/>
                  <a:ea typeface="Calibri"/>
                  <a:cs typeface="Calibri"/>
                  <a:sym typeface="Calibri"/>
                </a:defRPr>
              </a:pPr>
              <a:r>
                <a:rPr i="1">
                  <a:solidFill>
                    <a:srgbClr val="182D48"/>
                  </a:solidFill>
                  <a:latin typeface="Georgia Pro"/>
                </a:rPr>
                <a:t>H</a:t>
              </a:r>
              <a:r>
                <a:rPr i="1" baseline="-25000">
                  <a:solidFill>
                    <a:srgbClr val="182D48"/>
                  </a:solidFill>
                  <a:latin typeface="Georgia Pro"/>
                </a:rPr>
                <a:t>2</a:t>
              </a:r>
              <a:r>
                <a:rPr i="1">
                  <a:solidFill>
                    <a:srgbClr val="182D48"/>
                  </a:solidFill>
                  <a:latin typeface="Georgia Pro"/>
                </a:rPr>
                <a:t>O</a:t>
              </a:r>
            </a:p>
          </p:txBody>
        </p:sp>
        <p:sp>
          <p:nvSpPr>
            <p:cNvPr id="10" name="Shape 116">
              <a:extLst>
                <a:ext uri="{FF2B5EF4-FFF2-40B4-BE49-F238E27FC236}">
                  <a16:creationId xmlns:a16="http://schemas.microsoft.com/office/drawing/2014/main" id="{6884E448-2C61-D713-CC38-230E9776C620}"/>
                </a:ext>
              </a:extLst>
            </p:cNvPr>
            <p:cNvSpPr txBox="1"/>
            <p:nvPr/>
          </p:nvSpPr>
          <p:spPr>
            <a:xfrm>
              <a:off x="1103474" y="624400"/>
              <a:ext cx="372844" cy="1414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a:defRPr sz="1100" b="0">
                  <a:solidFill>
                    <a:srgbClr val="FFFFFF"/>
                  </a:solidFill>
                  <a:latin typeface="Calibri"/>
                  <a:ea typeface="Calibri"/>
                  <a:cs typeface="Calibri"/>
                  <a:sym typeface="Calibri"/>
                </a:defRPr>
              </a:pPr>
              <a:r>
                <a:rPr i="1">
                  <a:solidFill>
                    <a:srgbClr val="182D48"/>
                  </a:solidFill>
                  <a:latin typeface="Georgia Pro"/>
                </a:rPr>
                <a:t>H</a:t>
              </a:r>
              <a:r>
                <a:rPr i="1" baseline="-25000">
                  <a:solidFill>
                    <a:srgbClr val="182D48"/>
                  </a:solidFill>
                  <a:latin typeface="Georgia Pro"/>
                </a:rPr>
                <a:t>2</a:t>
              </a:r>
              <a:r>
                <a:rPr i="1">
                  <a:solidFill>
                    <a:srgbClr val="182D48"/>
                  </a:solidFill>
                  <a:latin typeface="Georgia Pro"/>
                </a:rPr>
                <a:t>O</a:t>
              </a:r>
            </a:p>
          </p:txBody>
        </p:sp>
      </p:grpSp>
      <p:sp>
        <p:nvSpPr>
          <p:cNvPr id="24" name="Shape 468"/>
          <p:cNvSpPr/>
          <p:nvPr/>
        </p:nvSpPr>
        <p:spPr>
          <a:xfrm>
            <a:off x="7202901" y="4831561"/>
            <a:ext cx="4897116" cy="144481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defRPr sz="2000">
                <a:solidFill>
                  <a:srgbClr val="535353"/>
                </a:solidFill>
                <a:latin typeface="Gill Sans"/>
                <a:ea typeface="Gill Sans"/>
                <a:cs typeface="Gill Sans"/>
                <a:sym typeface="Gill Sans"/>
              </a:defRPr>
            </a:pPr>
            <a:r>
              <a:rPr sz="1600" i="1" err="1">
                <a:latin typeface="Georgia Pro"/>
                <a:cs typeface="Arial" panose="020B0604020202020204" pitchFamily="34" charset="0"/>
              </a:rPr>
              <a:t>Colour</a:t>
            </a:r>
            <a:r>
              <a:rPr sz="1600" i="1">
                <a:latin typeface="Georgia Pro"/>
                <a:cs typeface="Arial" panose="020B0604020202020204" pitchFamily="34" charset="0"/>
              </a:rPr>
              <a:t> evolution</a:t>
            </a:r>
            <a:endParaRPr lang="pt-PT" sz="1600" i="1">
              <a:latin typeface="Georgia Pro"/>
              <a:cs typeface="Arial" panose="020B0604020202020204" pitchFamily="34" charset="0"/>
            </a:endParaRPr>
          </a:p>
          <a:p>
            <a:pPr>
              <a:lnSpc>
                <a:spcPct val="150000"/>
              </a:lnSpc>
              <a:defRPr sz="2000">
                <a:solidFill>
                  <a:srgbClr val="535353"/>
                </a:solidFill>
                <a:latin typeface="Gill Sans"/>
                <a:ea typeface="Gill Sans"/>
                <a:cs typeface="Gill Sans"/>
                <a:sym typeface="Gill Sans"/>
              </a:defRPr>
            </a:pPr>
            <a:r>
              <a:rPr sz="1600" i="1">
                <a:latin typeface="Georgia Pro"/>
                <a:cs typeface="Arial" panose="020B0604020202020204" pitchFamily="34" charset="0"/>
              </a:rPr>
              <a:t>Wine concentration :</a:t>
            </a:r>
          </a:p>
          <a:p>
            <a:pPr>
              <a:lnSpc>
                <a:spcPct val="150000"/>
              </a:lnSpc>
              <a:defRPr sz="2000">
                <a:solidFill>
                  <a:srgbClr val="535353"/>
                </a:solidFill>
                <a:latin typeface="Gill Sans"/>
                <a:ea typeface="Gill Sans"/>
                <a:cs typeface="Gill Sans"/>
                <a:sym typeface="Gill Sans"/>
              </a:defRPr>
            </a:pPr>
            <a:r>
              <a:rPr lang="pt-PT" sz="1600" i="1">
                <a:latin typeface="Georgia Pro"/>
                <a:cs typeface="Arial" panose="020B0604020202020204" pitchFamily="34" charset="0"/>
              </a:rPr>
              <a:t>          </a:t>
            </a:r>
            <a:r>
              <a:rPr sz="1600" i="1">
                <a:latin typeface="Georgia Pro"/>
                <a:cs typeface="Arial" panose="020B0604020202020204" pitchFamily="34" charset="0"/>
              </a:rPr>
              <a:t> ↑ extract, acids, sugars, alcohol content</a:t>
            </a:r>
          </a:p>
          <a:p>
            <a:pPr>
              <a:lnSpc>
                <a:spcPct val="150000"/>
              </a:lnSpc>
              <a:defRPr sz="2000">
                <a:solidFill>
                  <a:srgbClr val="535353"/>
                </a:solidFill>
                <a:latin typeface="Gill Sans"/>
                <a:ea typeface="Gill Sans"/>
                <a:cs typeface="Gill Sans"/>
                <a:sym typeface="Gill Sans"/>
              </a:defRPr>
            </a:pPr>
            <a:r>
              <a:rPr sz="1600" i="1">
                <a:latin typeface="Georgia Pro"/>
                <a:cs typeface="Arial" panose="020B0604020202020204" pitchFamily="34" charset="0"/>
              </a:rPr>
              <a:t>Slow chemical reactions</a:t>
            </a:r>
          </a:p>
        </p:txBody>
      </p:sp>
      <p:sp>
        <p:nvSpPr>
          <p:cNvPr id="5" name="CaixaDeTexto 12">
            <a:extLst>
              <a:ext uri="{FF2B5EF4-FFF2-40B4-BE49-F238E27FC236}">
                <a16:creationId xmlns:a16="http://schemas.microsoft.com/office/drawing/2014/main" id="{2556261E-676B-BEB4-1D09-6799D8266B5D}"/>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Method of production - </a:t>
            </a:r>
            <a:r>
              <a:rPr lang="en-US" sz="1500" i="1" err="1">
                <a:solidFill>
                  <a:srgbClr val="D2C5BA"/>
                </a:solidFill>
                <a:latin typeface="Georgia Pro"/>
                <a:ea typeface="Cambria"/>
              </a:rPr>
              <a:t>canteiro</a:t>
            </a:r>
            <a:endParaRPr lang="en-US" sz="1500" i="1">
              <a:solidFill>
                <a:srgbClr val="D2C5BA"/>
              </a:solidFill>
              <a:latin typeface="Georgia Pro"/>
              <a:ea typeface="Cambria"/>
            </a:endParaRPr>
          </a:p>
        </p:txBody>
      </p:sp>
      <p:pic>
        <p:nvPicPr>
          <p:cNvPr id="6" name="Picture 5" descr="A diagram of wine production&#10;&#10;AI-generated content may be incorrect.">
            <a:extLst>
              <a:ext uri="{FF2B5EF4-FFF2-40B4-BE49-F238E27FC236}">
                <a16:creationId xmlns:a16="http://schemas.microsoft.com/office/drawing/2014/main" id="{1858DF65-34A8-2F18-3310-3B587028840A}"/>
              </a:ext>
            </a:extLst>
          </p:cNvPr>
          <p:cNvPicPr>
            <a:picLocks noChangeAspect="1"/>
          </p:cNvPicPr>
          <p:nvPr/>
        </p:nvPicPr>
        <p:blipFill>
          <a:blip r:embed="rId4">
            <a:extLst>
              <a:ext uri="{28A0092B-C50C-407E-A947-70E740481C1C}">
                <a14:useLocalDpi xmlns:a14="http://schemas.microsoft.com/office/drawing/2010/main" val="0"/>
              </a:ext>
            </a:extLst>
          </a:blip>
          <a:srcRect t="18389" b="20559"/>
          <a:stretch>
            <a:fillRect/>
          </a:stretch>
        </p:blipFill>
        <p:spPr>
          <a:xfrm>
            <a:off x="1527550" y="2123190"/>
            <a:ext cx="4610695" cy="2814925"/>
          </a:xfrm>
          <a:prstGeom prst="rect">
            <a:avLst/>
          </a:prstGeom>
        </p:spPr>
      </p:pic>
      <p:sp>
        <p:nvSpPr>
          <p:cNvPr id="14" name="Retângulo 1">
            <a:extLst>
              <a:ext uri="{FF2B5EF4-FFF2-40B4-BE49-F238E27FC236}">
                <a16:creationId xmlns:a16="http://schemas.microsoft.com/office/drawing/2014/main" id="{8E4C94E7-CF6B-A639-0381-A8D1237AABC7}"/>
              </a:ext>
            </a:extLst>
          </p:cNvPr>
          <p:cNvSpPr/>
          <p:nvPr/>
        </p:nvSpPr>
        <p:spPr>
          <a:xfrm>
            <a:off x="1416496" y="4924433"/>
            <a:ext cx="4834961" cy="984885"/>
          </a:xfrm>
          <a:prstGeom prst="rect">
            <a:avLst/>
          </a:prstGeom>
        </p:spPr>
        <p:txBody>
          <a:bodyPr wrap="square" lIns="0" tIns="0" rIns="0" bIns="0">
            <a:spAutoFit/>
          </a:bodyPr>
          <a:lstStyle/>
          <a:p>
            <a:pPr>
              <a:buClr>
                <a:srgbClr val="FFFFFF"/>
              </a:buClr>
              <a:buSzPct val="100000"/>
              <a:defRPr sz="2400">
                <a:solidFill>
                  <a:srgbClr val="535353"/>
                </a:solidFill>
                <a:latin typeface="Gill Sans"/>
                <a:ea typeface="Gill Sans"/>
                <a:cs typeface="Gill Sans"/>
                <a:sym typeface="Gill Sans"/>
              </a:defRPr>
            </a:pPr>
            <a:r>
              <a:rPr lang="en-US" sz="1600" i="1">
                <a:latin typeface="Georgia Pro"/>
                <a:cs typeface="Arial" panose="020B0604020202020204" pitchFamily="34" charset="0"/>
              </a:rPr>
              <a:t>· CANTEIRO: wooden support beams</a:t>
            </a:r>
          </a:p>
          <a:p>
            <a:pPr>
              <a:buClr>
                <a:srgbClr val="FFFFFF"/>
              </a:buClr>
              <a:buSzPct val="100000"/>
              <a:defRPr sz="2400">
                <a:solidFill>
                  <a:srgbClr val="535353"/>
                </a:solidFill>
                <a:latin typeface="Gill Sans"/>
                <a:ea typeface="Gill Sans"/>
                <a:cs typeface="Gill Sans"/>
                <a:sym typeface="Gill Sans"/>
              </a:defRPr>
            </a:pPr>
            <a:r>
              <a:rPr lang="en-US" sz="1600" i="1">
                <a:latin typeface="Georgia Pro"/>
                <a:cs typeface="Arial" panose="020B0604020202020204" pitchFamily="34" charset="0"/>
              </a:rPr>
              <a:t>· AGED in casks</a:t>
            </a:r>
          </a:p>
          <a:p>
            <a:pPr>
              <a:buClr>
                <a:srgbClr val="FFFFFF"/>
              </a:buClr>
              <a:buSzPct val="100000"/>
              <a:defRPr sz="2400">
                <a:solidFill>
                  <a:srgbClr val="535353"/>
                </a:solidFill>
                <a:latin typeface="Gill Sans"/>
                <a:ea typeface="Gill Sans"/>
                <a:cs typeface="Gill Sans"/>
                <a:sym typeface="Gill Sans"/>
              </a:defRPr>
            </a:pPr>
            <a:r>
              <a:rPr lang="en-US" sz="1600" i="1">
                <a:latin typeface="Georgia Pro"/>
                <a:cs typeface="Arial" panose="020B0604020202020204" pitchFamily="34" charset="0"/>
              </a:rPr>
              <a:t>· TOP FLOORS of wine cellars  (higher temperatures)</a:t>
            </a:r>
          </a:p>
        </p:txBody>
      </p:sp>
    </p:spTree>
    <p:extLst>
      <p:ext uri="{BB962C8B-B14F-4D97-AF65-F5344CB8AC3E}">
        <p14:creationId xmlns:p14="http://schemas.microsoft.com/office/powerpoint/2010/main" val="189288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407995" y="2005019"/>
            <a:ext cx="7376006" cy="4161643"/>
          </a:xfrm>
          <a:prstGeom prst="rect">
            <a:avLst/>
          </a:prstGeom>
        </p:spPr>
      </p:pic>
      <p:sp>
        <p:nvSpPr>
          <p:cNvPr id="4" name="CaixaDeTexto 12">
            <a:extLst>
              <a:ext uri="{FF2B5EF4-FFF2-40B4-BE49-F238E27FC236}">
                <a16:creationId xmlns:a16="http://schemas.microsoft.com/office/drawing/2014/main" id="{1269B5BE-85DA-A1AB-A912-BF2735E628A5}"/>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Madeira Styles</a:t>
            </a:r>
          </a:p>
        </p:txBody>
      </p:sp>
    </p:spTree>
    <p:extLst>
      <p:ext uri="{BB962C8B-B14F-4D97-AF65-F5344CB8AC3E}">
        <p14:creationId xmlns:p14="http://schemas.microsoft.com/office/powerpoint/2010/main" val="2063142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283976" y="3156103"/>
            <a:ext cx="5160723" cy="2215991"/>
          </a:xfrm>
          <a:prstGeom prst="rect">
            <a:avLst/>
          </a:prstGeom>
        </p:spPr>
        <p:txBody>
          <a:bodyPr wrap="square" lIns="0" tIns="0" rIns="0" bIns="0">
            <a:spAutoFit/>
          </a:bodyPr>
          <a:lstStyle/>
          <a:p>
            <a:pPr>
              <a:spcAft>
                <a:spcPts val="0"/>
              </a:spcAft>
            </a:pPr>
            <a:r>
              <a:rPr lang="en-US" sz="1600" i="1">
                <a:solidFill>
                  <a:srgbClr val="182D48"/>
                </a:solidFill>
                <a:latin typeface="Georgia Pro"/>
                <a:ea typeface="Calibri" panose="020F0502020204030204" pitchFamily="34" charset="0"/>
                <a:cs typeface="Arial" panose="020B0604020202020204" pitchFamily="34" charset="0"/>
              </a:rPr>
              <a:t>One of the oldest in Portugal and its future passes through a continuous</a:t>
            </a:r>
            <a:r>
              <a:rPr lang="pt-PT" sz="1600" i="1">
                <a:solidFill>
                  <a:srgbClr val="182D48"/>
                </a:solidFill>
                <a:latin typeface="Georgia Pro"/>
                <a:ea typeface="Calibri" panose="020F0502020204030204" pitchFamily="34" charset="0"/>
                <a:cs typeface="Arial" panose="020B0604020202020204" pitchFamily="34" charset="0"/>
              </a:rPr>
              <a:t> </a:t>
            </a:r>
            <a:r>
              <a:rPr lang="en-US" sz="1600" i="1">
                <a:solidFill>
                  <a:srgbClr val="182D48"/>
                </a:solidFill>
                <a:latin typeface="Georgia Pro"/>
                <a:ea typeface="Calibri" panose="020F0502020204030204" pitchFamily="34" charset="0"/>
                <a:cs typeface="Arial" panose="020B0604020202020204" pitchFamily="34" charset="0"/>
              </a:rPr>
              <a:t>commitment to quality. </a:t>
            </a:r>
          </a:p>
          <a:p>
            <a:pPr>
              <a:spcAft>
                <a:spcPts val="0"/>
              </a:spcAft>
            </a:pPr>
            <a:endParaRPr lang="en-US" sz="1600" i="1">
              <a:solidFill>
                <a:srgbClr val="182D48"/>
              </a:solidFill>
              <a:latin typeface="Georgia Pro"/>
              <a:ea typeface="Calibri" panose="020F0502020204030204" pitchFamily="34" charset="0"/>
              <a:cs typeface="Arial" panose="020B0604020202020204" pitchFamily="34" charset="0"/>
            </a:endParaRPr>
          </a:p>
          <a:p>
            <a:pPr>
              <a:spcAft>
                <a:spcPts val="0"/>
              </a:spcAft>
            </a:pPr>
            <a:r>
              <a:rPr lang="en-US" sz="1600" i="1">
                <a:solidFill>
                  <a:srgbClr val="182D48"/>
                </a:solidFill>
                <a:latin typeface="Georgia Pro"/>
                <a:ea typeface="Calibri" panose="020F0502020204030204" pitchFamily="34" charset="0"/>
                <a:cs typeface="Arial" panose="020B0604020202020204" pitchFamily="34" charset="0"/>
              </a:rPr>
              <a:t>Madeira Wine is subjected to a rigorous quality control conducted by IVBAM </a:t>
            </a:r>
          </a:p>
          <a:p>
            <a:pPr>
              <a:spcAft>
                <a:spcPts val="0"/>
              </a:spcAft>
            </a:pPr>
            <a:endParaRPr lang="en-US" sz="1600" i="1">
              <a:solidFill>
                <a:srgbClr val="182D48"/>
              </a:solidFill>
              <a:latin typeface="Georgia Pro"/>
              <a:ea typeface="Calibri" panose="020F0502020204030204" pitchFamily="34" charset="0"/>
              <a:cs typeface="Arial" panose="020B0604020202020204" pitchFamily="34" charset="0"/>
            </a:endParaRPr>
          </a:p>
          <a:p>
            <a:pPr>
              <a:spcAft>
                <a:spcPts val="0"/>
              </a:spcAft>
            </a:pPr>
            <a:r>
              <a:rPr lang="en-US" sz="1600" i="1">
                <a:solidFill>
                  <a:srgbClr val="182D48"/>
                </a:solidFill>
                <a:latin typeface="Georgia Pro"/>
                <a:ea typeface="Calibri" panose="020F0502020204030204" pitchFamily="34" charset="0"/>
                <a:cs typeface="Arial" panose="020B0604020202020204" pitchFamily="34" charset="0"/>
              </a:rPr>
              <a:t>Quality is the result of the joint commitment of public and private sectors, in a certification system with a solid</a:t>
            </a:r>
            <a:r>
              <a:rPr lang="pt-PT" sz="1600" i="1">
                <a:solidFill>
                  <a:srgbClr val="182D48"/>
                </a:solidFill>
                <a:latin typeface="Georgia Pro"/>
                <a:ea typeface="Calibri" panose="020F0502020204030204" pitchFamily="34" charset="0"/>
                <a:cs typeface="Arial" panose="020B0604020202020204" pitchFamily="34" charset="0"/>
              </a:rPr>
              <a:t> </a:t>
            </a:r>
            <a:r>
              <a:rPr lang="pt-PT" sz="1600" i="1" err="1">
                <a:solidFill>
                  <a:srgbClr val="182D48"/>
                </a:solidFill>
                <a:latin typeface="Georgia Pro"/>
                <a:ea typeface="Calibri" panose="020F0502020204030204" pitchFamily="34" charset="0"/>
                <a:cs typeface="Arial" panose="020B0604020202020204" pitchFamily="34" charset="0"/>
              </a:rPr>
              <a:t>engagemet</a:t>
            </a:r>
            <a:r>
              <a:rPr lang="pt-PT" sz="1600" i="1">
                <a:solidFill>
                  <a:srgbClr val="182D48"/>
                </a:solidFill>
                <a:latin typeface="Georgia Pro"/>
                <a:ea typeface="Calibri" panose="020F0502020204030204" pitchFamily="34" charset="0"/>
                <a:cs typeface="Arial" panose="020B0604020202020204" pitchFamily="34" charset="0"/>
              </a:rPr>
              <a:t> to </a:t>
            </a:r>
            <a:r>
              <a:rPr lang="pt-PT" sz="1600" i="1" err="1">
                <a:solidFill>
                  <a:srgbClr val="182D48"/>
                </a:solidFill>
                <a:latin typeface="Georgia Pro"/>
                <a:ea typeface="Calibri" panose="020F0502020204030204" pitchFamily="34" charset="0"/>
                <a:cs typeface="Arial" panose="020B0604020202020204" pitchFamily="34" charset="0"/>
              </a:rPr>
              <a:t>the</a:t>
            </a:r>
            <a:r>
              <a:rPr lang="pt-PT" sz="1600" i="1">
                <a:solidFill>
                  <a:srgbClr val="182D48"/>
                </a:solidFill>
                <a:latin typeface="Georgia Pro"/>
                <a:ea typeface="Calibri" panose="020F0502020204030204" pitchFamily="34" charset="0"/>
                <a:cs typeface="Arial" panose="020B0604020202020204" pitchFamily="34" charset="0"/>
              </a:rPr>
              <a:t> future.</a:t>
            </a:r>
            <a:endParaRPr lang="pt-PT" sz="1600" i="1">
              <a:solidFill>
                <a:srgbClr val="182D48"/>
              </a:solidFill>
              <a:effectLst/>
              <a:latin typeface="Georgia Pro"/>
              <a:ea typeface="Times New Roman" panose="02020603050405020304" pitchFamily="18" charset="0"/>
              <a:cs typeface="Arial" panose="020B0604020202020204" pitchFamily="34" charset="0"/>
            </a:endParaRPr>
          </a:p>
        </p:txBody>
      </p:sp>
      <p:pic>
        <p:nvPicPr>
          <p:cNvPr id="11" name="Marcador de Posição de Conteúdo 6" descr="Imagem2.png"/>
          <p:cNvPicPr>
            <a:picLocks noChangeAspect="1"/>
          </p:cNvPicPr>
          <p:nvPr/>
        </p:nvPicPr>
        <p:blipFill>
          <a:blip r:embed="rId2"/>
          <a:srcRect/>
          <a:stretch>
            <a:fillRect/>
          </a:stretch>
        </p:blipFill>
        <p:spPr bwMode="auto">
          <a:xfrm>
            <a:off x="1537822" y="2457449"/>
            <a:ext cx="2313546" cy="3269115"/>
          </a:xfrm>
          <a:prstGeom prst="rect">
            <a:avLst/>
          </a:prstGeom>
          <a:noFill/>
          <a:ln w="9525">
            <a:noFill/>
            <a:miter lim="800000"/>
            <a:headEnd/>
            <a:tailEnd/>
          </a:ln>
        </p:spPr>
      </p:pic>
      <p:sp>
        <p:nvSpPr>
          <p:cNvPr id="4" name="CaixaDeTexto 12">
            <a:extLst>
              <a:ext uri="{FF2B5EF4-FFF2-40B4-BE49-F238E27FC236}">
                <a16:creationId xmlns:a16="http://schemas.microsoft.com/office/drawing/2014/main" id="{BFB626FF-F475-C9B6-7F67-B357A9CD01D7}"/>
              </a:ext>
            </a:extLst>
          </p:cNvPr>
          <p:cNvSpPr txBox="1"/>
          <p:nvPr/>
        </p:nvSpPr>
        <p:spPr>
          <a:xfrm>
            <a:off x="3187851" y="6454932"/>
            <a:ext cx="5816298"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Demarcated Wine Region and Certified Product</a:t>
            </a:r>
          </a:p>
        </p:txBody>
      </p:sp>
    </p:spTree>
    <p:extLst>
      <p:ext uri="{BB962C8B-B14F-4D97-AF65-F5344CB8AC3E}">
        <p14:creationId xmlns:p14="http://schemas.microsoft.com/office/powerpoint/2010/main" val="4160910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1"/>
          <p:cNvPicPr>
            <a:picLocks noChangeAspect="1"/>
          </p:cNvPicPr>
          <p:nvPr/>
        </p:nvPicPr>
        <p:blipFill>
          <a:blip r:embed="rId2"/>
          <a:srcRect/>
          <a:stretch>
            <a:fillRect/>
          </a:stretch>
        </p:blipFill>
        <p:spPr bwMode="auto">
          <a:xfrm>
            <a:off x="3544806" y="2079354"/>
            <a:ext cx="5102388" cy="4375578"/>
          </a:xfrm>
          <a:prstGeom prst="rect">
            <a:avLst/>
          </a:prstGeom>
          <a:noFill/>
          <a:ln w="9525">
            <a:noFill/>
            <a:miter lim="800000"/>
            <a:headEnd/>
            <a:tailEnd/>
          </a:ln>
        </p:spPr>
      </p:pic>
      <p:sp>
        <p:nvSpPr>
          <p:cNvPr id="2" name="Retângulo 1"/>
          <p:cNvSpPr/>
          <p:nvPr/>
        </p:nvSpPr>
        <p:spPr>
          <a:xfrm>
            <a:off x="3529041" y="2992881"/>
            <a:ext cx="2386077" cy="2542061"/>
          </a:xfrm>
          <a:prstGeom prst="rect">
            <a:avLst/>
          </a:prstGeom>
          <a:solidFill>
            <a:srgbClr val="200C0F">
              <a:alpha val="62436"/>
            </a:srgbClr>
          </a:solidFill>
        </p:spPr>
        <p:txBody>
          <a:bodyPr wrap="square" lIns="180000" tIns="180000" rIns="180000" bIns="180000">
            <a:spAutoFit/>
          </a:bodyPr>
          <a:lstStyle/>
          <a:p>
            <a:pPr>
              <a:lnSpc>
                <a:spcPct val="150000"/>
              </a:lnSpc>
            </a:pPr>
            <a:r>
              <a:rPr lang="pt-PT" sz="1600" b="1" i="1" err="1">
                <a:solidFill>
                  <a:schemeClr val="bg1"/>
                </a:solidFill>
                <a:latin typeface="Georgia Pro"/>
                <a:ea typeface="Times New Roman" panose="02020603050405020304" pitchFamily="18" charset="0"/>
              </a:rPr>
              <a:t>complexity</a:t>
            </a:r>
            <a:endParaRPr lang="pt-PT" sz="1600" b="1" i="1">
              <a:solidFill>
                <a:schemeClr val="bg1"/>
              </a:solidFill>
              <a:latin typeface="Georgia Pro"/>
              <a:ea typeface="Times New Roman" panose="02020603050405020304" pitchFamily="18" charset="0"/>
            </a:endParaRPr>
          </a:p>
          <a:p>
            <a:pPr>
              <a:lnSpc>
                <a:spcPct val="150000"/>
              </a:lnSpc>
            </a:pPr>
            <a:endParaRPr lang="pt-PT" sz="1600" b="1" i="1">
              <a:solidFill>
                <a:schemeClr val="bg1"/>
              </a:solidFill>
              <a:latin typeface="Georgia Pro"/>
              <a:ea typeface="Times New Roman" panose="02020603050405020304" pitchFamily="18" charset="0"/>
            </a:endParaRPr>
          </a:p>
          <a:p>
            <a:pPr>
              <a:lnSpc>
                <a:spcPct val="150000"/>
              </a:lnSpc>
            </a:pPr>
            <a:r>
              <a:rPr lang="pt-PT" sz="1600" b="1" i="1" err="1">
                <a:solidFill>
                  <a:schemeClr val="bg1"/>
                </a:solidFill>
                <a:latin typeface="Georgia Pro"/>
                <a:ea typeface="Times New Roman" panose="02020603050405020304" pitchFamily="18" charset="0"/>
              </a:rPr>
              <a:t>exuberant</a:t>
            </a:r>
            <a:r>
              <a:rPr lang="pt-PT" sz="1600" b="1" i="1">
                <a:solidFill>
                  <a:schemeClr val="bg1"/>
                </a:solidFill>
                <a:latin typeface="Georgia Pro"/>
                <a:ea typeface="Times New Roman" panose="02020603050405020304" pitchFamily="18" charset="0"/>
              </a:rPr>
              <a:t> bouquet </a:t>
            </a:r>
          </a:p>
          <a:p>
            <a:pPr>
              <a:lnSpc>
                <a:spcPct val="150000"/>
              </a:lnSpc>
            </a:pPr>
            <a:r>
              <a:rPr lang="pt-PT" sz="1600" b="1" i="1" err="1">
                <a:solidFill>
                  <a:schemeClr val="bg1"/>
                </a:solidFill>
                <a:latin typeface="Georgia Pro"/>
                <a:ea typeface="Times New Roman" panose="02020603050405020304" pitchFamily="18" charset="0"/>
              </a:rPr>
              <a:t>acidity</a:t>
            </a:r>
            <a:r>
              <a:rPr lang="pt-PT" sz="1600" b="1" i="1">
                <a:solidFill>
                  <a:schemeClr val="bg1"/>
                </a:solidFill>
                <a:latin typeface="Georgia Pro"/>
                <a:ea typeface="Times New Roman" panose="02020603050405020304" pitchFamily="18" charset="0"/>
              </a:rPr>
              <a:t>/</a:t>
            </a:r>
            <a:r>
              <a:rPr lang="pt-PT" sz="1600" b="1" i="1" err="1">
                <a:solidFill>
                  <a:schemeClr val="bg1"/>
                </a:solidFill>
                <a:latin typeface="Georgia Pro"/>
                <a:ea typeface="Times New Roman" panose="02020603050405020304" pitchFamily="18" charset="0"/>
              </a:rPr>
              <a:t>freshness</a:t>
            </a:r>
            <a:r>
              <a:rPr lang="pt-PT" sz="1600" b="1" i="1">
                <a:solidFill>
                  <a:schemeClr val="bg1"/>
                </a:solidFill>
                <a:latin typeface="Georgia Pro"/>
                <a:ea typeface="Times New Roman" panose="02020603050405020304" pitchFamily="18" charset="0"/>
              </a:rPr>
              <a:t> </a:t>
            </a:r>
          </a:p>
          <a:p>
            <a:pPr>
              <a:lnSpc>
                <a:spcPct val="150000"/>
              </a:lnSpc>
            </a:pPr>
            <a:endParaRPr lang="pt-PT" sz="1600" b="1" i="1">
              <a:solidFill>
                <a:schemeClr val="bg1"/>
              </a:solidFill>
              <a:latin typeface="Georgia Pro"/>
              <a:ea typeface="Times New Roman" panose="02020603050405020304" pitchFamily="18" charset="0"/>
            </a:endParaRPr>
          </a:p>
          <a:p>
            <a:pPr>
              <a:lnSpc>
                <a:spcPct val="150000"/>
              </a:lnSpc>
            </a:pPr>
            <a:r>
              <a:rPr lang="pt-PT" sz="1600" b="1" i="1" err="1">
                <a:solidFill>
                  <a:schemeClr val="bg1"/>
                </a:solidFill>
                <a:latin typeface="Georgia Pro"/>
                <a:ea typeface="Times New Roman" panose="02020603050405020304" pitchFamily="18" charset="0"/>
              </a:rPr>
              <a:t>great</a:t>
            </a:r>
            <a:r>
              <a:rPr lang="pt-PT" sz="1600" b="1" i="1">
                <a:solidFill>
                  <a:schemeClr val="bg1"/>
                </a:solidFill>
                <a:latin typeface="Georgia Pro"/>
                <a:ea typeface="Times New Roman" panose="02020603050405020304" pitchFamily="18" charset="0"/>
              </a:rPr>
              <a:t> </a:t>
            </a:r>
            <a:r>
              <a:rPr lang="pt-PT" sz="1600" b="1" i="1" err="1">
                <a:solidFill>
                  <a:schemeClr val="bg1"/>
                </a:solidFill>
                <a:latin typeface="Georgia Pro"/>
                <a:ea typeface="Times New Roman" panose="02020603050405020304" pitchFamily="18" charset="0"/>
              </a:rPr>
              <a:t>longevitym</a:t>
            </a:r>
            <a:endParaRPr lang="pt-PT" sz="1600" b="1" i="1">
              <a:solidFill>
                <a:schemeClr val="bg1"/>
              </a:solidFill>
              <a:latin typeface="Georgia Pro"/>
            </a:endParaRPr>
          </a:p>
        </p:txBody>
      </p:sp>
      <p:sp>
        <p:nvSpPr>
          <p:cNvPr id="4" name="CaixaDeTexto 12">
            <a:extLst>
              <a:ext uri="{FF2B5EF4-FFF2-40B4-BE49-F238E27FC236}">
                <a16:creationId xmlns:a16="http://schemas.microsoft.com/office/drawing/2014/main" id="{C2C0785D-7A57-A648-96E1-0D6ABBEFB2DD}"/>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Unique characteristics</a:t>
            </a:r>
          </a:p>
        </p:txBody>
      </p:sp>
    </p:spTree>
    <p:extLst>
      <p:ext uri="{BB962C8B-B14F-4D97-AF65-F5344CB8AC3E}">
        <p14:creationId xmlns:p14="http://schemas.microsoft.com/office/powerpoint/2010/main" val="38340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p:cNvGrpSpPr/>
          <p:nvPr/>
        </p:nvGrpSpPr>
        <p:grpSpPr>
          <a:xfrm>
            <a:off x="3614469" y="1996324"/>
            <a:ext cx="4963061" cy="4458608"/>
            <a:chOff x="0" y="0"/>
            <a:chExt cx="4334562" cy="4304960"/>
          </a:xfrm>
        </p:grpSpPr>
        <p:pic>
          <p:nvPicPr>
            <p:cNvPr id="11" name="image23.jpeg" descr="image23.jpeg"/>
            <p:cNvPicPr>
              <a:picLocks noChangeAspect="1"/>
            </p:cNvPicPr>
            <p:nvPr/>
          </p:nvPicPr>
          <p:blipFill>
            <a:blip r:embed="rId2"/>
            <a:stretch>
              <a:fillRect/>
            </a:stretch>
          </p:blipFill>
          <p:spPr>
            <a:xfrm>
              <a:off x="2051261" y="2789198"/>
              <a:ext cx="2276633" cy="1515761"/>
            </a:xfrm>
            <a:prstGeom prst="rect">
              <a:avLst/>
            </a:prstGeom>
            <a:ln w="12700" cap="flat">
              <a:noFill/>
              <a:miter lim="400000"/>
            </a:ln>
            <a:effectLst/>
          </p:spPr>
        </p:pic>
        <p:pic>
          <p:nvPicPr>
            <p:cNvPr id="12" name="image24.jpeg" descr="image24.jpeg"/>
            <p:cNvPicPr>
              <a:picLocks noChangeAspect="1"/>
            </p:cNvPicPr>
            <p:nvPr/>
          </p:nvPicPr>
          <p:blipFill>
            <a:blip r:embed="rId3"/>
            <a:stretch>
              <a:fillRect/>
            </a:stretch>
          </p:blipFill>
          <p:spPr>
            <a:xfrm>
              <a:off x="0" y="0"/>
              <a:ext cx="1865783" cy="1347233"/>
            </a:xfrm>
            <a:prstGeom prst="rect">
              <a:avLst/>
            </a:prstGeom>
            <a:ln w="12700" cap="flat">
              <a:noFill/>
              <a:miter lim="400000"/>
            </a:ln>
            <a:effectLst/>
          </p:spPr>
        </p:pic>
        <p:pic>
          <p:nvPicPr>
            <p:cNvPr id="13" name="image25.jpeg" descr="image25.jpeg"/>
            <p:cNvPicPr>
              <a:picLocks noChangeAspect="1"/>
            </p:cNvPicPr>
            <p:nvPr/>
          </p:nvPicPr>
          <p:blipFill>
            <a:blip r:embed="rId4"/>
            <a:stretch>
              <a:fillRect/>
            </a:stretch>
          </p:blipFill>
          <p:spPr>
            <a:xfrm>
              <a:off x="21938" y="2792189"/>
              <a:ext cx="2017359" cy="1512771"/>
            </a:xfrm>
            <a:prstGeom prst="rect">
              <a:avLst/>
            </a:prstGeom>
            <a:ln w="12700" cap="flat">
              <a:noFill/>
              <a:miter lim="400000"/>
            </a:ln>
            <a:effectLst/>
          </p:spPr>
        </p:pic>
        <p:pic>
          <p:nvPicPr>
            <p:cNvPr id="14" name="image26.jpeg" descr="image26.jpeg"/>
            <p:cNvPicPr>
              <a:picLocks noChangeAspect="1"/>
            </p:cNvPicPr>
            <p:nvPr/>
          </p:nvPicPr>
          <p:blipFill>
            <a:blip r:embed="rId5"/>
            <a:stretch>
              <a:fillRect/>
            </a:stretch>
          </p:blipFill>
          <p:spPr>
            <a:xfrm>
              <a:off x="1820906" y="997"/>
              <a:ext cx="2506988" cy="1878746"/>
            </a:xfrm>
            <a:prstGeom prst="rect">
              <a:avLst/>
            </a:prstGeom>
            <a:ln w="12700" cap="flat">
              <a:noFill/>
              <a:miter lim="400000"/>
            </a:ln>
            <a:effectLst/>
          </p:spPr>
        </p:pic>
        <p:pic>
          <p:nvPicPr>
            <p:cNvPr id="15" name="image27.jpeg" descr="image27.jpeg"/>
            <p:cNvPicPr>
              <a:picLocks noChangeAspect="1"/>
            </p:cNvPicPr>
            <p:nvPr/>
          </p:nvPicPr>
          <p:blipFill>
            <a:blip r:embed="rId6"/>
            <a:srcRect l="10897" b="29398"/>
            <a:stretch>
              <a:fillRect/>
            </a:stretch>
          </p:blipFill>
          <p:spPr>
            <a:xfrm>
              <a:off x="37894" y="1363186"/>
              <a:ext cx="1783013" cy="1413050"/>
            </a:xfrm>
            <a:prstGeom prst="rect">
              <a:avLst/>
            </a:prstGeom>
            <a:ln w="12700" cap="flat">
              <a:noFill/>
              <a:miter lim="400000"/>
            </a:ln>
            <a:effectLst/>
          </p:spPr>
        </p:pic>
        <p:pic>
          <p:nvPicPr>
            <p:cNvPr id="16" name="image28.jpeg" descr="image28.jpeg"/>
            <p:cNvPicPr>
              <a:picLocks noChangeAspect="1"/>
            </p:cNvPicPr>
            <p:nvPr/>
          </p:nvPicPr>
          <p:blipFill>
            <a:blip r:embed="rId7"/>
            <a:stretch>
              <a:fillRect/>
            </a:stretch>
          </p:blipFill>
          <p:spPr>
            <a:xfrm>
              <a:off x="1825890" y="903474"/>
              <a:ext cx="2508672" cy="1878746"/>
            </a:xfrm>
            <a:prstGeom prst="rect">
              <a:avLst/>
            </a:prstGeom>
            <a:ln w="12700" cap="flat">
              <a:noFill/>
              <a:miter lim="400000"/>
            </a:ln>
            <a:effectLst/>
          </p:spPr>
        </p:pic>
      </p:grpSp>
      <p:sp>
        <p:nvSpPr>
          <p:cNvPr id="17" name="CaixaDeTexto 16">
            <a:extLst>
              <a:ext uri="{FF2B5EF4-FFF2-40B4-BE49-F238E27FC236}">
                <a16:creationId xmlns:a16="http://schemas.microsoft.com/office/drawing/2014/main" id="{0F17107B-FD70-0319-06F5-33B0E56ADB35}"/>
              </a:ext>
            </a:extLst>
          </p:cNvPr>
          <p:cNvSpPr txBox="1"/>
          <p:nvPr/>
        </p:nvSpPr>
        <p:spPr>
          <a:xfrm>
            <a:off x="9028711" y="2564200"/>
            <a:ext cx="1929437" cy="2922147"/>
          </a:xfrm>
          <a:prstGeom prst="rect">
            <a:avLst/>
          </a:prstGeom>
          <a:noFill/>
        </p:spPr>
        <p:txBody>
          <a:bodyPr wrap="square" lIns="0" tIns="0" rIns="0" bIns="0">
            <a:spAutoFit/>
          </a:bodyPr>
          <a:lstStyle/>
          <a:p>
            <a:pPr>
              <a:lnSpc>
                <a:spcPct val="150000"/>
              </a:lnSpc>
            </a:pPr>
            <a:r>
              <a:rPr lang="en-US" sz="1600" i="1">
                <a:solidFill>
                  <a:srgbClr val="182D48"/>
                </a:solidFill>
                <a:latin typeface="Georgia Pro"/>
                <a:cs typeface="Arial" panose="020B0604020202020204" pitchFamily="34" charset="0"/>
              </a:rPr>
              <a:t>Varnish</a:t>
            </a:r>
          </a:p>
          <a:p>
            <a:pPr>
              <a:lnSpc>
                <a:spcPct val="150000"/>
              </a:lnSpc>
            </a:pPr>
            <a:r>
              <a:rPr lang="en-US" sz="1600" i="1">
                <a:solidFill>
                  <a:srgbClr val="182D48"/>
                </a:solidFill>
                <a:latin typeface="Georgia Pro"/>
                <a:cs typeface="Arial" panose="020B0604020202020204" pitchFamily="34" charset="0"/>
              </a:rPr>
              <a:t>Coffee</a:t>
            </a:r>
          </a:p>
          <a:p>
            <a:pPr>
              <a:lnSpc>
                <a:spcPct val="150000"/>
              </a:lnSpc>
            </a:pPr>
            <a:r>
              <a:rPr lang="en-US" sz="1600" i="1">
                <a:solidFill>
                  <a:srgbClr val="182D48"/>
                </a:solidFill>
                <a:latin typeface="Georgia Pro"/>
                <a:cs typeface="Arial" panose="020B0604020202020204" pitchFamily="34" charset="0"/>
              </a:rPr>
              <a:t>Tobacco</a:t>
            </a:r>
          </a:p>
          <a:p>
            <a:pPr>
              <a:lnSpc>
                <a:spcPct val="150000"/>
              </a:lnSpc>
            </a:pPr>
            <a:r>
              <a:rPr lang="en-US" sz="1600" i="1">
                <a:solidFill>
                  <a:srgbClr val="182D48"/>
                </a:solidFill>
                <a:latin typeface="Georgia Pro"/>
                <a:cs typeface="Arial" panose="020B0604020202020204" pitchFamily="34" charset="0"/>
              </a:rPr>
              <a:t>Cocoa</a:t>
            </a:r>
          </a:p>
          <a:p>
            <a:pPr>
              <a:lnSpc>
                <a:spcPct val="150000"/>
              </a:lnSpc>
            </a:pPr>
            <a:r>
              <a:rPr lang="en-US" sz="1600" i="1">
                <a:solidFill>
                  <a:srgbClr val="182D48"/>
                </a:solidFill>
                <a:latin typeface="Georgia Pro"/>
                <a:cs typeface="Arial" panose="020B0604020202020204" pitchFamily="34" charset="0"/>
              </a:rPr>
              <a:t>Caramel</a:t>
            </a:r>
          </a:p>
          <a:p>
            <a:pPr>
              <a:lnSpc>
                <a:spcPct val="150000"/>
              </a:lnSpc>
            </a:pPr>
            <a:r>
              <a:rPr lang="en-US" sz="1600" i="1">
                <a:solidFill>
                  <a:srgbClr val="182D48"/>
                </a:solidFill>
                <a:latin typeface="Georgia Pro"/>
                <a:cs typeface="Arial" panose="020B0604020202020204" pitchFamily="34" charset="0"/>
              </a:rPr>
              <a:t>Tea</a:t>
            </a:r>
          </a:p>
          <a:p>
            <a:pPr>
              <a:lnSpc>
                <a:spcPct val="150000"/>
              </a:lnSpc>
            </a:pPr>
            <a:r>
              <a:rPr lang="en-US" sz="1600" i="1">
                <a:solidFill>
                  <a:srgbClr val="182D48"/>
                </a:solidFill>
                <a:latin typeface="Georgia Pro"/>
                <a:cs typeface="Arial" panose="020B0604020202020204" pitchFamily="34" charset="0"/>
              </a:rPr>
              <a:t>Honey</a:t>
            </a:r>
          </a:p>
          <a:p>
            <a:pPr>
              <a:lnSpc>
                <a:spcPct val="150000"/>
              </a:lnSpc>
            </a:pPr>
            <a:r>
              <a:rPr lang="en-US" sz="1600" i="1">
                <a:solidFill>
                  <a:srgbClr val="182D48"/>
                </a:solidFill>
                <a:latin typeface="Georgia Pro"/>
                <a:cs typeface="Arial" panose="020B0604020202020204" pitchFamily="34" charset="0"/>
              </a:rPr>
              <a:t>Brown sugar</a:t>
            </a:r>
            <a:endParaRPr lang="pt-PT" sz="1600" i="1">
              <a:solidFill>
                <a:srgbClr val="182D48"/>
              </a:solidFill>
              <a:latin typeface="Georgia Pro"/>
              <a:cs typeface="Arial" panose="020B0604020202020204" pitchFamily="34" charset="0"/>
            </a:endParaRPr>
          </a:p>
        </p:txBody>
      </p:sp>
      <p:sp>
        <p:nvSpPr>
          <p:cNvPr id="21" name="CaixaDeTexto 20">
            <a:extLst>
              <a:ext uri="{FF2B5EF4-FFF2-40B4-BE49-F238E27FC236}">
                <a16:creationId xmlns:a16="http://schemas.microsoft.com/office/drawing/2014/main" id="{7CC660FD-955C-872E-1E43-2AD17F274895}"/>
              </a:ext>
            </a:extLst>
          </p:cNvPr>
          <p:cNvSpPr txBox="1"/>
          <p:nvPr/>
        </p:nvSpPr>
        <p:spPr>
          <a:xfrm>
            <a:off x="1111992" y="2261021"/>
            <a:ext cx="2199156" cy="4025204"/>
          </a:xfrm>
          <a:prstGeom prst="rect">
            <a:avLst/>
          </a:prstGeom>
          <a:noFill/>
        </p:spPr>
        <p:txBody>
          <a:bodyPr wrap="square" lIns="0" tIns="0" rIns="0" bIns="0">
            <a:spAutoFit/>
          </a:bodyPr>
          <a:lstStyle/>
          <a:p>
            <a:pPr algn="r">
              <a:lnSpc>
                <a:spcPct val="150000"/>
              </a:lnSpc>
            </a:pPr>
            <a:r>
              <a:rPr lang="pt-PT" sz="1600" i="1">
                <a:solidFill>
                  <a:srgbClr val="182D48"/>
                </a:solidFill>
                <a:latin typeface="Georgia Pro"/>
                <a:cs typeface="Arial" panose="020B0604020202020204" pitchFamily="34" charset="0"/>
              </a:rPr>
              <a:t>Apple</a:t>
            </a:r>
          </a:p>
          <a:p>
            <a:pPr algn="r">
              <a:lnSpc>
                <a:spcPct val="150000"/>
              </a:lnSpc>
            </a:pPr>
            <a:r>
              <a:rPr lang="pt-PT" sz="1600" i="1">
                <a:solidFill>
                  <a:srgbClr val="182D48"/>
                </a:solidFill>
                <a:latin typeface="Georgia Pro"/>
                <a:cs typeface="Arial" panose="020B0604020202020204" pitchFamily="34" charset="0"/>
              </a:rPr>
              <a:t>Pine</a:t>
            </a:r>
          </a:p>
          <a:p>
            <a:pPr algn="r">
              <a:lnSpc>
                <a:spcPct val="150000"/>
              </a:lnSpc>
            </a:pPr>
            <a:r>
              <a:rPr lang="pt-PT" sz="1600" i="1" err="1">
                <a:solidFill>
                  <a:srgbClr val="182D48"/>
                </a:solidFill>
                <a:latin typeface="Georgia Pro"/>
                <a:cs typeface="Arial" panose="020B0604020202020204" pitchFamily="34" charset="0"/>
              </a:rPr>
              <a:t>Burnt</a:t>
            </a:r>
            <a:r>
              <a:rPr lang="pt-PT" sz="1600" i="1">
                <a:solidFill>
                  <a:srgbClr val="182D48"/>
                </a:solidFill>
                <a:latin typeface="Georgia Pro"/>
                <a:cs typeface="Arial" panose="020B0604020202020204" pitchFamily="34" charset="0"/>
              </a:rPr>
              <a:t> sugar</a:t>
            </a:r>
          </a:p>
          <a:p>
            <a:pPr algn="r">
              <a:lnSpc>
                <a:spcPct val="150000"/>
              </a:lnSpc>
            </a:pPr>
            <a:r>
              <a:rPr lang="pt-PT" sz="1600" i="1" err="1">
                <a:solidFill>
                  <a:srgbClr val="182D48"/>
                </a:solidFill>
                <a:latin typeface="Georgia Pro"/>
                <a:cs typeface="Arial" panose="020B0604020202020204" pitchFamily="34" charset="0"/>
              </a:rPr>
              <a:t>Eucalyptus</a:t>
            </a:r>
            <a:endParaRPr lang="pt-PT" sz="1600" i="1">
              <a:solidFill>
                <a:srgbClr val="182D48"/>
              </a:solidFill>
              <a:latin typeface="Georgia Pro"/>
              <a:cs typeface="Arial" panose="020B0604020202020204" pitchFamily="34" charset="0"/>
            </a:endParaRPr>
          </a:p>
          <a:p>
            <a:pPr algn="r">
              <a:lnSpc>
                <a:spcPct val="150000"/>
              </a:lnSpc>
            </a:pPr>
            <a:r>
              <a:rPr lang="pt-PT" sz="1600" i="1" err="1">
                <a:solidFill>
                  <a:srgbClr val="182D48"/>
                </a:solidFill>
                <a:latin typeface="Georgia Pro"/>
                <a:cs typeface="Arial" panose="020B0604020202020204" pitchFamily="34" charset="0"/>
              </a:rPr>
              <a:t>Dried</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Fruits</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raisins</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figs</a:t>
            </a:r>
            <a:r>
              <a:rPr lang="pt-PT" sz="1600" i="1">
                <a:solidFill>
                  <a:srgbClr val="182D48"/>
                </a:solidFill>
                <a:latin typeface="Georgia Pro"/>
                <a:cs typeface="Arial" panose="020B0604020202020204" pitchFamily="34" charset="0"/>
              </a:rPr>
              <a:t>)</a:t>
            </a:r>
          </a:p>
          <a:p>
            <a:pPr algn="r">
              <a:lnSpc>
                <a:spcPct val="150000"/>
              </a:lnSpc>
            </a:pPr>
            <a:r>
              <a:rPr lang="pt-PT" sz="1600" i="1" err="1">
                <a:solidFill>
                  <a:srgbClr val="182D48"/>
                </a:solidFill>
                <a:latin typeface="Georgia Pro"/>
                <a:cs typeface="Arial" panose="020B0604020202020204" pitchFamily="34" charset="0"/>
              </a:rPr>
              <a:t>Nuts</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almond</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hazelnuts</a:t>
            </a:r>
            <a:r>
              <a:rPr lang="pt-PT" sz="1600" i="1">
                <a:solidFill>
                  <a:srgbClr val="182D48"/>
                </a:solidFill>
                <a:latin typeface="Georgia Pro"/>
                <a:cs typeface="Arial" panose="020B0604020202020204" pitchFamily="34" charset="0"/>
              </a:rPr>
              <a:t>)</a:t>
            </a:r>
          </a:p>
          <a:p>
            <a:pPr algn="r">
              <a:lnSpc>
                <a:spcPct val="150000"/>
              </a:lnSpc>
            </a:pPr>
            <a:r>
              <a:rPr lang="pt-PT" sz="1600" i="1">
                <a:solidFill>
                  <a:srgbClr val="182D48"/>
                </a:solidFill>
                <a:latin typeface="Georgia Pro"/>
                <a:cs typeface="Arial" panose="020B0604020202020204" pitchFamily="34" charset="0"/>
              </a:rPr>
              <a:t>Chocolate </a:t>
            </a:r>
          </a:p>
          <a:p>
            <a:pPr algn="r">
              <a:lnSpc>
                <a:spcPct val="150000"/>
              </a:lnSpc>
            </a:pPr>
            <a:r>
              <a:rPr lang="pt-PT" sz="1600" i="1" err="1">
                <a:solidFill>
                  <a:srgbClr val="182D48"/>
                </a:solidFill>
                <a:latin typeface="Georgia Pro"/>
                <a:cs typeface="Arial" panose="020B0604020202020204" pitchFamily="34" charset="0"/>
              </a:rPr>
              <a:t>Cinnamon</a:t>
            </a:r>
            <a:endParaRPr lang="pt-PT" sz="1600" i="1">
              <a:solidFill>
                <a:srgbClr val="182D48"/>
              </a:solidFill>
              <a:latin typeface="Georgia Pro"/>
              <a:cs typeface="Arial" panose="020B0604020202020204" pitchFamily="34" charset="0"/>
            </a:endParaRPr>
          </a:p>
          <a:p>
            <a:pPr algn="r">
              <a:lnSpc>
                <a:spcPct val="150000"/>
              </a:lnSpc>
            </a:pPr>
            <a:r>
              <a:rPr lang="pt-PT" sz="1600" i="1">
                <a:solidFill>
                  <a:srgbClr val="182D48"/>
                </a:solidFill>
                <a:latin typeface="Georgia Pro"/>
                <a:cs typeface="Arial" panose="020B0604020202020204" pitchFamily="34" charset="0"/>
              </a:rPr>
              <a:t>Orange </a:t>
            </a:r>
            <a:r>
              <a:rPr lang="pt-PT" sz="1600" i="1" err="1">
                <a:solidFill>
                  <a:srgbClr val="182D48"/>
                </a:solidFill>
                <a:latin typeface="Georgia Pro"/>
                <a:cs typeface="Arial" panose="020B0604020202020204" pitchFamily="34" charset="0"/>
              </a:rPr>
              <a:t>zest</a:t>
            </a:r>
            <a:endParaRPr lang="pt-PT" sz="1600" i="1">
              <a:solidFill>
                <a:srgbClr val="182D48"/>
              </a:solidFill>
              <a:latin typeface="Georgia Pro"/>
              <a:cs typeface="Arial" panose="020B0604020202020204" pitchFamily="34" charset="0"/>
            </a:endParaRPr>
          </a:p>
        </p:txBody>
      </p:sp>
      <p:sp>
        <p:nvSpPr>
          <p:cNvPr id="3" name="CaixaDeTexto 12">
            <a:extLst>
              <a:ext uri="{FF2B5EF4-FFF2-40B4-BE49-F238E27FC236}">
                <a16:creationId xmlns:a16="http://schemas.microsoft.com/office/drawing/2014/main" id="{AF4FDD78-0E6E-7438-1444-69D76F66664C}"/>
              </a:ext>
            </a:extLst>
          </p:cNvPr>
          <p:cNvSpPr txBox="1"/>
          <p:nvPr/>
        </p:nvSpPr>
        <p:spPr>
          <a:xfrm>
            <a:off x="3515639" y="6454932"/>
            <a:ext cx="5160723" cy="461665"/>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Unique characteristics- Aromas and </a:t>
            </a:r>
            <a:r>
              <a:rPr lang="en-US" sz="1500" i="1" err="1">
                <a:solidFill>
                  <a:srgbClr val="D2C5BA"/>
                </a:solidFill>
                <a:latin typeface="Georgia Pro"/>
                <a:ea typeface="Cambria"/>
              </a:rPr>
              <a:t>flavours</a:t>
            </a:r>
            <a:endParaRPr lang="en-US" sz="1500" i="1">
              <a:solidFill>
                <a:srgbClr val="D2C5BA"/>
              </a:solidFill>
              <a:latin typeface="Georgia Pro"/>
              <a:ea typeface="Cambria"/>
            </a:endParaRPr>
          </a:p>
        </p:txBody>
      </p:sp>
    </p:spTree>
    <p:extLst>
      <p:ext uri="{BB962C8B-B14F-4D97-AF65-F5344CB8AC3E}">
        <p14:creationId xmlns:p14="http://schemas.microsoft.com/office/powerpoint/2010/main" val="1357665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260769" y="2480119"/>
            <a:ext cx="4241799" cy="2543132"/>
          </a:xfrm>
          <a:prstGeom prst="rect">
            <a:avLst/>
          </a:prstGeom>
        </p:spPr>
        <p:txBody>
          <a:bodyPr wrap="square">
            <a:spAutoFit/>
          </a:bodyPr>
          <a:lstStyle/>
          <a:p>
            <a:pPr>
              <a:lnSpc>
                <a:spcPct val="150000"/>
              </a:lnSpc>
              <a:spcAft>
                <a:spcPts val="0"/>
              </a:spcAft>
            </a:pPr>
            <a:r>
              <a:rPr lang="en-GB" i="1">
                <a:solidFill>
                  <a:srgbClr val="000000"/>
                </a:solidFill>
                <a:latin typeface="Georgia Pro"/>
                <a:ea typeface="Times New Roman" panose="02020603050405020304" pitchFamily="18" charset="0"/>
                <a:cs typeface="Arial" panose="020B0604020202020204" pitchFamily="34" charset="0"/>
              </a:rPr>
              <a:t>Madeira Wine can be paired with a vast repertoire of gastronomic combinations varying according to the wine’s degree of sweetness. </a:t>
            </a:r>
          </a:p>
          <a:p>
            <a:pPr>
              <a:lnSpc>
                <a:spcPct val="150000"/>
              </a:lnSpc>
              <a:spcAft>
                <a:spcPts val="0"/>
              </a:spcAft>
            </a:pPr>
            <a:r>
              <a:rPr lang="en-GB" i="1">
                <a:solidFill>
                  <a:srgbClr val="000000"/>
                </a:solidFill>
                <a:latin typeface="Georgia Pro"/>
                <a:ea typeface="Times New Roman" panose="02020603050405020304" pitchFamily="18" charset="0"/>
                <a:cs typeface="Arial" panose="020B0604020202020204" pitchFamily="34" charset="0"/>
              </a:rPr>
              <a:t>The associations are delicious and infinite.</a:t>
            </a:r>
            <a:endParaRPr lang="pt-PT" i="1">
              <a:effectLst/>
              <a:latin typeface="Georgia Pro"/>
              <a:ea typeface="Times New Roman" panose="02020603050405020304" pitchFamily="18" charset="0"/>
              <a:cs typeface="Arial" panose="020B0604020202020204" pitchFamily="34" charset="0"/>
            </a:endParaRPr>
          </a:p>
        </p:txBody>
      </p:sp>
      <p:pic>
        <p:nvPicPr>
          <p:cNvPr id="11" name="Imagem 10" descr="Uma imagem com alimentação, louça, fechar&#10;&#10;Descrição gerada automaticamente">
            <a:extLst>
              <a:ext uri="{FF2B5EF4-FFF2-40B4-BE49-F238E27FC236}">
                <a16:creationId xmlns:a16="http://schemas.microsoft.com/office/drawing/2014/main" id="{1E616B02-6941-13B4-432E-E6505C63F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51" y="2254769"/>
            <a:ext cx="6236088" cy="3298306"/>
          </a:xfrm>
          <a:prstGeom prst="rect">
            <a:avLst/>
          </a:prstGeom>
        </p:spPr>
      </p:pic>
      <p:sp>
        <p:nvSpPr>
          <p:cNvPr id="3" name="CaixaDeTexto 12">
            <a:extLst>
              <a:ext uri="{FF2B5EF4-FFF2-40B4-BE49-F238E27FC236}">
                <a16:creationId xmlns:a16="http://schemas.microsoft.com/office/drawing/2014/main" id="{C8B55B39-566E-377F-4AB6-D8E1BE115561}"/>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Unique characteristics- </a:t>
            </a:r>
            <a:r>
              <a:rPr lang="en-US" sz="1500" i="1" err="1">
                <a:solidFill>
                  <a:srgbClr val="D2C5BA"/>
                </a:solidFill>
                <a:latin typeface="Georgia Pro"/>
                <a:ea typeface="Cambria"/>
              </a:rPr>
              <a:t>Foodparings</a:t>
            </a:r>
            <a:endParaRPr lang="en-US" sz="1500" i="1">
              <a:solidFill>
                <a:srgbClr val="D2C5BA"/>
              </a:solidFill>
              <a:latin typeface="Georgia Pro"/>
              <a:ea typeface="Cambria"/>
            </a:endParaRPr>
          </a:p>
        </p:txBody>
      </p:sp>
    </p:spTree>
    <p:extLst>
      <p:ext uri="{BB962C8B-B14F-4D97-AF65-F5344CB8AC3E}">
        <p14:creationId xmlns:p14="http://schemas.microsoft.com/office/powerpoint/2010/main" val="849459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9267710" y="3694537"/>
            <a:ext cx="2403590" cy="738664"/>
          </a:xfrm>
          <a:prstGeom prst="rect">
            <a:avLst/>
          </a:prstGeom>
        </p:spPr>
        <p:txBody>
          <a:bodyPr wrap="square" lIns="0" tIns="0" rIns="0" bIns="0">
            <a:spAutoFit/>
          </a:bodyPr>
          <a:lstStyle/>
          <a:p>
            <a:r>
              <a:rPr lang="pt-PT" sz="1600" i="1" err="1">
                <a:solidFill>
                  <a:srgbClr val="182D48"/>
                </a:solidFill>
                <a:latin typeface="Georgia Pro"/>
                <a:cs typeface="Arial" panose="020B0604020202020204" pitchFamily="34" charset="0"/>
              </a:rPr>
              <a:t>The</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proposed</a:t>
            </a:r>
            <a:r>
              <a:rPr lang="pt-PT" sz="1600" i="1">
                <a:solidFill>
                  <a:srgbClr val="182D48"/>
                </a:solidFill>
                <a:latin typeface="Georgia Pro"/>
                <a:cs typeface="Arial" panose="020B0604020202020204" pitchFamily="34" charset="0"/>
              </a:rPr>
              <a:t> </a:t>
            </a:r>
            <a:r>
              <a:rPr lang="pt-PT" sz="1600" i="1" err="1">
                <a:solidFill>
                  <a:srgbClr val="182D48"/>
                </a:solidFill>
                <a:latin typeface="Georgia Pro"/>
                <a:cs typeface="Arial" panose="020B0604020202020204" pitchFamily="34" charset="0"/>
              </a:rPr>
              <a:t>combinations</a:t>
            </a:r>
            <a:r>
              <a:rPr lang="pt-PT" sz="1600" i="1">
                <a:solidFill>
                  <a:srgbClr val="182D48"/>
                </a:solidFill>
                <a:latin typeface="Georgia Pro"/>
                <a:cs typeface="Arial" panose="020B0604020202020204" pitchFamily="34" charset="0"/>
              </a:rPr>
              <a:t> </a:t>
            </a:r>
            <a:r>
              <a:rPr lang="en-US" sz="1600" i="1">
                <a:solidFill>
                  <a:srgbClr val="182D48"/>
                </a:solidFill>
                <a:latin typeface="Georgia Pro"/>
                <a:cs typeface="Arial" panose="020B0604020202020204" pitchFamily="34" charset="0"/>
              </a:rPr>
              <a:t>of food with Madeira wine </a:t>
            </a:r>
            <a:r>
              <a:rPr lang="pt-PT" sz="1600" i="1">
                <a:solidFill>
                  <a:srgbClr val="182D48"/>
                </a:solidFill>
                <a:latin typeface="Georgia Pro"/>
                <a:cs typeface="Arial" panose="020B0604020202020204" pitchFamily="34" charset="0"/>
              </a:rPr>
              <a:t>are </a:t>
            </a:r>
            <a:r>
              <a:rPr lang="pt-PT" sz="1600" i="1" err="1">
                <a:solidFill>
                  <a:srgbClr val="182D48"/>
                </a:solidFill>
                <a:latin typeface="Georgia Pro"/>
                <a:cs typeface="Arial" panose="020B0604020202020204" pitchFamily="34" charset="0"/>
              </a:rPr>
              <a:t>endless</a:t>
            </a:r>
            <a:r>
              <a:rPr lang="pt-PT" sz="1600" i="1">
                <a:solidFill>
                  <a:srgbClr val="182D48"/>
                </a:solidFill>
                <a:latin typeface="Georgia Pro"/>
                <a:cs typeface="Arial" panose="020B0604020202020204" pitchFamily="34" charset="0"/>
              </a:rPr>
              <a:t>.</a:t>
            </a:r>
            <a:r>
              <a:rPr lang="en-US" sz="1600" b="1" i="1">
                <a:solidFill>
                  <a:srgbClr val="182D48"/>
                </a:solidFill>
                <a:latin typeface="Georgia Pro"/>
                <a:cs typeface="Arial" panose="020B0604020202020204" pitchFamily="34" charset="0"/>
              </a:rPr>
              <a:t> </a:t>
            </a:r>
          </a:p>
        </p:txBody>
      </p:sp>
      <p:pic>
        <p:nvPicPr>
          <p:cNvPr id="5" name="Imagem 4"/>
          <p:cNvPicPr>
            <a:picLocks noChangeAspect="1"/>
          </p:cNvPicPr>
          <p:nvPr/>
        </p:nvPicPr>
        <p:blipFill rotWithShape="1">
          <a:blip r:embed="rId2"/>
          <a:srcRect l="10637" r="8876" b="13214"/>
          <a:stretch/>
        </p:blipFill>
        <p:spPr>
          <a:xfrm>
            <a:off x="3040481" y="2019300"/>
            <a:ext cx="6111034" cy="4228771"/>
          </a:xfrm>
          <a:prstGeom prst="rect">
            <a:avLst/>
          </a:prstGeom>
        </p:spPr>
      </p:pic>
      <p:sp>
        <p:nvSpPr>
          <p:cNvPr id="3" name="CaixaDeTexto 12">
            <a:extLst>
              <a:ext uri="{FF2B5EF4-FFF2-40B4-BE49-F238E27FC236}">
                <a16:creationId xmlns:a16="http://schemas.microsoft.com/office/drawing/2014/main" id="{91D37463-0BA8-8C9B-9F1E-5837EFDBA4C7}"/>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Aromas and </a:t>
            </a:r>
            <a:r>
              <a:rPr lang="en-US" sz="1500" i="1" err="1">
                <a:solidFill>
                  <a:srgbClr val="D2C5BA"/>
                </a:solidFill>
                <a:latin typeface="Georgia Pro"/>
                <a:ea typeface="Cambria"/>
              </a:rPr>
              <a:t>flavours</a:t>
            </a:r>
            <a:endParaRPr lang="en-US" sz="1500" i="1">
              <a:solidFill>
                <a:srgbClr val="D2C5BA"/>
              </a:solidFill>
              <a:latin typeface="Georgia Pro"/>
              <a:ea typeface="Cambria"/>
            </a:endParaRPr>
          </a:p>
        </p:txBody>
      </p:sp>
    </p:spTree>
    <p:extLst>
      <p:ext uri="{BB962C8B-B14F-4D97-AF65-F5344CB8AC3E}">
        <p14:creationId xmlns:p14="http://schemas.microsoft.com/office/powerpoint/2010/main" val="119876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36166" y="5946933"/>
            <a:ext cx="9919661" cy="793551"/>
          </a:xfrm>
          <a:prstGeom prst="rect">
            <a:avLst/>
          </a:prstGeom>
        </p:spPr>
        <p:txBody>
          <a:bodyPr wrap="square">
            <a:spAutoFit/>
          </a:bodyPr>
          <a:lstStyle/>
          <a:p>
            <a:pPr algn="ctr">
              <a:lnSpc>
                <a:spcPct val="150000"/>
              </a:lnSpc>
              <a:spcAft>
                <a:spcPts val="0"/>
              </a:spcAft>
            </a:pPr>
            <a:r>
              <a:rPr lang="en-US" sz="1600" i="1">
                <a:solidFill>
                  <a:srgbClr val="182D48"/>
                </a:solidFill>
                <a:latin typeface="Georgia Pro"/>
                <a:ea typeface="Calibri" panose="020F0502020204030204" pitchFamily="34" charset="0"/>
                <a:cs typeface="Arial" panose="020B0604020202020204" pitchFamily="34" charset="0"/>
              </a:rPr>
              <a:t>It is one of longest-lived wine in the world, that can remain vibrant, complex and exciting after a century or more. </a:t>
            </a:r>
          </a:p>
        </p:txBody>
      </p:sp>
      <p:grpSp>
        <p:nvGrpSpPr>
          <p:cNvPr id="4" name="Agrupar 3">
            <a:extLst>
              <a:ext uri="{FF2B5EF4-FFF2-40B4-BE49-F238E27FC236}">
                <a16:creationId xmlns:a16="http://schemas.microsoft.com/office/drawing/2014/main" id="{43D0A283-0430-40DC-A176-CE9D4B23DE74}"/>
              </a:ext>
            </a:extLst>
          </p:cNvPr>
          <p:cNvGrpSpPr/>
          <p:nvPr/>
        </p:nvGrpSpPr>
        <p:grpSpPr>
          <a:xfrm>
            <a:off x="63573" y="2015731"/>
            <a:ext cx="12076089" cy="4007982"/>
            <a:chOff x="281614" y="1586695"/>
            <a:chExt cx="11495447" cy="4210656"/>
          </a:xfrm>
        </p:grpSpPr>
        <p:pic>
          <p:nvPicPr>
            <p:cNvPr id="7" name="Imagem 4"/>
            <p:cNvPicPr>
              <a:picLocks noChangeAspect="1"/>
            </p:cNvPicPr>
            <p:nvPr/>
          </p:nvPicPr>
          <p:blipFill>
            <a:blip r:embed="rId2"/>
            <a:srcRect/>
            <a:stretch>
              <a:fillRect/>
            </a:stretch>
          </p:blipFill>
          <p:spPr bwMode="auto">
            <a:xfrm>
              <a:off x="5822473" y="1586697"/>
              <a:ext cx="3101291" cy="4210653"/>
            </a:xfrm>
            <a:prstGeom prst="rect">
              <a:avLst/>
            </a:prstGeom>
            <a:noFill/>
            <a:ln w="9525">
              <a:noFill/>
              <a:miter lim="800000"/>
              <a:headEnd/>
              <a:tailEnd/>
            </a:ln>
          </p:spPr>
        </p:pic>
        <p:pic>
          <p:nvPicPr>
            <p:cNvPr id="10" name="Imagem 9" descr="Uma imagem com texto, garrafa, interior&#10;&#10;Descrição gerada automaticamente">
              <a:extLst>
                <a:ext uri="{FF2B5EF4-FFF2-40B4-BE49-F238E27FC236}">
                  <a16:creationId xmlns:a16="http://schemas.microsoft.com/office/drawing/2014/main" id="{08A2C8D7-CA58-F858-0C31-D71143FD3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14" y="1586698"/>
              <a:ext cx="2619322" cy="4210653"/>
            </a:xfrm>
            <a:prstGeom prst="rect">
              <a:avLst/>
            </a:prstGeom>
          </p:spPr>
        </p:pic>
        <p:pic>
          <p:nvPicPr>
            <p:cNvPr id="12" name="Imagem 11" descr="Uma imagem com texto, garrafa, interior, bebida&#10;&#10;Descrição gerada automaticamente">
              <a:extLst>
                <a:ext uri="{FF2B5EF4-FFF2-40B4-BE49-F238E27FC236}">
                  <a16:creationId xmlns:a16="http://schemas.microsoft.com/office/drawing/2014/main" id="{CB2F9499-C0A7-7FF2-14B7-94771A05F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924" y="1586695"/>
              <a:ext cx="2796137" cy="4210653"/>
            </a:xfrm>
            <a:prstGeom prst="rect">
              <a:avLst/>
            </a:prstGeom>
          </p:spPr>
        </p:pic>
        <p:pic>
          <p:nvPicPr>
            <p:cNvPr id="14" name="Imagem 13" descr="Uma imagem com vinho, interior, contentor, vidro&#10;&#10;Descrição gerada automaticamente">
              <a:extLst>
                <a:ext uri="{FF2B5EF4-FFF2-40B4-BE49-F238E27FC236}">
                  <a16:creationId xmlns:a16="http://schemas.microsoft.com/office/drawing/2014/main" id="{DC52D4C1-77DA-039B-4CF5-F057F1DC8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520" y="1586696"/>
              <a:ext cx="2804361" cy="4210653"/>
            </a:xfrm>
            <a:prstGeom prst="rect">
              <a:avLst/>
            </a:prstGeom>
          </p:spPr>
        </p:pic>
      </p:grpSp>
      <p:sp>
        <p:nvSpPr>
          <p:cNvPr id="5" name="CaixaDeTexto 12">
            <a:extLst>
              <a:ext uri="{FF2B5EF4-FFF2-40B4-BE49-F238E27FC236}">
                <a16:creationId xmlns:a16="http://schemas.microsoft.com/office/drawing/2014/main" id="{6B4C9F6C-0FE3-7036-FD64-13168F84EE72}"/>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Unique characteristics - Longevity</a:t>
            </a:r>
          </a:p>
        </p:txBody>
      </p:sp>
    </p:spTree>
    <p:extLst>
      <p:ext uri="{BB962C8B-B14F-4D97-AF65-F5344CB8AC3E}">
        <p14:creationId xmlns:p14="http://schemas.microsoft.com/office/powerpoint/2010/main" val="3221936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83">
            <a:extLst>
              <a:ext uri="{FF2B5EF4-FFF2-40B4-BE49-F238E27FC236}">
                <a16:creationId xmlns:a16="http://schemas.microsoft.com/office/drawing/2014/main" id="{103C1CB6-D74F-0660-4585-2E6A30568282}"/>
              </a:ext>
            </a:extLst>
          </p:cNvPr>
          <p:cNvSpPr>
            <a:spLocks noChangeArrowheads="1"/>
          </p:cNvSpPr>
          <p:nvPr/>
        </p:nvSpPr>
        <p:spPr bwMode="auto">
          <a:xfrm>
            <a:off x="821191" y="2429637"/>
            <a:ext cx="3171457" cy="872355"/>
          </a:xfrm>
          <a:prstGeom prst="rect">
            <a:avLst/>
          </a:prstGeom>
          <a:noFill/>
          <a:ln w="12700">
            <a:noFill/>
            <a:miter lim="400000"/>
            <a:headEnd/>
            <a:tailEnd/>
          </a:ln>
        </p:spPr>
        <p:txBody>
          <a:bodyPr wrap="square" lIns="0" tIns="0" rIns="0" bIns="0">
            <a:spAutoFit/>
          </a:bodyPr>
          <a:lstStyle/>
          <a:p>
            <a:pPr algn="ctr" hangingPunct="0">
              <a:lnSpc>
                <a:spcPct val="120000"/>
              </a:lnSpc>
            </a:pPr>
            <a:r>
              <a:rPr lang="en-US" sz="1600" b="1" i="1">
                <a:solidFill>
                  <a:srgbClr val="182D48"/>
                </a:solidFill>
                <a:latin typeface="Georgia Pro"/>
                <a:cs typeface="Calibri Light" pitchFamily="34" charset="0"/>
                <a:sym typeface="Calibri Light" pitchFamily="34" charset="0"/>
              </a:rPr>
              <a:t>Minimum of 3 years old</a:t>
            </a:r>
          </a:p>
          <a:p>
            <a:pPr algn="ctr" hangingPunct="0">
              <a:lnSpc>
                <a:spcPct val="120000"/>
              </a:lnSpc>
            </a:pPr>
            <a:r>
              <a:rPr lang="en-US" sz="1600" i="1">
                <a:solidFill>
                  <a:srgbClr val="182D48"/>
                </a:solidFill>
                <a:latin typeface="Georgia Pro"/>
                <a:cs typeface="Calibri Light" pitchFamily="34" charset="0"/>
                <a:sym typeface="Calibri Light" pitchFamily="34" charset="0"/>
              </a:rPr>
              <a:t>No indication of age or grape variety: dry to sweet.</a:t>
            </a:r>
          </a:p>
        </p:txBody>
      </p:sp>
      <p:sp>
        <p:nvSpPr>
          <p:cNvPr id="4" name="Shape 484">
            <a:extLst>
              <a:ext uri="{FF2B5EF4-FFF2-40B4-BE49-F238E27FC236}">
                <a16:creationId xmlns:a16="http://schemas.microsoft.com/office/drawing/2014/main" id="{DC5569A4-4980-23A0-0660-E8473355EEBB}"/>
              </a:ext>
            </a:extLst>
          </p:cNvPr>
          <p:cNvSpPr>
            <a:spLocks noChangeArrowheads="1"/>
          </p:cNvSpPr>
          <p:nvPr/>
        </p:nvSpPr>
        <p:spPr bwMode="auto">
          <a:xfrm>
            <a:off x="4923280" y="2429365"/>
            <a:ext cx="2540885" cy="1463286"/>
          </a:xfrm>
          <a:prstGeom prst="rect">
            <a:avLst/>
          </a:prstGeom>
          <a:noFill/>
          <a:ln w="12700">
            <a:noFill/>
            <a:miter lim="400000"/>
            <a:headEnd/>
            <a:tailEnd/>
          </a:ln>
        </p:spPr>
        <p:txBody>
          <a:bodyPr wrap="square" lIns="0" tIns="0" rIns="0" bIns="0">
            <a:spAutoFit/>
          </a:bodyPr>
          <a:lstStyle/>
          <a:p>
            <a:pPr algn="ctr" hangingPunct="0">
              <a:lnSpc>
                <a:spcPct val="120000"/>
              </a:lnSpc>
            </a:pPr>
            <a:r>
              <a:rPr lang="en-US" sz="1600" b="1" i="1">
                <a:solidFill>
                  <a:srgbClr val="182D48"/>
                </a:solidFill>
                <a:latin typeface="Georgia Pro"/>
                <a:cs typeface="Calibri Light" pitchFamily="34" charset="0"/>
                <a:sym typeface="Calibri Light" pitchFamily="34" charset="0"/>
              </a:rPr>
              <a:t>Blends</a:t>
            </a:r>
          </a:p>
          <a:p>
            <a:pPr algn="ctr" hangingPunct="0">
              <a:lnSpc>
                <a:spcPct val="120000"/>
              </a:lnSpc>
            </a:pPr>
            <a:r>
              <a:rPr lang="en-US" sz="1600" i="1">
                <a:solidFill>
                  <a:srgbClr val="182D48"/>
                </a:solidFill>
                <a:latin typeface="Georgia Pro"/>
                <a:cs typeface="Calibri Light" pitchFamily="34" charset="0"/>
                <a:sym typeface="Calibri Light" pitchFamily="34" charset="0"/>
              </a:rPr>
              <a:t>With indication of age: </a:t>
            </a:r>
            <a:br>
              <a:rPr lang="en-US" sz="1600" i="1">
                <a:solidFill>
                  <a:srgbClr val="182D48"/>
                </a:solidFill>
                <a:latin typeface="Georgia Pro"/>
                <a:cs typeface="Calibri Light" pitchFamily="34" charset="0"/>
                <a:sym typeface="Calibri Light" pitchFamily="34" charset="0"/>
              </a:rPr>
            </a:br>
            <a:r>
              <a:rPr lang="en-US" sz="1600" i="1">
                <a:solidFill>
                  <a:srgbClr val="182D48"/>
                </a:solidFill>
                <a:latin typeface="Georgia Pro"/>
                <a:cs typeface="Calibri Light" pitchFamily="34" charset="0"/>
                <a:sym typeface="Calibri Light" pitchFamily="34" charset="0"/>
              </a:rPr>
              <a:t>5, 10, 15, 20, 30, 40, 50, &gt;50 years old; with or without grape variety.</a:t>
            </a:r>
          </a:p>
        </p:txBody>
      </p:sp>
      <p:sp>
        <p:nvSpPr>
          <p:cNvPr id="5" name="Shape 485">
            <a:extLst>
              <a:ext uri="{FF2B5EF4-FFF2-40B4-BE49-F238E27FC236}">
                <a16:creationId xmlns:a16="http://schemas.microsoft.com/office/drawing/2014/main" id="{40EFB4E0-262B-DAE8-7301-613B3FD659DA}"/>
              </a:ext>
            </a:extLst>
          </p:cNvPr>
          <p:cNvSpPr>
            <a:spLocks noChangeArrowheads="1"/>
          </p:cNvSpPr>
          <p:nvPr/>
        </p:nvSpPr>
        <p:spPr bwMode="auto">
          <a:xfrm>
            <a:off x="8101629" y="2429365"/>
            <a:ext cx="3387843" cy="2640210"/>
          </a:xfrm>
          <a:prstGeom prst="rect">
            <a:avLst/>
          </a:prstGeom>
          <a:noFill/>
          <a:ln w="12700">
            <a:noFill/>
            <a:miter lim="400000"/>
            <a:headEnd/>
            <a:tailEnd/>
          </a:ln>
        </p:spPr>
        <p:txBody>
          <a:bodyPr wrap="square" lIns="0" tIns="0" rIns="0" bIns="0">
            <a:spAutoFit/>
          </a:bodyPr>
          <a:lstStyle/>
          <a:p>
            <a:pPr algn="ctr" hangingPunct="0">
              <a:lnSpc>
                <a:spcPct val="120000"/>
              </a:lnSpc>
            </a:pPr>
            <a:r>
              <a:rPr lang="en-US" sz="1600" b="1" i="1">
                <a:solidFill>
                  <a:srgbClr val="182D48"/>
                </a:solidFill>
                <a:latin typeface="Georgia Pro"/>
                <a:cs typeface="Calibri Light" pitchFamily="34" charset="0"/>
                <a:sym typeface="Calibri Light" pitchFamily="34" charset="0"/>
              </a:rPr>
              <a:t>Harvest year </a:t>
            </a:r>
          </a:p>
          <a:p>
            <a:pPr algn="ctr" hangingPunct="0">
              <a:lnSpc>
                <a:spcPct val="120000"/>
              </a:lnSpc>
            </a:pPr>
            <a:r>
              <a:rPr lang="en-US" sz="1600" i="1" u="sng" err="1">
                <a:solidFill>
                  <a:srgbClr val="182D48"/>
                </a:solidFill>
                <a:latin typeface="Georgia Pro"/>
                <a:cs typeface="Calibri Light" pitchFamily="34" charset="0"/>
                <a:sym typeface="Calibri Light" pitchFamily="34" charset="0"/>
              </a:rPr>
              <a:t>Colheita</a:t>
            </a:r>
            <a:r>
              <a:rPr lang="en-US" sz="1600" i="1">
                <a:solidFill>
                  <a:srgbClr val="182D48"/>
                </a:solidFill>
                <a:latin typeface="Georgia Pro"/>
                <a:cs typeface="Calibri Light" pitchFamily="34" charset="0"/>
                <a:sym typeface="Calibri Light" pitchFamily="34" charset="0"/>
              </a:rPr>
              <a:t>: min. 5YO; indication of harvest year; with or without grape variety. </a:t>
            </a:r>
          </a:p>
          <a:p>
            <a:pPr algn="ctr" hangingPunct="0">
              <a:lnSpc>
                <a:spcPct val="120000"/>
              </a:lnSpc>
            </a:pPr>
            <a:r>
              <a:rPr lang="en-US" sz="1600" i="1" u="sng">
                <a:solidFill>
                  <a:srgbClr val="182D48"/>
                </a:solidFill>
                <a:latin typeface="Georgia Pro"/>
                <a:cs typeface="Calibri Light" pitchFamily="34" charset="0"/>
                <a:sym typeface="Calibri Light" pitchFamily="34" charset="0"/>
              </a:rPr>
              <a:t>Solera</a:t>
            </a:r>
            <a:r>
              <a:rPr lang="en-US" sz="1600" i="1">
                <a:solidFill>
                  <a:srgbClr val="182D48"/>
                </a:solidFill>
                <a:latin typeface="Georgia Pro"/>
                <a:cs typeface="Calibri Light" pitchFamily="34" charset="0"/>
                <a:sym typeface="Calibri Light" pitchFamily="34" charset="0"/>
              </a:rPr>
              <a:t>: min. 5YO by </a:t>
            </a:r>
            <a:r>
              <a:rPr lang="en-US" sz="1600" i="1" err="1">
                <a:solidFill>
                  <a:srgbClr val="182D48"/>
                </a:solidFill>
                <a:latin typeface="Georgia Pro"/>
                <a:cs typeface="Calibri Light" pitchFamily="34" charset="0"/>
                <a:sym typeface="Calibri Light" pitchFamily="34" charset="0"/>
              </a:rPr>
              <a:t>canteiro</a:t>
            </a:r>
            <a:r>
              <a:rPr lang="en-US" sz="1600" i="1">
                <a:solidFill>
                  <a:srgbClr val="182D48"/>
                </a:solidFill>
                <a:latin typeface="Georgia Pro"/>
                <a:cs typeface="Calibri Light" pitchFamily="34" charset="0"/>
                <a:sym typeface="Calibri Light" pitchFamily="34" charset="0"/>
              </a:rPr>
              <a:t> system; indication of harvest year; with grape variety.</a:t>
            </a:r>
          </a:p>
          <a:p>
            <a:pPr algn="ctr" hangingPunct="0">
              <a:lnSpc>
                <a:spcPct val="120000"/>
              </a:lnSpc>
            </a:pPr>
            <a:r>
              <a:rPr lang="en-US" sz="1600" i="1" u="sng" err="1">
                <a:solidFill>
                  <a:srgbClr val="182D48"/>
                </a:solidFill>
                <a:latin typeface="Georgia Pro"/>
                <a:cs typeface="Calibri Light" pitchFamily="34" charset="0"/>
                <a:sym typeface="Calibri Light" pitchFamily="34" charset="0"/>
              </a:rPr>
              <a:t>Frasqueira</a:t>
            </a:r>
            <a:r>
              <a:rPr lang="en-US" sz="1600" i="1">
                <a:solidFill>
                  <a:srgbClr val="182D48"/>
                </a:solidFill>
                <a:latin typeface="Georgia Pro"/>
                <a:cs typeface="Calibri Light" pitchFamily="34" charset="0"/>
                <a:sym typeface="Calibri Light" pitchFamily="34" charset="0"/>
              </a:rPr>
              <a:t>: min. 20YO by </a:t>
            </a:r>
            <a:r>
              <a:rPr lang="en-US" sz="1600" i="1" err="1">
                <a:solidFill>
                  <a:srgbClr val="182D48"/>
                </a:solidFill>
                <a:latin typeface="Georgia Pro"/>
                <a:cs typeface="Calibri Light" pitchFamily="34" charset="0"/>
                <a:sym typeface="Calibri Light" pitchFamily="34" charset="0"/>
              </a:rPr>
              <a:t>canteiro</a:t>
            </a:r>
            <a:r>
              <a:rPr lang="en-US" sz="1600" i="1">
                <a:solidFill>
                  <a:srgbClr val="182D48"/>
                </a:solidFill>
                <a:latin typeface="Georgia Pro"/>
                <a:cs typeface="Calibri Light" pitchFamily="34" charset="0"/>
                <a:sym typeface="Calibri Light" pitchFamily="34" charset="0"/>
              </a:rPr>
              <a:t> system; with grape variety.</a:t>
            </a:r>
          </a:p>
        </p:txBody>
      </p:sp>
      <p:sp>
        <p:nvSpPr>
          <p:cNvPr id="6" name="Shape 486">
            <a:extLst>
              <a:ext uri="{FF2B5EF4-FFF2-40B4-BE49-F238E27FC236}">
                <a16:creationId xmlns:a16="http://schemas.microsoft.com/office/drawing/2014/main" id="{1C771AA3-CCB8-F1FA-9DBE-18087D885822}"/>
              </a:ext>
            </a:extLst>
          </p:cNvPr>
          <p:cNvSpPr>
            <a:spLocks noChangeArrowheads="1"/>
          </p:cNvSpPr>
          <p:nvPr/>
        </p:nvSpPr>
        <p:spPr bwMode="auto">
          <a:xfrm>
            <a:off x="1480004" y="5253467"/>
            <a:ext cx="9427435" cy="669222"/>
          </a:xfrm>
          <a:prstGeom prst="rect">
            <a:avLst/>
          </a:prstGeom>
          <a:noFill/>
          <a:ln w="12700">
            <a:noFill/>
            <a:miter lim="400000"/>
            <a:headEnd/>
            <a:tailEnd/>
          </a:ln>
        </p:spPr>
        <p:txBody>
          <a:bodyPr wrap="square" lIns="45719" rIns="45719" anchor="ctr">
            <a:spAutoFit/>
          </a:bodyPr>
          <a:lstStyle/>
          <a:p>
            <a:pPr algn="ctr" hangingPunct="0">
              <a:lnSpc>
                <a:spcPct val="120000"/>
              </a:lnSpc>
            </a:pPr>
            <a:r>
              <a:rPr lang="en-US" sz="1600" b="1" i="1">
                <a:solidFill>
                  <a:srgbClr val="182D48"/>
                </a:solidFill>
                <a:latin typeface="Georgia Pro"/>
                <a:cs typeface="Calibri Light" pitchFamily="34" charset="0"/>
                <a:sym typeface="Calibri Light" pitchFamily="34" charset="0"/>
              </a:rPr>
              <a:t>With grape variety: </a:t>
            </a:r>
            <a:r>
              <a:rPr lang="en-US" sz="1600" i="1" err="1">
                <a:solidFill>
                  <a:srgbClr val="182D48"/>
                </a:solidFill>
                <a:latin typeface="Georgia Pro"/>
                <a:cs typeface="Calibri Light" pitchFamily="34" charset="0"/>
                <a:sym typeface="Calibri Light" pitchFamily="34" charset="0"/>
              </a:rPr>
              <a:t>Sercial</a:t>
            </a:r>
            <a:r>
              <a:rPr lang="en-US" sz="1600" i="1">
                <a:solidFill>
                  <a:srgbClr val="182D48"/>
                </a:solidFill>
                <a:latin typeface="Georgia Pro"/>
                <a:cs typeface="Calibri Light" pitchFamily="34" charset="0"/>
                <a:sym typeface="Calibri Light" pitchFamily="34" charset="0"/>
              </a:rPr>
              <a:t>, Verdelho, Boal, Malvasia, Tinta Negra, </a:t>
            </a:r>
            <a:r>
              <a:rPr lang="en-US" sz="1600" i="1" err="1">
                <a:solidFill>
                  <a:srgbClr val="182D48"/>
                </a:solidFill>
                <a:latin typeface="Georgia Pro"/>
                <a:cs typeface="Calibri Light" pitchFamily="34" charset="0"/>
                <a:sym typeface="Calibri Light" pitchFamily="34" charset="0"/>
              </a:rPr>
              <a:t>Terrantez</a:t>
            </a:r>
            <a:r>
              <a:rPr lang="en-US" sz="1600" i="1">
                <a:solidFill>
                  <a:srgbClr val="182D48"/>
                </a:solidFill>
                <a:latin typeface="Georgia Pro"/>
                <a:cs typeface="Calibri Light" pitchFamily="34" charset="0"/>
                <a:sym typeface="Calibri Light" pitchFamily="34" charset="0"/>
              </a:rPr>
              <a:t>, Bastardo;</a:t>
            </a:r>
          </a:p>
          <a:p>
            <a:pPr algn="ctr" hangingPunct="0">
              <a:lnSpc>
                <a:spcPct val="120000"/>
              </a:lnSpc>
            </a:pPr>
            <a:r>
              <a:rPr lang="en-US" sz="1600" b="1" i="1">
                <a:solidFill>
                  <a:srgbClr val="182D48"/>
                </a:solidFill>
                <a:latin typeface="Georgia Pro"/>
                <a:cs typeface="Calibri Light" pitchFamily="34" charset="0"/>
                <a:sym typeface="Calibri Light" pitchFamily="34" charset="0"/>
              </a:rPr>
              <a:t>Without grape variety: </a:t>
            </a:r>
            <a:r>
              <a:rPr lang="en-US" sz="1600" i="1">
                <a:solidFill>
                  <a:srgbClr val="182D48"/>
                </a:solidFill>
                <a:latin typeface="Georgia Pro"/>
                <a:cs typeface="Calibri Light" pitchFamily="34" charset="0"/>
                <a:sym typeface="Calibri Light" pitchFamily="34" charset="0"/>
              </a:rPr>
              <a:t>extra dry, dry, medium dry, medium sweet and sweet.</a:t>
            </a:r>
          </a:p>
        </p:txBody>
      </p:sp>
      <p:sp>
        <p:nvSpPr>
          <p:cNvPr id="7" name="CaixaDeTexto 12">
            <a:extLst>
              <a:ext uri="{FF2B5EF4-FFF2-40B4-BE49-F238E27FC236}">
                <a16:creationId xmlns:a16="http://schemas.microsoft.com/office/drawing/2014/main" id="{CDA8CA9B-4C73-7272-12B9-72DADFA61E1D}"/>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Understanding the label</a:t>
            </a:r>
          </a:p>
        </p:txBody>
      </p:sp>
    </p:spTree>
    <p:extLst>
      <p:ext uri="{BB962C8B-B14F-4D97-AF65-F5344CB8AC3E}">
        <p14:creationId xmlns:p14="http://schemas.microsoft.com/office/powerpoint/2010/main" val="42812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5"/>
                                        </p:tgtEl>
                                        <p:attrNameLst>
                                          <p:attrName>style.visibility</p:attrName>
                                        </p:attrNameLst>
                                      </p:cBhvr>
                                      <p:to>
                                        <p:strVal val="visible"/>
                                      </p:to>
                                    </p:set>
                                    <p:animEffect transition="in" filter="dissolv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4D0B94D-9F8A-7EC3-D007-C67878A8AE53}"/>
              </a:ext>
            </a:extLst>
          </p:cNvPr>
          <p:cNvSpPr/>
          <p:nvPr/>
        </p:nvSpPr>
        <p:spPr>
          <a:xfrm>
            <a:off x="8337740" y="2699918"/>
            <a:ext cx="3069283" cy="2781300"/>
          </a:xfrm>
          <a:prstGeom prst="ellipse">
            <a:avLst/>
          </a:prstGeom>
          <a:solidFill>
            <a:srgbClr val="D2C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latin typeface="Georgia Pro"/>
            </a:endParaRPr>
          </a:p>
        </p:txBody>
      </p:sp>
      <p:sp>
        <p:nvSpPr>
          <p:cNvPr id="6" name="Oval 5">
            <a:extLst>
              <a:ext uri="{FF2B5EF4-FFF2-40B4-BE49-F238E27FC236}">
                <a16:creationId xmlns:a16="http://schemas.microsoft.com/office/drawing/2014/main" id="{7C66D7D8-9CBD-5391-F21D-A3A396F45E1A}"/>
              </a:ext>
            </a:extLst>
          </p:cNvPr>
          <p:cNvSpPr/>
          <p:nvPr/>
        </p:nvSpPr>
        <p:spPr>
          <a:xfrm>
            <a:off x="4395008" y="2617294"/>
            <a:ext cx="3069283" cy="2781300"/>
          </a:xfrm>
          <a:prstGeom prst="ellipse">
            <a:avLst/>
          </a:prstGeom>
          <a:solidFill>
            <a:srgbClr val="D2C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391F35"/>
              </a:solidFill>
              <a:latin typeface="Georgia Pro"/>
            </a:endParaRPr>
          </a:p>
        </p:txBody>
      </p:sp>
      <p:sp>
        <p:nvSpPr>
          <p:cNvPr id="4" name="Oval 3">
            <a:extLst>
              <a:ext uri="{FF2B5EF4-FFF2-40B4-BE49-F238E27FC236}">
                <a16:creationId xmlns:a16="http://schemas.microsoft.com/office/drawing/2014/main" id="{BB9DECB8-B239-977A-0750-EC2832CB6E49}"/>
              </a:ext>
            </a:extLst>
          </p:cNvPr>
          <p:cNvSpPr/>
          <p:nvPr/>
        </p:nvSpPr>
        <p:spPr>
          <a:xfrm>
            <a:off x="432608" y="2617294"/>
            <a:ext cx="3069283" cy="2781300"/>
          </a:xfrm>
          <a:prstGeom prst="ellipse">
            <a:avLst/>
          </a:prstGeom>
          <a:solidFill>
            <a:srgbClr val="D2C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latin typeface="Georgia Pro"/>
            </a:endParaRPr>
          </a:p>
        </p:txBody>
      </p:sp>
      <p:sp>
        <p:nvSpPr>
          <p:cNvPr id="2" name="Retângulo 1"/>
          <p:cNvSpPr/>
          <p:nvPr/>
        </p:nvSpPr>
        <p:spPr>
          <a:xfrm>
            <a:off x="550216" y="3001395"/>
            <a:ext cx="2834066" cy="2185214"/>
          </a:xfrm>
          <a:prstGeom prst="rect">
            <a:avLst/>
          </a:prstGeom>
        </p:spPr>
        <p:txBody>
          <a:bodyPr wrap="square">
            <a:spAutoFit/>
          </a:bodyPr>
          <a:lstStyle/>
          <a:p>
            <a:pPr algn="ctr">
              <a:lnSpc>
                <a:spcPct val="100000"/>
              </a:lnSpc>
              <a:defRPr sz="2400" b="0">
                <a:solidFill>
                  <a:srgbClr val="DE4A47"/>
                </a:solidFill>
                <a:latin typeface="Calibri"/>
                <a:ea typeface="Calibri"/>
                <a:cs typeface="Calibri"/>
                <a:sym typeface="Calibri"/>
              </a:defRPr>
            </a:pPr>
            <a:r>
              <a:rPr lang="en-US" i="1">
                <a:solidFill>
                  <a:srgbClr val="182D48"/>
                </a:solidFill>
                <a:latin typeface="Georgia Pro"/>
              </a:rPr>
              <a:t>AN INDESTRUCTIBLE</a:t>
            </a:r>
          </a:p>
          <a:p>
            <a:pPr algn="ctr">
              <a:lnSpc>
                <a:spcPct val="100000"/>
              </a:lnSpc>
              <a:defRPr sz="2400" b="0">
                <a:solidFill>
                  <a:srgbClr val="DE4A47"/>
                </a:solidFill>
                <a:latin typeface="Calibri"/>
                <a:ea typeface="Calibri"/>
                <a:cs typeface="Calibri"/>
                <a:sym typeface="Calibri"/>
              </a:defRPr>
            </a:pPr>
            <a:r>
              <a:rPr lang="en-US" i="1">
                <a:solidFill>
                  <a:srgbClr val="182D48"/>
                </a:solidFill>
                <a:latin typeface="Georgia Pro"/>
              </a:rPr>
              <a:t>WINE</a:t>
            </a:r>
          </a:p>
          <a:p>
            <a:pPr algn="ctr">
              <a:lnSpc>
                <a:spcPct val="100000"/>
              </a:lnSpc>
              <a:defRPr sz="2000" b="0">
                <a:solidFill>
                  <a:srgbClr val="FFFFFF"/>
                </a:solidFill>
                <a:latin typeface="Calibri"/>
                <a:ea typeface="Calibri"/>
                <a:cs typeface="Calibri"/>
                <a:sym typeface="Calibri"/>
              </a:defRPr>
            </a:pPr>
            <a:r>
              <a:rPr lang="en-US" i="1">
                <a:solidFill>
                  <a:srgbClr val="182D48"/>
                </a:solidFill>
                <a:latin typeface="Georgia Pro"/>
              </a:rPr>
              <a:t>Can be stored in </a:t>
            </a:r>
            <a:br>
              <a:rPr lang="en-US" i="1">
                <a:solidFill>
                  <a:srgbClr val="182D48"/>
                </a:solidFill>
                <a:latin typeface="Georgia Pro"/>
              </a:rPr>
            </a:br>
            <a:r>
              <a:rPr lang="en-US" i="1">
                <a:solidFill>
                  <a:srgbClr val="182D48"/>
                </a:solidFill>
                <a:latin typeface="Georgia Pro"/>
              </a:rPr>
              <a:t>any position</a:t>
            </a:r>
          </a:p>
        </p:txBody>
      </p:sp>
      <p:sp>
        <p:nvSpPr>
          <p:cNvPr id="5" name="Retângulo 4"/>
          <p:cNvSpPr/>
          <p:nvPr/>
        </p:nvSpPr>
        <p:spPr>
          <a:xfrm>
            <a:off x="8500781" y="3675068"/>
            <a:ext cx="2743200" cy="830997"/>
          </a:xfrm>
          <a:prstGeom prst="rect">
            <a:avLst/>
          </a:prstGeom>
        </p:spPr>
        <p:txBody>
          <a:bodyPr wrap="square">
            <a:spAutoFit/>
          </a:bodyPr>
          <a:lstStyle/>
          <a:p>
            <a:pPr algn="ctr">
              <a:lnSpc>
                <a:spcPct val="100000"/>
              </a:lnSpc>
              <a:defRPr sz="2400" b="0">
                <a:solidFill>
                  <a:srgbClr val="DE4A47"/>
                </a:solidFill>
                <a:latin typeface="Calibri"/>
                <a:ea typeface="Calibri"/>
                <a:cs typeface="Calibri"/>
                <a:sym typeface="Calibri"/>
              </a:defRPr>
            </a:pPr>
            <a:r>
              <a:rPr lang="pt-PT" i="1">
                <a:solidFill>
                  <a:srgbClr val="182D48"/>
                </a:solidFill>
                <a:latin typeface="Georgia Pro"/>
              </a:rPr>
              <a:t>BY</a:t>
            </a:r>
          </a:p>
          <a:p>
            <a:pPr algn="ctr">
              <a:lnSpc>
                <a:spcPct val="100000"/>
              </a:lnSpc>
              <a:defRPr sz="2400" b="0">
                <a:solidFill>
                  <a:srgbClr val="DE4A47"/>
                </a:solidFill>
                <a:latin typeface="Calibri"/>
                <a:ea typeface="Calibri"/>
                <a:cs typeface="Calibri"/>
                <a:sym typeface="Calibri"/>
              </a:defRPr>
            </a:pPr>
            <a:r>
              <a:rPr lang="pt-PT" i="1">
                <a:solidFill>
                  <a:srgbClr val="182D48"/>
                </a:solidFill>
                <a:latin typeface="Georgia Pro"/>
              </a:rPr>
              <a:t>THE GLASS</a:t>
            </a:r>
          </a:p>
        </p:txBody>
      </p:sp>
      <p:sp>
        <p:nvSpPr>
          <p:cNvPr id="15" name="Retângulo 14"/>
          <p:cNvSpPr/>
          <p:nvPr/>
        </p:nvSpPr>
        <p:spPr>
          <a:xfrm>
            <a:off x="4558049" y="3490403"/>
            <a:ext cx="2743200" cy="1200329"/>
          </a:xfrm>
          <a:prstGeom prst="rect">
            <a:avLst/>
          </a:prstGeom>
        </p:spPr>
        <p:txBody>
          <a:bodyPr wrap="square">
            <a:spAutoFit/>
          </a:bodyPr>
          <a:lstStyle/>
          <a:p>
            <a:pPr algn="ctr">
              <a:lnSpc>
                <a:spcPct val="100000"/>
              </a:lnSpc>
              <a:defRPr sz="2400" b="0">
                <a:solidFill>
                  <a:srgbClr val="DE4A47"/>
                </a:solidFill>
                <a:latin typeface="Calibri"/>
                <a:ea typeface="Calibri"/>
                <a:cs typeface="Calibri"/>
                <a:sym typeface="Calibri"/>
              </a:defRPr>
            </a:pPr>
            <a:r>
              <a:rPr lang="pt-PT" i="1">
                <a:solidFill>
                  <a:srgbClr val="182D48"/>
                </a:solidFill>
                <a:latin typeface="Georgia Pro"/>
              </a:rPr>
              <a:t>EFFICIENT </a:t>
            </a:r>
            <a:br>
              <a:rPr lang="pt-PT" i="1">
                <a:solidFill>
                  <a:srgbClr val="182D48"/>
                </a:solidFill>
                <a:latin typeface="Georgia Pro"/>
              </a:rPr>
            </a:br>
            <a:r>
              <a:rPr lang="pt-PT" i="1">
                <a:solidFill>
                  <a:srgbClr val="182D48"/>
                </a:solidFill>
                <a:latin typeface="Georgia Pro"/>
              </a:rPr>
              <a:t>&amp; </a:t>
            </a:r>
          </a:p>
          <a:p>
            <a:pPr algn="ctr">
              <a:lnSpc>
                <a:spcPct val="100000"/>
              </a:lnSpc>
              <a:defRPr sz="2400" b="0">
                <a:solidFill>
                  <a:srgbClr val="DE4A47"/>
                </a:solidFill>
                <a:latin typeface="Calibri"/>
                <a:ea typeface="Calibri"/>
                <a:cs typeface="Calibri"/>
                <a:sym typeface="Calibri"/>
              </a:defRPr>
            </a:pPr>
            <a:r>
              <a:rPr lang="pt-PT" i="1">
                <a:solidFill>
                  <a:srgbClr val="182D48"/>
                </a:solidFill>
                <a:latin typeface="Georgia Pro"/>
              </a:rPr>
              <a:t>RESISTANT</a:t>
            </a:r>
          </a:p>
        </p:txBody>
      </p:sp>
      <p:sp>
        <p:nvSpPr>
          <p:cNvPr id="16" name="Shape 480"/>
          <p:cNvSpPr/>
          <p:nvPr/>
        </p:nvSpPr>
        <p:spPr>
          <a:xfrm>
            <a:off x="8064057" y="4090568"/>
            <a:ext cx="2967326" cy="24186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b="1">
                <a:solidFill>
                  <a:srgbClr val="535353"/>
                </a:solidFill>
              </a:defRPr>
            </a:pPr>
            <a:endParaRPr sz="1400">
              <a:latin typeface="Georgia Pro"/>
              <a:cs typeface="Arial" panose="020B0604020202020204" pitchFamily="34" charset="0"/>
            </a:endParaRPr>
          </a:p>
        </p:txBody>
      </p:sp>
      <p:sp>
        <p:nvSpPr>
          <p:cNvPr id="8" name="CaixaDeTexto 12">
            <a:extLst>
              <a:ext uri="{FF2B5EF4-FFF2-40B4-BE49-F238E27FC236}">
                <a16:creationId xmlns:a16="http://schemas.microsoft.com/office/drawing/2014/main" id="{02C9E0B7-B074-37BB-85EF-5078F6EBD8C0}"/>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Advantages for bars and restaurants</a:t>
            </a:r>
          </a:p>
        </p:txBody>
      </p:sp>
    </p:spTree>
    <p:extLst>
      <p:ext uri="{BB962C8B-B14F-4D97-AF65-F5344CB8AC3E}">
        <p14:creationId xmlns:p14="http://schemas.microsoft.com/office/powerpoint/2010/main" val="202829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15D0A-E9AD-4561-12C0-1C7C3F6E8563}"/>
            </a:ext>
          </a:extLst>
        </p:cNvPr>
        <p:cNvGrpSpPr/>
        <p:nvPr/>
      </p:nvGrpSpPr>
      <p:grpSpPr>
        <a:xfrm>
          <a:off x="0" y="0"/>
          <a:ext cx="0" cy="0"/>
          <a:chOff x="0" y="0"/>
          <a:chExt cx="0" cy="0"/>
        </a:xfrm>
      </p:grpSpPr>
      <p:sp>
        <p:nvSpPr>
          <p:cNvPr id="2" name="CaixaDeTexto 12">
            <a:extLst>
              <a:ext uri="{FF2B5EF4-FFF2-40B4-BE49-F238E27FC236}">
                <a16:creationId xmlns:a16="http://schemas.microsoft.com/office/drawing/2014/main" id="{3E14D29B-A7CB-7B5D-3597-5545F6C62533}"/>
              </a:ext>
            </a:extLst>
          </p:cNvPr>
          <p:cNvSpPr txBox="1"/>
          <p:nvPr/>
        </p:nvSpPr>
        <p:spPr>
          <a:xfrm>
            <a:off x="3515637" y="6257596"/>
            <a:ext cx="5160723" cy="400110"/>
          </a:xfrm>
          <a:prstGeom prst="rect">
            <a:avLst/>
          </a:prstGeom>
          <a:noFill/>
        </p:spPr>
        <p:txBody>
          <a:bodyPr wrap="square" lIns="91440" tIns="45720" rIns="91440" bIns="45720" anchor="t">
            <a:spAutoFit/>
          </a:bodyPr>
          <a:lstStyle/>
          <a:p>
            <a:pPr algn="ctr"/>
            <a:r>
              <a:rPr lang="en-US" sz="2000" i="1">
                <a:solidFill>
                  <a:srgbClr val="D2C5BA"/>
                </a:solidFill>
                <a:latin typeface="Georgia Pro"/>
                <a:ea typeface="Cambria"/>
              </a:rPr>
              <a:t>Madeira Wine _ Location</a:t>
            </a:r>
          </a:p>
        </p:txBody>
      </p:sp>
      <p:pic>
        <p:nvPicPr>
          <p:cNvPr id="3" name="image4.png" descr="MAPAMUNDO.jpg">
            <a:extLst>
              <a:ext uri="{FF2B5EF4-FFF2-40B4-BE49-F238E27FC236}">
                <a16:creationId xmlns:a16="http://schemas.microsoft.com/office/drawing/2014/main" id="{3F372CE2-362C-6996-27AF-8AC1F3C5DDE1}"/>
              </a:ext>
            </a:extLst>
          </p:cNvPr>
          <p:cNvPicPr>
            <a:picLocks noChangeAspect="1"/>
          </p:cNvPicPr>
          <p:nvPr/>
        </p:nvPicPr>
        <p:blipFill>
          <a:blip r:embed="rId2"/>
          <a:stretch>
            <a:fillRect/>
          </a:stretch>
        </p:blipFill>
        <p:spPr>
          <a:xfrm>
            <a:off x="1289488" y="1914971"/>
            <a:ext cx="4806510" cy="3948203"/>
          </a:xfrm>
          <a:prstGeom prst="rect">
            <a:avLst/>
          </a:prstGeom>
          <a:ln w="12700">
            <a:miter lim="400000"/>
          </a:ln>
          <a:effectLst>
            <a:outerShdw blurRad="292100" dist="139700" dir="2700000" rotWithShape="0">
              <a:srgbClr val="333333">
                <a:alpha val="64999"/>
              </a:srgbClr>
            </a:outerShdw>
          </a:effectLst>
        </p:spPr>
      </p:pic>
      <p:pic>
        <p:nvPicPr>
          <p:cNvPr id="4" name="image5.png">
            <a:extLst>
              <a:ext uri="{FF2B5EF4-FFF2-40B4-BE49-F238E27FC236}">
                <a16:creationId xmlns:a16="http://schemas.microsoft.com/office/drawing/2014/main" id="{69D0FB10-AC78-4408-5327-91B40E9E6652}"/>
              </a:ext>
            </a:extLst>
          </p:cNvPr>
          <p:cNvPicPr>
            <a:picLocks noChangeAspect="1"/>
          </p:cNvPicPr>
          <p:nvPr/>
        </p:nvPicPr>
        <p:blipFill>
          <a:blip r:embed="rId3"/>
          <a:stretch>
            <a:fillRect/>
          </a:stretch>
        </p:blipFill>
        <p:spPr>
          <a:xfrm>
            <a:off x="7322421" y="3060285"/>
            <a:ext cx="4127605" cy="2196650"/>
          </a:xfrm>
          <a:prstGeom prst="rect">
            <a:avLst/>
          </a:prstGeom>
          <a:ln w="12700">
            <a:miter lim="400000"/>
          </a:ln>
          <a:effectLst>
            <a:outerShdw blurRad="292100" dist="139700" dir="2700000" rotWithShape="0">
              <a:srgbClr val="333333">
                <a:alpha val="64999"/>
              </a:srgbClr>
            </a:outerShdw>
          </a:effectLst>
        </p:spPr>
      </p:pic>
      <p:sp>
        <p:nvSpPr>
          <p:cNvPr id="5" name="Shape 335">
            <a:extLst>
              <a:ext uri="{FF2B5EF4-FFF2-40B4-BE49-F238E27FC236}">
                <a16:creationId xmlns:a16="http://schemas.microsoft.com/office/drawing/2014/main" id="{1F86AFE4-F607-BAE0-D271-99080BFA6A92}"/>
              </a:ext>
            </a:extLst>
          </p:cNvPr>
          <p:cNvSpPr/>
          <p:nvPr/>
        </p:nvSpPr>
        <p:spPr>
          <a:xfrm>
            <a:off x="3935857" y="3103253"/>
            <a:ext cx="3714777" cy="785820"/>
          </a:xfrm>
          <a:prstGeom prst="line">
            <a:avLst/>
          </a:prstGeom>
          <a:ln w="6350">
            <a:solidFill>
              <a:srgbClr val="E3C01E"/>
            </a:solidFill>
            <a:tailEnd type="triangle"/>
          </a:ln>
        </p:spPr>
        <p:txBody>
          <a:bodyPr lIns="45719" rIns="45719"/>
          <a:lstStyle/>
          <a:p>
            <a:pPr>
              <a:defRPr>
                <a:solidFill>
                  <a:srgbClr val="404040"/>
                </a:solidFill>
                <a:latin typeface="Corbel"/>
                <a:ea typeface="Corbel"/>
                <a:cs typeface="Corbel"/>
                <a:sym typeface="Corbel"/>
              </a:defRPr>
            </a:pPr>
            <a:endParaRPr/>
          </a:p>
        </p:txBody>
      </p:sp>
      <p:sp>
        <p:nvSpPr>
          <p:cNvPr id="6" name="CaixaDeTexto 12">
            <a:extLst>
              <a:ext uri="{FF2B5EF4-FFF2-40B4-BE49-F238E27FC236}">
                <a16:creationId xmlns:a16="http://schemas.microsoft.com/office/drawing/2014/main" id="{D4855A4F-4C19-493D-13BA-11EA92AC9B63}"/>
              </a:ext>
            </a:extLst>
          </p:cNvPr>
          <p:cNvSpPr txBox="1"/>
          <p:nvPr/>
        </p:nvSpPr>
        <p:spPr>
          <a:xfrm>
            <a:off x="2762575" y="5632809"/>
            <a:ext cx="2949293" cy="523220"/>
          </a:xfrm>
          <a:prstGeom prst="rect">
            <a:avLst/>
          </a:prstGeom>
          <a:noFill/>
        </p:spPr>
        <p:txBody>
          <a:bodyPr wrap="square" lIns="91440" tIns="45720" rIns="91440" bIns="45720" anchor="t">
            <a:spAutoFit/>
          </a:bodyPr>
          <a:lstStyle/>
          <a:p>
            <a:r>
              <a:rPr lang="en-US" sz="1400" i="1">
                <a:solidFill>
                  <a:srgbClr val="391F35"/>
                </a:solidFill>
                <a:latin typeface="Georgia Pro"/>
                <a:ea typeface="Cambria"/>
              </a:rPr>
              <a:t>900 km from Lisbon / Portugal</a:t>
            </a:r>
          </a:p>
          <a:p>
            <a:r>
              <a:rPr lang="en-US" sz="1400" i="1">
                <a:solidFill>
                  <a:srgbClr val="391F35"/>
                </a:solidFill>
                <a:latin typeface="Georgia Pro"/>
                <a:ea typeface="Cambria"/>
              </a:rPr>
              <a:t>700 km from African Coast</a:t>
            </a:r>
          </a:p>
        </p:txBody>
      </p:sp>
      <p:sp>
        <p:nvSpPr>
          <p:cNvPr id="7" name="CaixaDeTexto 12">
            <a:extLst>
              <a:ext uri="{FF2B5EF4-FFF2-40B4-BE49-F238E27FC236}">
                <a16:creationId xmlns:a16="http://schemas.microsoft.com/office/drawing/2014/main" id="{3761F47A-CC41-5147-8E8B-497A2FB59FED}"/>
              </a:ext>
            </a:extLst>
          </p:cNvPr>
          <p:cNvSpPr txBox="1"/>
          <p:nvPr/>
        </p:nvSpPr>
        <p:spPr>
          <a:xfrm>
            <a:off x="8562126" y="5632809"/>
            <a:ext cx="2034894" cy="307777"/>
          </a:xfrm>
          <a:prstGeom prst="rect">
            <a:avLst/>
          </a:prstGeom>
          <a:noFill/>
        </p:spPr>
        <p:txBody>
          <a:bodyPr wrap="square" lIns="91440" tIns="45720" rIns="91440" bIns="45720" anchor="t">
            <a:spAutoFit/>
          </a:bodyPr>
          <a:lstStyle/>
          <a:p>
            <a:r>
              <a:rPr lang="en-US" sz="1400" i="1">
                <a:solidFill>
                  <a:srgbClr val="391F35"/>
                </a:solidFill>
                <a:latin typeface="Georgia Pro"/>
                <a:ea typeface="Cambria"/>
              </a:rPr>
              <a:t>Total area: 741Km</a:t>
            </a:r>
            <a:r>
              <a:rPr lang="en-US" sz="1400" i="1" baseline="30000">
                <a:solidFill>
                  <a:srgbClr val="391F35"/>
                </a:solidFill>
                <a:latin typeface="Georgia Pro"/>
                <a:ea typeface="Cambria"/>
              </a:rPr>
              <a:t>2</a:t>
            </a:r>
          </a:p>
        </p:txBody>
      </p:sp>
    </p:spTree>
    <p:extLst>
      <p:ext uri="{BB962C8B-B14F-4D97-AF65-F5344CB8AC3E}">
        <p14:creationId xmlns:p14="http://schemas.microsoft.com/office/powerpoint/2010/main" val="60446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53" y="4013843"/>
            <a:ext cx="2441907" cy="1911564"/>
          </a:xfrm>
          <a:prstGeom prst="rect">
            <a:avLst/>
          </a:prstGeom>
        </p:spPr>
      </p:pic>
      <p:pic>
        <p:nvPicPr>
          <p:cNvPr id="14" name="Imagem 13"/>
          <p:cNvPicPr>
            <a:picLocks noChangeAspect="1"/>
          </p:cNvPicPr>
          <p:nvPr/>
        </p:nvPicPr>
        <p:blipFill>
          <a:blip r:embed="rId3"/>
          <a:stretch>
            <a:fillRect/>
          </a:stretch>
        </p:blipFill>
        <p:spPr>
          <a:xfrm>
            <a:off x="4650682" y="3995113"/>
            <a:ext cx="2671715" cy="1938993"/>
          </a:xfrm>
          <a:prstGeom prst="rect">
            <a:avLst/>
          </a:prstGeom>
        </p:spPr>
      </p:pic>
      <p:pic>
        <p:nvPicPr>
          <p:cNvPr id="15" name="Imagem 14"/>
          <p:cNvPicPr>
            <a:picLocks noChangeAspect="1"/>
          </p:cNvPicPr>
          <p:nvPr/>
        </p:nvPicPr>
        <p:blipFill>
          <a:blip r:embed="rId4"/>
          <a:stretch>
            <a:fillRect/>
          </a:stretch>
        </p:blipFill>
        <p:spPr>
          <a:xfrm>
            <a:off x="8142781" y="3875015"/>
            <a:ext cx="3275658" cy="2427009"/>
          </a:xfrm>
          <a:prstGeom prst="rect">
            <a:avLst/>
          </a:prstGeom>
        </p:spPr>
      </p:pic>
      <p:pic>
        <p:nvPicPr>
          <p:cNvPr id="16" name="Imagem 15"/>
          <p:cNvPicPr>
            <a:picLocks noChangeAspect="1"/>
          </p:cNvPicPr>
          <p:nvPr/>
        </p:nvPicPr>
        <p:blipFill>
          <a:blip r:embed="rId5"/>
          <a:stretch>
            <a:fillRect/>
          </a:stretch>
        </p:blipFill>
        <p:spPr>
          <a:xfrm>
            <a:off x="8637207" y="2306725"/>
            <a:ext cx="2394667" cy="1569879"/>
          </a:xfrm>
          <a:prstGeom prst="rect">
            <a:avLst/>
          </a:prstGeom>
        </p:spPr>
      </p:pic>
      <p:pic>
        <p:nvPicPr>
          <p:cNvPr id="6" name="Imagem 5">
            <a:extLst>
              <a:ext uri="{FF2B5EF4-FFF2-40B4-BE49-F238E27FC236}">
                <a16:creationId xmlns:a16="http://schemas.microsoft.com/office/drawing/2014/main" id="{E14E7BE1-CC86-4E0A-A605-0F0D7B90A98E}"/>
              </a:ext>
            </a:extLst>
          </p:cNvPr>
          <p:cNvPicPr>
            <a:picLocks noChangeAspect="1"/>
          </p:cNvPicPr>
          <p:nvPr/>
        </p:nvPicPr>
        <p:blipFill rotWithShape="1">
          <a:blip r:embed="rId6"/>
          <a:srcRect l="20988" t="48682" r="56141" b="27753"/>
          <a:stretch/>
        </p:blipFill>
        <p:spPr>
          <a:xfrm>
            <a:off x="1276350" y="2257859"/>
            <a:ext cx="1992995" cy="1226459"/>
          </a:xfrm>
          <a:prstGeom prst="rect">
            <a:avLst/>
          </a:prstGeom>
        </p:spPr>
      </p:pic>
      <p:sp>
        <p:nvSpPr>
          <p:cNvPr id="3" name="CaixaDeTexto 12">
            <a:extLst>
              <a:ext uri="{FF2B5EF4-FFF2-40B4-BE49-F238E27FC236}">
                <a16:creationId xmlns:a16="http://schemas.microsoft.com/office/drawing/2014/main" id="{4B5FA19E-D7E2-1E29-D6D9-390735DD187B}"/>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Producers</a:t>
            </a:r>
          </a:p>
        </p:txBody>
      </p:sp>
      <p:pic>
        <p:nvPicPr>
          <p:cNvPr id="4" name="Picture 3" descr="A black text with black letters&#10;&#10;AI-generated content may be incorrect.">
            <a:extLst>
              <a:ext uri="{FF2B5EF4-FFF2-40B4-BE49-F238E27FC236}">
                <a16:creationId xmlns:a16="http://schemas.microsoft.com/office/drawing/2014/main" id="{C0A63B70-4F8E-A56B-D3BE-8F6FFCC510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8635" y="2931882"/>
            <a:ext cx="2114730" cy="584413"/>
          </a:xfrm>
          <a:prstGeom prst="rect">
            <a:avLst/>
          </a:prstGeom>
        </p:spPr>
      </p:pic>
    </p:spTree>
    <p:extLst>
      <p:ext uri="{BB962C8B-B14F-4D97-AF65-F5344CB8AC3E}">
        <p14:creationId xmlns:p14="http://schemas.microsoft.com/office/powerpoint/2010/main" val="3559981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8619874-1FD8-8E1B-AE08-6D4714972A51}"/>
              </a:ext>
            </a:extLst>
          </p:cNvPr>
          <p:cNvPicPr>
            <a:picLocks noChangeAspect="1"/>
          </p:cNvPicPr>
          <p:nvPr/>
        </p:nvPicPr>
        <p:blipFill rotWithShape="1">
          <a:blip r:embed="rId2"/>
          <a:srcRect l="20988" t="48682" r="56141" b="27753"/>
          <a:stretch/>
        </p:blipFill>
        <p:spPr>
          <a:xfrm>
            <a:off x="1132990" y="777665"/>
            <a:ext cx="1860965" cy="1145210"/>
          </a:xfrm>
          <a:prstGeom prst="rect">
            <a:avLst/>
          </a:prstGeom>
        </p:spPr>
      </p:pic>
      <p:pic>
        <p:nvPicPr>
          <p:cNvPr id="2" name="Imagem 1">
            <a:extLst>
              <a:ext uri="{FF2B5EF4-FFF2-40B4-BE49-F238E27FC236}">
                <a16:creationId xmlns:a16="http://schemas.microsoft.com/office/drawing/2014/main" id="{8C79993D-2BFD-4720-2490-7D88495D97A5}"/>
              </a:ext>
            </a:extLst>
          </p:cNvPr>
          <p:cNvPicPr>
            <a:picLocks noChangeAspect="1"/>
          </p:cNvPicPr>
          <p:nvPr/>
        </p:nvPicPr>
        <p:blipFill>
          <a:blip r:embed="rId3"/>
          <a:stretch>
            <a:fillRect/>
          </a:stretch>
        </p:blipFill>
        <p:spPr>
          <a:xfrm>
            <a:off x="3340191" y="965841"/>
            <a:ext cx="881229" cy="957034"/>
          </a:xfrm>
          <a:prstGeom prst="rect">
            <a:avLst/>
          </a:prstGeom>
        </p:spPr>
      </p:pic>
      <p:sp>
        <p:nvSpPr>
          <p:cNvPr id="7" name="CaixaDeTexto 12">
            <a:extLst>
              <a:ext uri="{FF2B5EF4-FFF2-40B4-BE49-F238E27FC236}">
                <a16:creationId xmlns:a16="http://schemas.microsoft.com/office/drawing/2014/main" id="{3562B8BE-C91B-5C7A-B0FE-06809378127B}"/>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
        <p:nvSpPr>
          <p:cNvPr id="8" name="Content Placeholder 2">
            <a:extLst>
              <a:ext uri="{FF2B5EF4-FFF2-40B4-BE49-F238E27FC236}">
                <a16:creationId xmlns:a16="http://schemas.microsoft.com/office/drawing/2014/main" id="{9AFCD72B-9883-E2E9-68CC-E135F5C94C5F}"/>
              </a:ext>
            </a:extLst>
          </p:cNvPr>
          <p:cNvSpPr txBox="1">
            <a:spLocks/>
          </p:cNvSpPr>
          <p:nvPr/>
        </p:nvSpPr>
        <p:spPr>
          <a:xfrm>
            <a:off x="1132990" y="2558069"/>
            <a:ext cx="10063175" cy="2377057"/>
          </a:xfrm>
          <a:prstGeom prst="rect">
            <a:avLst/>
          </a:prstGeom>
        </p:spPr>
        <p:txBody>
          <a:bodyPr wrap="square"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i="1" dirty="0">
                <a:solidFill>
                  <a:srgbClr val="391F35"/>
                </a:solidFill>
                <a:latin typeface="Georgia Pro"/>
              </a:rPr>
              <a:t>Pereira D’ Oliveira (Vinhos), </a:t>
            </a:r>
            <a:r>
              <a:rPr lang="en-US" sz="1600" i="1" dirty="0" err="1">
                <a:solidFill>
                  <a:srgbClr val="391F35"/>
                </a:solidFill>
                <a:latin typeface="Georgia Pro"/>
              </a:rPr>
              <a:t>Lda</a:t>
            </a:r>
            <a:r>
              <a:rPr lang="en-US" sz="1600" i="1" dirty="0">
                <a:solidFill>
                  <a:srgbClr val="391F35"/>
                </a:solidFill>
                <a:latin typeface="Georgia Pro"/>
              </a:rPr>
              <a:t>. is an independent and family-owned company, dedicated to the production, marketing and export of Madeira wine, which has been run since the beginning of the 70’s by three brothers Luís, Aníbal (deceased in June 2017), and Miguel (deceased in August 2018), direct descendants, on the paternal side, of the Founder João Pereira D’ Oliveira, and, on the maternal side, of João Joaquim Camacho. This wine company represents five generations of vast knowledge and experience dedicated to the production of the fortified wines of Madeira, and is currently run by Luís D ‘Oliveira, the partner in the company responsible for the business, marketing, export and innovation, and by Filipe </a:t>
            </a:r>
            <a:r>
              <a:rPr lang="en-US" sz="1600" i="1" dirty="0" err="1">
                <a:solidFill>
                  <a:srgbClr val="391F35"/>
                </a:solidFill>
                <a:latin typeface="Georgia Pro"/>
              </a:rPr>
              <a:t>D’Oliveira</a:t>
            </a:r>
            <a:r>
              <a:rPr lang="en-US" sz="1600" i="1" dirty="0">
                <a:solidFill>
                  <a:srgbClr val="391F35"/>
                </a:solidFill>
                <a:latin typeface="Georgia Pro"/>
              </a:rPr>
              <a:t> (Aníbal’s son), the other partner who belongs to the sixth generation and who has been in charge of the production and oenology since 2002. We highlight the fact that our oenologist has always been a family member, who, from a very young age has gradually been acquiring knowledge and experience from the previous generation, in order to ensure the continuity of the house that guarantees its secular identity.</a:t>
            </a:r>
          </a:p>
        </p:txBody>
      </p:sp>
    </p:spTree>
    <p:extLst>
      <p:ext uri="{BB962C8B-B14F-4D97-AF65-F5344CB8AC3E}">
        <p14:creationId xmlns:p14="http://schemas.microsoft.com/office/powerpoint/2010/main" val="2185099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12">
            <a:extLst>
              <a:ext uri="{FF2B5EF4-FFF2-40B4-BE49-F238E27FC236}">
                <a16:creationId xmlns:a16="http://schemas.microsoft.com/office/drawing/2014/main" id="{5A121270-B8E0-B736-0D48-A0A32F5B210D}"/>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Georgia Pro"/>
                <a:ea typeface="Cambria"/>
              </a:rPr>
              <a:t>Madeira Wine _ 3 Year Old Sweet</a:t>
            </a:r>
          </a:p>
        </p:txBody>
      </p:sp>
      <p:sp>
        <p:nvSpPr>
          <p:cNvPr id="2" name="CaixaDeTexto 12">
            <a:extLst>
              <a:ext uri="{FF2B5EF4-FFF2-40B4-BE49-F238E27FC236}">
                <a16:creationId xmlns:a16="http://schemas.microsoft.com/office/drawing/2014/main" id="{3C3B6F71-CAFD-0198-B077-405E5AAEA7B0}"/>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Georgia Pro"/>
                <a:ea typeface="Cambria"/>
              </a:rPr>
              <a:t>Madeira Wine _ 3 Year Old Sweet</a:t>
            </a:r>
          </a:p>
        </p:txBody>
      </p:sp>
      <p:sp>
        <p:nvSpPr>
          <p:cNvPr id="3" name="CaixaDeTexto 4">
            <a:extLst>
              <a:ext uri="{FF2B5EF4-FFF2-40B4-BE49-F238E27FC236}">
                <a16:creationId xmlns:a16="http://schemas.microsoft.com/office/drawing/2014/main" id="{C7D826D6-4A88-942D-37A1-655B7BC71064}"/>
              </a:ext>
            </a:extLst>
          </p:cNvPr>
          <p:cNvSpPr txBox="1"/>
          <p:nvPr/>
        </p:nvSpPr>
        <p:spPr>
          <a:xfrm>
            <a:off x="499310" y="2042772"/>
            <a:ext cx="6136104" cy="492443"/>
          </a:xfrm>
          <a:prstGeom prst="rect">
            <a:avLst/>
          </a:prstGeom>
          <a:noFill/>
        </p:spPr>
        <p:txBody>
          <a:bodyPr wrap="square" lIns="0" tIns="0" rIns="0" bIns="0" anchor="t">
            <a:spAutoFit/>
          </a:bodyPr>
          <a:lstStyle/>
          <a:p>
            <a:r>
              <a:rPr lang="pt-PT" sz="1600" b="1" i="1" dirty="0">
                <a:solidFill>
                  <a:srgbClr val="E0556B"/>
                </a:solidFill>
                <a:latin typeface="Georgia Pro"/>
              </a:rPr>
              <a:t>1. D’OLIVEIRAS</a:t>
            </a:r>
          </a:p>
          <a:p>
            <a:r>
              <a:rPr lang="pt-PT" sz="1600" i="1" dirty="0">
                <a:solidFill>
                  <a:srgbClr val="000000"/>
                </a:solidFill>
                <a:latin typeface="Georgia Pro"/>
                <a:ea typeface="Calibri"/>
                <a:cs typeface="Calibri"/>
              </a:rPr>
              <a:t>3 </a:t>
            </a:r>
            <a:r>
              <a:rPr lang="pt-PT" sz="1600" i="1" dirty="0" err="1">
                <a:solidFill>
                  <a:srgbClr val="000000"/>
                </a:solidFill>
                <a:latin typeface="Georgia Pro"/>
                <a:ea typeface="Calibri"/>
                <a:cs typeface="Calibri"/>
              </a:rPr>
              <a:t>Year</a:t>
            </a:r>
            <a:r>
              <a:rPr lang="pt-PT" sz="1600" i="1" dirty="0">
                <a:solidFill>
                  <a:srgbClr val="000000"/>
                </a:solidFill>
                <a:latin typeface="Georgia Pro"/>
                <a:ea typeface="Calibri"/>
                <a:cs typeface="Calibri"/>
              </a:rPr>
              <a:t> </a:t>
            </a:r>
            <a:r>
              <a:rPr lang="pt-PT" sz="1600" i="1" dirty="0" err="1">
                <a:solidFill>
                  <a:srgbClr val="000000"/>
                </a:solidFill>
                <a:latin typeface="Georgia Pro"/>
                <a:ea typeface="Calibri"/>
                <a:cs typeface="Calibri"/>
              </a:rPr>
              <a:t>Old</a:t>
            </a:r>
            <a:r>
              <a:rPr lang="pt-PT" sz="1600" i="1" dirty="0">
                <a:solidFill>
                  <a:srgbClr val="000000"/>
                </a:solidFill>
                <a:latin typeface="Georgia Pro"/>
                <a:ea typeface="Calibri"/>
                <a:cs typeface="Calibri"/>
              </a:rPr>
              <a:t> </a:t>
            </a:r>
            <a:r>
              <a:rPr lang="pt-PT" sz="1600" i="1" dirty="0" err="1">
                <a:solidFill>
                  <a:srgbClr val="000000"/>
                </a:solidFill>
                <a:latin typeface="Georgia Pro"/>
                <a:ea typeface="Calibri"/>
                <a:cs typeface="Calibri"/>
              </a:rPr>
              <a:t>Sweet</a:t>
            </a:r>
            <a:endParaRPr lang="pt-PT" sz="1600" i="1" dirty="0">
              <a:latin typeface="Georgia Pro"/>
              <a:ea typeface="Calibri"/>
              <a:cs typeface="Calibri"/>
            </a:endParaRPr>
          </a:p>
        </p:txBody>
      </p:sp>
      <p:sp>
        <p:nvSpPr>
          <p:cNvPr id="4" name="CaixaDeTexto 8">
            <a:extLst>
              <a:ext uri="{FF2B5EF4-FFF2-40B4-BE49-F238E27FC236}">
                <a16:creationId xmlns:a16="http://schemas.microsoft.com/office/drawing/2014/main" id="{DB4922B4-AF23-574D-5B6E-A9AF05102D88}"/>
              </a:ext>
            </a:extLst>
          </p:cNvPr>
          <p:cNvSpPr txBox="1"/>
          <p:nvPr/>
        </p:nvSpPr>
        <p:spPr>
          <a:xfrm>
            <a:off x="7182330" y="2600693"/>
            <a:ext cx="4782837" cy="2708434"/>
          </a:xfrm>
          <a:prstGeom prst="rect">
            <a:avLst/>
          </a:prstGeom>
          <a:noFill/>
        </p:spPr>
        <p:txBody>
          <a:bodyPr wrap="square" lIns="0" tIns="0" rIns="0" bIns="0" anchor="t">
            <a:spAutoFit/>
          </a:bodyPr>
          <a:lstStyle/>
          <a:p>
            <a:r>
              <a:rPr lang="pt-PT" sz="1600" b="1" i="1" dirty="0">
                <a:latin typeface="Georgia Pro" panose="02040502050405020303" pitchFamily="18" charset="0"/>
              </a:rPr>
              <a:t>Grape varieties: </a:t>
            </a:r>
            <a:br>
              <a:rPr lang="pt-PT" sz="1600" b="1" i="1" dirty="0">
                <a:latin typeface="Georgia Pro" panose="02040502050405020303" pitchFamily="18" charset="0"/>
              </a:rPr>
            </a:br>
            <a:r>
              <a:rPr lang="pt-PT" sz="1600" i="1" dirty="0">
                <a:latin typeface="Georgia Pro" panose="02040502050405020303" pitchFamily="18" charset="0"/>
              </a:rPr>
              <a:t>Tinta Negra</a:t>
            </a:r>
          </a:p>
          <a:p>
            <a:endParaRPr lang="pt-PT" sz="1600" b="1" i="1" dirty="0">
              <a:latin typeface="Georgia Pro"/>
            </a:endParaRPr>
          </a:p>
          <a:p>
            <a:r>
              <a:rPr lang="pt-PT" sz="1600" b="1" i="1" dirty="0">
                <a:latin typeface="Georgia Pro"/>
              </a:rPr>
              <a:t>Technical specifications: </a:t>
            </a:r>
            <a:endParaRPr lang="en-US" dirty="0"/>
          </a:p>
          <a:p>
            <a:r>
              <a:rPr lang="pt-PT" sz="1600" i="1" dirty="0">
                <a:latin typeface="Georgia Pro"/>
              </a:rPr>
              <a:t>Alcohol %Vol. 20% 18,75</a:t>
            </a:r>
            <a:endParaRPr lang="pt-PT" dirty="0"/>
          </a:p>
          <a:p>
            <a:r>
              <a:rPr lang="pt-PT" sz="1600" i="1" dirty="0">
                <a:latin typeface="Georgia Pro"/>
              </a:rPr>
              <a:t>Density 20%C 1,03594</a:t>
            </a:r>
            <a:endParaRPr lang="pt-PT" dirty="0"/>
          </a:p>
          <a:p>
            <a:r>
              <a:rPr lang="pt-PT" sz="1600" i="1" dirty="0">
                <a:latin typeface="Georgia Pro"/>
              </a:rPr>
              <a:t>Baume 5,3</a:t>
            </a:r>
            <a:endParaRPr lang="pt-PT" dirty="0"/>
          </a:p>
          <a:p>
            <a:r>
              <a:rPr lang="pt-PT" sz="1600" i="1" dirty="0">
                <a:latin typeface="Georgia Pro"/>
              </a:rPr>
              <a:t>Volatile acidity (acetic acid) g/l 0,30</a:t>
            </a:r>
            <a:endParaRPr lang="pt-PT" dirty="0"/>
          </a:p>
          <a:p>
            <a:r>
              <a:rPr lang="pt-PT" sz="1600" i="1" dirty="0">
                <a:latin typeface="Georgia Pro"/>
              </a:rPr>
              <a:t>Dry extract – total 158,6</a:t>
            </a:r>
            <a:endParaRPr lang="pt-PT" dirty="0"/>
          </a:p>
          <a:p>
            <a:r>
              <a:rPr lang="pt-PT" sz="1600" i="1" dirty="0">
                <a:latin typeface="Georgia Pro"/>
              </a:rPr>
              <a:t>Total sugar g/l 147</a:t>
            </a:r>
            <a:endParaRPr lang="pt-PT" dirty="0"/>
          </a:p>
          <a:p>
            <a:r>
              <a:rPr lang="pt-PT" sz="1600" i="1" dirty="0">
                <a:latin typeface="Georgia Pro"/>
              </a:rPr>
              <a:t>Extract not reducing g/l 11,5</a:t>
            </a:r>
            <a:endParaRPr lang="pt-PT" dirty="0"/>
          </a:p>
        </p:txBody>
      </p:sp>
      <p:pic>
        <p:nvPicPr>
          <p:cNvPr id="7" name="Picture 6" descr="A bottle of wine with a label&#10;&#10;AI-generated content may be incorrect.">
            <a:extLst>
              <a:ext uri="{FF2B5EF4-FFF2-40B4-BE49-F238E27FC236}">
                <a16:creationId xmlns:a16="http://schemas.microsoft.com/office/drawing/2014/main" id="{A9DBE609-3519-C087-4442-A28FE596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950" y="1874520"/>
            <a:ext cx="1202099" cy="4580412"/>
          </a:xfrm>
          <a:prstGeom prst="rect">
            <a:avLst/>
          </a:prstGeom>
        </p:spPr>
      </p:pic>
      <p:sp>
        <p:nvSpPr>
          <p:cNvPr id="8" name="CaixaDeTexto 8">
            <a:extLst>
              <a:ext uri="{FF2B5EF4-FFF2-40B4-BE49-F238E27FC236}">
                <a16:creationId xmlns:a16="http://schemas.microsoft.com/office/drawing/2014/main" id="{96B13377-9CA5-46D9-499F-BC2B52D139A8}"/>
              </a:ext>
            </a:extLst>
          </p:cNvPr>
          <p:cNvSpPr txBox="1"/>
          <p:nvPr/>
        </p:nvSpPr>
        <p:spPr>
          <a:xfrm>
            <a:off x="494159" y="2950192"/>
            <a:ext cx="4453875" cy="276101"/>
          </a:xfrm>
          <a:prstGeom prst="rect">
            <a:avLst/>
          </a:prstGeom>
          <a:noFill/>
        </p:spPr>
        <p:txBody>
          <a:bodyPr wrap="square" lIns="0" tIns="0" rIns="0" bIns="0" anchor="t">
            <a:spAutoFit/>
          </a:bodyPr>
          <a:lstStyle/>
          <a:p>
            <a:pPr>
              <a:lnSpc>
                <a:spcPts val="2300"/>
              </a:lnSpc>
            </a:pPr>
            <a:r>
              <a:rPr lang="en-US" sz="1600" b="1" i="1" u="none" strike="noStrike" baseline="0" dirty="0">
                <a:solidFill>
                  <a:srgbClr val="000000"/>
                </a:solidFill>
                <a:latin typeface="Georgia Pro" panose="02040502050405020303" pitchFamily="18" charset="0"/>
              </a:rPr>
              <a:t>Tasting Notes</a:t>
            </a:r>
          </a:p>
        </p:txBody>
      </p:sp>
    </p:spTree>
    <p:extLst>
      <p:ext uri="{BB962C8B-B14F-4D97-AF65-F5344CB8AC3E}">
        <p14:creationId xmlns:p14="http://schemas.microsoft.com/office/powerpoint/2010/main" val="2454955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40AC855-49EF-078D-F845-DC9596F968F9}"/>
              </a:ext>
            </a:extLst>
          </p:cNvPr>
          <p:cNvPicPr>
            <a:picLocks noChangeAspect="1"/>
          </p:cNvPicPr>
          <p:nvPr/>
        </p:nvPicPr>
        <p:blipFill rotWithShape="1">
          <a:blip r:embed="rId2"/>
          <a:srcRect l="20090" t="35787" r="54001" b="42526"/>
          <a:stretch/>
        </p:blipFill>
        <p:spPr>
          <a:xfrm>
            <a:off x="1054122" y="1107512"/>
            <a:ext cx="2386837" cy="1193183"/>
          </a:xfrm>
          <a:prstGeom prst="rect">
            <a:avLst/>
          </a:prstGeom>
        </p:spPr>
      </p:pic>
      <p:pic>
        <p:nvPicPr>
          <p:cNvPr id="12" name="Imagem 11">
            <a:extLst>
              <a:ext uri="{FF2B5EF4-FFF2-40B4-BE49-F238E27FC236}">
                <a16:creationId xmlns:a16="http://schemas.microsoft.com/office/drawing/2014/main" id="{3A261CE7-ED5B-8892-E8BC-DDC8F38A1B0B}"/>
              </a:ext>
            </a:extLst>
          </p:cNvPr>
          <p:cNvPicPr>
            <a:picLocks noChangeAspect="1"/>
          </p:cNvPicPr>
          <p:nvPr/>
        </p:nvPicPr>
        <p:blipFill rotWithShape="1">
          <a:blip r:embed="rId2"/>
          <a:srcRect l="26785" t="57683" r="63350" b="24378"/>
          <a:stretch/>
        </p:blipFill>
        <p:spPr>
          <a:xfrm>
            <a:off x="3440959" y="1070437"/>
            <a:ext cx="1132764" cy="1230258"/>
          </a:xfrm>
          <a:prstGeom prst="rect">
            <a:avLst/>
          </a:prstGeom>
        </p:spPr>
      </p:pic>
      <p:sp>
        <p:nvSpPr>
          <p:cNvPr id="9" name="CaixaDeTexto 12">
            <a:extLst>
              <a:ext uri="{FF2B5EF4-FFF2-40B4-BE49-F238E27FC236}">
                <a16:creationId xmlns:a16="http://schemas.microsoft.com/office/drawing/2014/main" id="{9F5AC392-395D-4849-F4E6-23109784C2C4}"/>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
        <p:nvSpPr>
          <p:cNvPr id="10" name="Content Placeholder 2">
            <a:extLst>
              <a:ext uri="{FF2B5EF4-FFF2-40B4-BE49-F238E27FC236}">
                <a16:creationId xmlns:a16="http://schemas.microsoft.com/office/drawing/2014/main" id="{6568E100-613C-04A2-F8C4-9D6BE4048632}"/>
              </a:ext>
            </a:extLst>
          </p:cNvPr>
          <p:cNvSpPr txBox="1">
            <a:spLocks/>
          </p:cNvSpPr>
          <p:nvPr/>
        </p:nvSpPr>
        <p:spPr>
          <a:xfrm>
            <a:off x="1132990" y="2558069"/>
            <a:ext cx="10063175" cy="2377057"/>
          </a:xfrm>
          <a:prstGeom prst="rect">
            <a:avLst/>
          </a:prstGeom>
        </p:spPr>
        <p:txBody>
          <a:bodyPr wrap="square"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500" i="1">
                <a:solidFill>
                  <a:srgbClr val="391F35"/>
                </a:solidFill>
                <a:latin typeface="Georgia Pro"/>
              </a:rPr>
              <a:t>Vinhos Barbeito entered the wine business in 1946, during a particularly dark time for Madeira. During World War II, production and sales had ground to a virtual halt. As a result, far more companies were leaving the business than were joining. But Mario Barbeito had faith in the future. He also believed that the value of great Madeira could only go up as it became older and production of young vintages declined. But while Barbeito saw those vintage wines as a nest egg for the future, he was content to let the wines age. He wisely built the business in the early years around more modest </a:t>
            </a:r>
            <a:r>
              <a:rPr lang="en-US" sz="1500" i="1" err="1">
                <a:solidFill>
                  <a:srgbClr val="391F35"/>
                </a:solidFill>
                <a:latin typeface="Georgia Pro"/>
              </a:rPr>
              <a:t>Madeiras</a:t>
            </a:r>
            <a:r>
              <a:rPr lang="en-US" sz="1500" i="1">
                <a:solidFill>
                  <a:srgbClr val="391F35"/>
                </a:solidFill>
                <a:latin typeface="Georgia Pro"/>
              </a:rPr>
              <a:t>.</a:t>
            </a:r>
          </a:p>
          <a:p>
            <a:pPr marL="0" indent="0">
              <a:lnSpc>
                <a:spcPct val="100000"/>
              </a:lnSpc>
              <a:spcBef>
                <a:spcPts val="0"/>
              </a:spcBef>
              <a:buFont typeface="Arial" panose="020B0604020202020204" pitchFamily="34" charset="0"/>
              <a:buNone/>
            </a:pPr>
            <a:r>
              <a:rPr lang="en-US" sz="1500" i="1">
                <a:solidFill>
                  <a:srgbClr val="391F35"/>
                </a:solidFill>
                <a:latin typeface="Georgia Pro"/>
              </a:rPr>
              <a:t>It was left to his daughter Manuela - when she gradually took over the business from him in the 1970s to continue his work. In the mid 1990s, Manuela Barbeito began to turn over the reins of the company to her son Ricardo Freitas. He not only brought a deep respect for Madeira’s classical roots, but also brought new energy and new ideas to the company. One of these ideas was to restore the role that Madeira once had as a companion to food. Ricardo is continuing his grandfather’s and mother’s legacy of making wines and preserving them for future generations. But he is also creating his own legacy: a series of </a:t>
            </a:r>
            <a:r>
              <a:rPr lang="en-US" sz="1500" i="1" err="1">
                <a:solidFill>
                  <a:srgbClr val="391F35"/>
                </a:solidFill>
                <a:latin typeface="Georgia Pro"/>
              </a:rPr>
              <a:t>Madeiras</a:t>
            </a:r>
            <a:r>
              <a:rPr lang="en-US" sz="1500" i="1">
                <a:solidFill>
                  <a:srgbClr val="391F35"/>
                </a:solidFill>
                <a:latin typeface="Georgia Pro"/>
              </a:rPr>
              <a:t> he calls his “Signature” wines. These handcrafted wines combine the best elements of Madeira’s classical tradition with Ricardo’s own quest for purity and vineyard and varietal expression. Made in tiny lots, their astonishingly graceful style has prompted British wine critic Jancis Robinson to call Barbeito the “Lafite of Madeira”. </a:t>
            </a:r>
          </a:p>
          <a:p>
            <a:pPr marL="0" indent="0">
              <a:lnSpc>
                <a:spcPct val="100000"/>
              </a:lnSpc>
              <a:spcBef>
                <a:spcPts val="0"/>
              </a:spcBef>
              <a:buFont typeface="Arial" panose="020B0604020202020204" pitchFamily="34" charset="0"/>
              <a:buNone/>
            </a:pPr>
            <a:endParaRPr lang="en-US" sz="1500" i="1">
              <a:solidFill>
                <a:srgbClr val="391F35"/>
              </a:solidFill>
              <a:latin typeface="Georgia Pro"/>
            </a:endParaRPr>
          </a:p>
        </p:txBody>
      </p:sp>
    </p:spTree>
    <p:extLst>
      <p:ext uri="{BB962C8B-B14F-4D97-AF65-F5344CB8AC3E}">
        <p14:creationId xmlns:p14="http://schemas.microsoft.com/office/powerpoint/2010/main" val="320354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2">
            <a:extLst>
              <a:ext uri="{FF2B5EF4-FFF2-40B4-BE49-F238E27FC236}">
                <a16:creationId xmlns:a16="http://schemas.microsoft.com/office/drawing/2014/main" id="{3A520CA7-A515-E090-D6F7-9FDD5EC25564}"/>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Sitka Heading"/>
                <a:ea typeface="Cambria"/>
              </a:rPr>
              <a:t>Madeira Wine _ Rainwater Dry Reserve</a:t>
            </a:r>
          </a:p>
        </p:txBody>
      </p:sp>
      <p:sp>
        <p:nvSpPr>
          <p:cNvPr id="4" name="CaixaDeTexto 4">
            <a:extLst>
              <a:ext uri="{FF2B5EF4-FFF2-40B4-BE49-F238E27FC236}">
                <a16:creationId xmlns:a16="http://schemas.microsoft.com/office/drawing/2014/main" id="{FC540E98-FF58-5EAF-F1BD-A2F802F74B5C}"/>
              </a:ext>
            </a:extLst>
          </p:cNvPr>
          <p:cNvSpPr txBox="1"/>
          <p:nvPr/>
        </p:nvSpPr>
        <p:spPr>
          <a:xfrm>
            <a:off x="499310" y="2042772"/>
            <a:ext cx="6136104" cy="492443"/>
          </a:xfrm>
          <a:prstGeom prst="rect">
            <a:avLst/>
          </a:prstGeom>
          <a:noFill/>
        </p:spPr>
        <p:txBody>
          <a:bodyPr wrap="square" lIns="0" tIns="0" rIns="0" bIns="0">
            <a:spAutoFit/>
          </a:bodyPr>
          <a:lstStyle/>
          <a:p>
            <a:r>
              <a:rPr lang="pt-PT" sz="1600" b="1" i="1" dirty="0">
                <a:solidFill>
                  <a:srgbClr val="E0556B"/>
                </a:solidFill>
                <a:latin typeface="Georgia Pro" panose="02040502050405020303" pitchFamily="18" charset="0"/>
              </a:rPr>
              <a:t>2. BARBEITO</a:t>
            </a:r>
          </a:p>
          <a:p>
            <a:pPr algn="l"/>
            <a:r>
              <a:rPr lang="pt-PT" sz="1600" i="1" u="none" strike="noStrike" baseline="0" dirty="0" err="1">
                <a:solidFill>
                  <a:srgbClr val="000000"/>
                </a:solidFill>
                <a:latin typeface="Georgia Pro" panose="02040502050405020303" pitchFamily="18" charset="0"/>
              </a:rPr>
              <a:t>Rainwater</a:t>
            </a:r>
            <a:r>
              <a:rPr lang="pt-PT" sz="1600" i="1" dirty="0">
                <a:solidFill>
                  <a:srgbClr val="000000"/>
                </a:solidFill>
                <a:latin typeface="Georgia Pro" panose="02040502050405020303" pitchFamily="18" charset="0"/>
              </a:rPr>
              <a:t> </a:t>
            </a:r>
            <a:r>
              <a:rPr lang="pt-PT" sz="1600" i="1" u="none" strike="noStrike" baseline="0" dirty="0">
                <a:solidFill>
                  <a:srgbClr val="000000"/>
                </a:solidFill>
                <a:latin typeface="Georgia Pro" panose="02040502050405020303" pitchFamily="18" charset="0"/>
              </a:rPr>
              <a:t>Reserva </a:t>
            </a:r>
            <a:r>
              <a:rPr lang="pt-PT" sz="1600" i="1" u="none" strike="noStrike" baseline="0" dirty="0" err="1">
                <a:solidFill>
                  <a:srgbClr val="000000"/>
                </a:solidFill>
                <a:latin typeface="Georgia Pro" panose="02040502050405020303" pitchFamily="18" charset="0"/>
              </a:rPr>
              <a:t>Medium</a:t>
            </a:r>
            <a:r>
              <a:rPr lang="pt-PT" sz="1600" i="1" u="none" strike="noStrike" baseline="0" dirty="0">
                <a:solidFill>
                  <a:srgbClr val="000000"/>
                </a:solidFill>
                <a:latin typeface="Georgia Pro" panose="02040502050405020303" pitchFamily="18" charset="0"/>
              </a:rPr>
              <a:t> </a:t>
            </a:r>
            <a:r>
              <a:rPr lang="pt-PT" sz="1600" i="1" u="none" strike="noStrike" baseline="0" dirty="0" err="1">
                <a:solidFill>
                  <a:srgbClr val="000000"/>
                </a:solidFill>
                <a:latin typeface="Georgia Pro" panose="02040502050405020303" pitchFamily="18" charset="0"/>
              </a:rPr>
              <a:t>Dry</a:t>
            </a:r>
            <a:endParaRPr lang="pt-PT" sz="1600" i="1" u="none" strike="noStrike" baseline="0" dirty="0">
              <a:solidFill>
                <a:srgbClr val="000000"/>
              </a:solidFill>
              <a:latin typeface="Georgia Pro" panose="02040502050405020303" pitchFamily="18" charset="0"/>
            </a:endParaRPr>
          </a:p>
        </p:txBody>
      </p:sp>
      <p:sp>
        <p:nvSpPr>
          <p:cNvPr id="5" name="CaixaDeTexto 8">
            <a:extLst>
              <a:ext uri="{FF2B5EF4-FFF2-40B4-BE49-F238E27FC236}">
                <a16:creationId xmlns:a16="http://schemas.microsoft.com/office/drawing/2014/main" id="{82B2904E-91D3-4AB8-5C15-073FD07FBE8A}"/>
              </a:ext>
            </a:extLst>
          </p:cNvPr>
          <p:cNvSpPr txBox="1"/>
          <p:nvPr/>
        </p:nvSpPr>
        <p:spPr>
          <a:xfrm>
            <a:off x="7243966" y="2260260"/>
            <a:ext cx="4782837" cy="2462213"/>
          </a:xfrm>
          <a:prstGeom prst="rect">
            <a:avLst/>
          </a:prstGeom>
          <a:noFill/>
        </p:spPr>
        <p:txBody>
          <a:bodyPr wrap="square" lIns="0" tIns="0" rIns="0" bIns="0">
            <a:spAutoFit/>
          </a:bodyPr>
          <a:lstStyle/>
          <a:p>
            <a:r>
              <a:rPr lang="pt-PT" sz="1600" b="1" i="1" dirty="0" err="1">
                <a:latin typeface="Georgia Pro" panose="02040502050405020303" pitchFamily="18" charset="0"/>
              </a:rPr>
              <a:t>Grape</a:t>
            </a:r>
            <a:r>
              <a:rPr lang="pt-PT" sz="1600" b="1" i="1" dirty="0">
                <a:latin typeface="Georgia Pro" panose="02040502050405020303" pitchFamily="18" charset="0"/>
              </a:rPr>
              <a:t> </a:t>
            </a:r>
            <a:r>
              <a:rPr lang="pt-PT" sz="1600" b="1" i="1" dirty="0" err="1">
                <a:latin typeface="Georgia Pro" panose="02040502050405020303" pitchFamily="18" charset="0"/>
              </a:rPr>
              <a:t>varieties</a:t>
            </a:r>
            <a:r>
              <a:rPr lang="pt-PT" sz="1600" b="1" i="1" dirty="0">
                <a:latin typeface="Georgia Pro" panose="02040502050405020303" pitchFamily="18" charset="0"/>
              </a:rPr>
              <a:t>: </a:t>
            </a:r>
            <a:br>
              <a:rPr lang="pt-PT" sz="1600" b="1" i="1" dirty="0">
                <a:latin typeface="Georgia Pro" panose="02040502050405020303" pitchFamily="18" charset="0"/>
              </a:rPr>
            </a:br>
            <a:r>
              <a:rPr lang="pt-PT" sz="1600" i="1" dirty="0">
                <a:latin typeface="Georgia Pro" panose="02040502050405020303" pitchFamily="18" charset="0"/>
              </a:rPr>
              <a:t>80% Tinta Negra </a:t>
            </a:r>
            <a:r>
              <a:rPr lang="pt-PT" sz="1600" i="1" dirty="0" err="1">
                <a:latin typeface="Georgia Pro" panose="02040502050405020303" pitchFamily="18" charset="0"/>
              </a:rPr>
              <a:t>and</a:t>
            </a:r>
            <a:r>
              <a:rPr lang="pt-PT" sz="1600" i="1" dirty="0">
                <a:latin typeface="Georgia Pro" panose="02040502050405020303" pitchFamily="18" charset="0"/>
              </a:rPr>
              <a:t> 20% Verdelho</a:t>
            </a:r>
          </a:p>
          <a:p>
            <a:endParaRPr lang="pt-PT" sz="1600" b="1" i="1" dirty="0">
              <a:latin typeface="Georgia Pro" panose="02040502050405020303" pitchFamily="18" charset="0"/>
            </a:endParaRPr>
          </a:p>
          <a:p>
            <a:r>
              <a:rPr lang="pt-PT" sz="1600" b="1" i="1" dirty="0" err="1">
                <a:latin typeface="Georgia Pro" panose="02040502050405020303" pitchFamily="18" charset="0"/>
              </a:rPr>
              <a:t>Technical</a:t>
            </a:r>
            <a:r>
              <a:rPr lang="pt-PT" sz="1600" b="1" i="1" dirty="0">
                <a:latin typeface="Georgia Pro" panose="02040502050405020303" pitchFamily="18" charset="0"/>
              </a:rPr>
              <a:t> </a:t>
            </a:r>
            <a:r>
              <a:rPr lang="pt-PT" sz="1600" b="1" i="1" dirty="0" err="1">
                <a:latin typeface="Georgia Pro" panose="02040502050405020303" pitchFamily="18" charset="0"/>
              </a:rPr>
              <a:t>specifications</a:t>
            </a:r>
            <a:r>
              <a:rPr lang="pt-PT" sz="1600" b="1" i="1" dirty="0">
                <a:latin typeface="Georgia Pro" panose="02040502050405020303" pitchFamily="18" charset="0"/>
              </a:rPr>
              <a:t>: </a:t>
            </a:r>
          </a:p>
          <a:p>
            <a:r>
              <a:rPr lang="pt-PT" sz="1600" i="1" dirty="0" err="1">
                <a:latin typeface="Georgia Pro" panose="02040502050405020303" pitchFamily="18" charset="0"/>
              </a:rPr>
              <a:t>Alcohol</a:t>
            </a:r>
            <a:r>
              <a:rPr lang="pt-PT" sz="1600" i="1" dirty="0">
                <a:latin typeface="Georgia Pro" panose="02040502050405020303" pitchFamily="18" charset="0"/>
              </a:rPr>
              <a:t>: 18,10% vol.</a:t>
            </a:r>
          </a:p>
          <a:p>
            <a:r>
              <a:rPr lang="pt-PT" sz="1600" i="1" dirty="0" err="1">
                <a:latin typeface="Georgia Pro" panose="02040502050405020303" pitchFamily="18" charset="0"/>
              </a:rPr>
              <a:t>Baume</a:t>
            </a:r>
            <a:r>
              <a:rPr lang="pt-PT" sz="1600" i="1" dirty="0">
                <a:latin typeface="Georgia Pro" panose="02040502050405020303" pitchFamily="18" charset="0"/>
              </a:rPr>
              <a:t>: 1,95</a:t>
            </a:r>
          </a:p>
          <a:p>
            <a:r>
              <a:rPr lang="pt-PT" sz="1600" i="1" dirty="0">
                <a:latin typeface="Georgia Pro" panose="02040502050405020303" pitchFamily="18" charset="0"/>
              </a:rPr>
              <a:t>Total sugar: 70 g/l</a:t>
            </a:r>
          </a:p>
          <a:p>
            <a:r>
              <a:rPr lang="pt-PT" sz="1600" i="1" dirty="0" err="1">
                <a:latin typeface="Georgia Pro" panose="02040502050405020303" pitchFamily="18" charset="0"/>
              </a:rPr>
              <a:t>Volatile</a:t>
            </a:r>
            <a:r>
              <a:rPr lang="pt-PT" sz="1600" i="1" dirty="0">
                <a:latin typeface="Georgia Pro" panose="02040502050405020303" pitchFamily="18" charset="0"/>
              </a:rPr>
              <a:t> </a:t>
            </a:r>
            <a:r>
              <a:rPr lang="pt-PT" sz="1600" i="1" dirty="0" err="1">
                <a:latin typeface="Georgia Pro" panose="02040502050405020303" pitchFamily="18" charset="0"/>
              </a:rPr>
              <a:t>acidity</a:t>
            </a:r>
            <a:r>
              <a:rPr lang="pt-PT" sz="1600" i="1" dirty="0">
                <a:latin typeface="Georgia Pro" panose="02040502050405020303" pitchFamily="18" charset="0"/>
              </a:rPr>
              <a:t>: 0,42</a:t>
            </a:r>
          </a:p>
          <a:p>
            <a:r>
              <a:rPr lang="pt-PT" sz="1600" i="1" dirty="0">
                <a:latin typeface="Georgia Pro" panose="02040502050405020303" pitchFamily="18" charset="0"/>
              </a:rPr>
              <a:t>Total </a:t>
            </a:r>
            <a:r>
              <a:rPr lang="pt-PT" sz="1600" i="1" dirty="0" err="1">
                <a:latin typeface="Georgia Pro" panose="02040502050405020303" pitchFamily="18" charset="0"/>
              </a:rPr>
              <a:t>acidity</a:t>
            </a:r>
            <a:r>
              <a:rPr lang="pt-PT" sz="1600" i="1" dirty="0">
                <a:latin typeface="Georgia Pro" panose="02040502050405020303" pitchFamily="18" charset="0"/>
              </a:rPr>
              <a:t>: 6,41</a:t>
            </a:r>
          </a:p>
          <a:p>
            <a:r>
              <a:rPr lang="pt-PT" sz="1600" i="1" dirty="0">
                <a:latin typeface="Georgia Pro" panose="02040502050405020303" pitchFamily="18" charset="0"/>
              </a:rPr>
              <a:t>pH: 3,33</a:t>
            </a:r>
          </a:p>
        </p:txBody>
      </p:sp>
      <p:sp>
        <p:nvSpPr>
          <p:cNvPr id="9" name="CaixaDeTexto 8">
            <a:extLst>
              <a:ext uri="{FF2B5EF4-FFF2-40B4-BE49-F238E27FC236}">
                <a16:creationId xmlns:a16="http://schemas.microsoft.com/office/drawing/2014/main" id="{E3696682-775B-903C-4746-11BCB53D471F}"/>
              </a:ext>
            </a:extLst>
          </p:cNvPr>
          <p:cNvSpPr txBox="1"/>
          <p:nvPr/>
        </p:nvSpPr>
        <p:spPr>
          <a:xfrm>
            <a:off x="494159" y="2950192"/>
            <a:ext cx="4453875" cy="2018501"/>
          </a:xfrm>
          <a:prstGeom prst="rect">
            <a:avLst/>
          </a:prstGeom>
          <a:noFill/>
        </p:spPr>
        <p:txBody>
          <a:bodyPr wrap="square" lIns="0" tIns="0" rIns="0" bIns="0" anchor="t">
            <a:spAutoFit/>
          </a:bodyPr>
          <a:lstStyle/>
          <a:p>
            <a:pPr>
              <a:lnSpc>
                <a:spcPts val="2300"/>
              </a:lnSpc>
            </a:pPr>
            <a:r>
              <a:rPr lang="en-US" sz="1600" b="1" i="1" u="none" strike="noStrike" baseline="0" dirty="0">
                <a:solidFill>
                  <a:srgbClr val="000000"/>
                </a:solidFill>
                <a:latin typeface="Georgia Pro"/>
              </a:rPr>
              <a:t>Tasting notes and harmonies</a:t>
            </a:r>
          </a:p>
          <a:p>
            <a:r>
              <a:rPr lang="en-US" sz="1600" i="1" dirty="0">
                <a:latin typeface="Georgia Pro" panose="02040502050405020303" pitchFamily="18" charset="0"/>
                <a:ea typeface="+mn-lt"/>
                <a:cs typeface="+mn-lt"/>
              </a:rPr>
              <a:t>Light gold </a:t>
            </a:r>
            <a:r>
              <a:rPr lang="en-US" sz="1600" i="1" dirty="0" err="1">
                <a:latin typeface="Georgia Pro" panose="02040502050405020303" pitchFamily="18" charset="0"/>
                <a:ea typeface="+mn-lt"/>
                <a:cs typeface="+mn-lt"/>
              </a:rPr>
              <a:t>colour</a:t>
            </a:r>
            <a:r>
              <a:rPr lang="en-US" sz="1600" i="1" dirty="0">
                <a:latin typeface="Georgia Pro" panose="02040502050405020303" pitchFamily="18" charset="0"/>
                <a:ea typeface="+mn-lt"/>
                <a:cs typeface="+mn-lt"/>
              </a:rPr>
              <a:t>.</a:t>
            </a:r>
          </a:p>
          <a:p>
            <a:r>
              <a:rPr lang="en-US" sz="1600" i="1" dirty="0">
                <a:latin typeface="Georgia Pro" panose="02040502050405020303" pitchFamily="18" charset="0"/>
                <a:ea typeface="+mn-lt"/>
                <a:cs typeface="+mn-lt"/>
              </a:rPr>
              <a:t>Aromatic nose with notes of dried fruit, orange blossom and crystallized fruit. Full, round with an extreme softness. Long and mineral fresh finish.</a:t>
            </a:r>
          </a:p>
          <a:p>
            <a:r>
              <a:rPr lang="en-US" sz="1600" i="1" dirty="0">
                <a:latin typeface="Georgia Pro" panose="02040502050405020303" pitchFamily="18" charset="0"/>
                <a:ea typeface="+mn-lt"/>
                <a:cs typeface="+mn-lt"/>
              </a:rPr>
              <a:t>Excellent as an aperitif, with salted nuts and olives.</a:t>
            </a:r>
            <a:endParaRPr lang="en-US" sz="1600" i="1" dirty="0">
              <a:latin typeface="Georgia Pro" panose="02040502050405020303" pitchFamily="18" charset="0"/>
            </a:endParaRPr>
          </a:p>
        </p:txBody>
      </p:sp>
      <p:pic>
        <p:nvPicPr>
          <p:cNvPr id="7" name="Picture 6" descr="A bottle of wine with a white label&#10;&#10;AI-generated content may be incorrect.">
            <a:extLst>
              <a:ext uri="{FF2B5EF4-FFF2-40B4-BE49-F238E27FC236}">
                <a16:creationId xmlns:a16="http://schemas.microsoft.com/office/drawing/2014/main" id="{EA140726-D317-2BD5-0EC8-BE2B3078F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953" y="1954276"/>
            <a:ext cx="1215177" cy="4500656"/>
          </a:xfrm>
          <a:prstGeom prst="rect">
            <a:avLst/>
          </a:prstGeom>
        </p:spPr>
      </p:pic>
    </p:spTree>
    <p:extLst>
      <p:ext uri="{BB962C8B-B14F-4D97-AF65-F5344CB8AC3E}">
        <p14:creationId xmlns:p14="http://schemas.microsoft.com/office/powerpoint/2010/main" val="3192185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20134537-AD90-226B-D4CB-42AC805B871F}"/>
              </a:ext>
            </a:extLst>
          </p:cNvPr>
          <p:cNvSpPr txBox="1"/>
          <p:nvPr/>
        </p:nvSpPr>
        <p:spPr>
          <a:xfrm>
            <a:off x="421743" y="2862416"/>
            <a:ext cx="11348514" cy="3539430"/>
          </a:xfrm>
          <a:prstGeom prst="rect">
            <a:avLst/>
          </a:prstGeom>
          <a:noFill/>
        </p:spPr>
        <p:txBody>
          <a:bodyPr wrap="square" lIns="0" tIns="0" rIns="0" bIns="0">
            <a:spAutoFit/>
          </a:bodyPr>
          <a:lstStyle/>
          <a:p>
            <a:pPr algn="ctr"/>
            <a:r>
              <a:rPr lang="en-US" sz="1600" b="1" i="1">
                <a:latin typeface="Georgia Pro"/>
              </a:rPr>
              <a:t>BLANDY’S MADEIRA</a:t>
            </a:r>
          </a:p>
          <a:p>
            <a:r>
              <a:rPr lang="en-US" sz="1600" i="1">
                <a:latin typeface="Georgia Pro"/>
              </a:rPr>
              <a:t>The Blandy family is unique in being the only family of all the original founders of the Madeira wine trade that still own and manage their own original wine company, nowadays managed by Chris Blandy – 7th generation. Throughout its long history on the island the family has played a leading role in the development of Madeira wine and members of the family continue to live in Madeira maintaining a tradition that goes back to 1811. </a:t>
            </a:r>
          </a:p>
          <a:p>
            <a:pPr algn="ctr"/>
            <a:r>
              <a:rPr lang="en-US" sz="1600" b="1" i="1">
                <a:latin typeface="Georgia Pro"/>
              </a:rPr>
              <a:t>COSSART GORDON </a:t>
            </a:r>
          </a:p>
          <a:p>
            <a:r>
              <a:rPr lang="en-US" sz="1600" i="1">
                <a:latin typeface="Georgia Pro"/>
              </a:rPr>
              <a:t>Established in 1745, Cossart Gordon &amp; Co. represents the oldest company in the Madeira trade. It was originally founded by Scotsmen, G. Newton and W. Gordon who were later joined by W. Cossart, in 1808. The company established a reputation as suppliers of the finest of </a:t>
            </a:r>
            <a:r>
              <a:rPr lang="en-US" sz="1600" i="1" err="1">
                <a:latin typeface="Georgia Pro"/>
              </a:rPr>
              <a:t>Madeiras</a:t>
            </a:r>
            <a:r>
              <a:rPr lang="en-US" sz="1600" i="1">
                <a:latin typeface="Georgia Pro"/>
              </a:rPr>
              <a:t> mainly due to their trade relationship with America. The firm today enjoys an unrivalled reputation as one of the finest producers of Madeira Wine.</a:t>
            </a:r>
          </a:p>
          <a:p>
            <a:pPr algn="ctr"/>
            <a:r>
              <a:rPr lang="en-US" sz="1600" b="1" i="1">
                <a:latin typeface="Georgia Pro"/>
              </a:rPr>
              <a:t>MILES MADEIRA</a:t>
            </a:r>
          </a:p>
          <a:p>
            <a:r>
              <a:rPr lang="en-US" sz="1600" i="1">
                <a:latin typeface="Georgia Pro"/>
              </a:rPr>
              <a:t>Established in 1814, Miles Madeira is synonymous with excellent Madeira wine and is one of the best known and most respected brands in the world. Today, Miles Madeira as become a Tinta Negra grape specialist, producing versatile wines perfect for cocktails or food pairing.</a:t>
            </a:r>
            <a:endParaRPr lang="pt-PT" sz="1600" i="1">
              <a:latin typeface="Georgia Pro"/>
            </a:endParaRPr>
          </a:p>
        </p:txBody>
      </p:sp>
      <p:pic>
        <p:nvPicPr>
          <p:cNvPr id="11" name="Imagem 10">
            <a:extLst>
              <a:ext uri="{FF2B5EF4-FFF2-40B4-BE49-F238E27FC236}">
                <a16:creationId xmlns:a16="http://schemas.microsoft.com/office/drawing/2014/main" id="{A68E9D68-FF4E-ED2C-80A2-1CE8DE3D8C53}"/>
              </a:ext>
            </a:extLst>
          </p:cNvPr>
          <p:cNvPicPr>
            <a:picLocks noChangeAspect="1"/>
          </p:cNvPicPr>
          <p:nvPr/>
        </p:nvPicPr>
        <p:blipFill rotWithShape="1">
          <a:blip r:embed="rId3"/>
          <a:srcRect l="20675" t="51484" r="66224" b="37144"/>
          <a:stretch/>
        </p:blipFill>
        <p:spPr>
          <a:xfrm>
            <a:off x="7816859" y="2137650"/>
            <a:ext cx="1094467" cy="567416"/>
          </a:xfrm>
          <a:prstGeom prst="rect">
            <a:avLst/>
          </a:prstGeom>
        </p:spPr>
      </p:pic>
      <p:pic>
        <p:nvPicPr>
          <p:cNvPr id="12" name="Imagem 11">
            <a:extLst>
              <a:ext uri="{FF2B5EF4-FFF2-40B4-BE49-F238E27FC236}">
                <a16:creationId xmlns:a16="http://schemas.microsoft.com/office/drawing/2014/main" id="{47A9E89C-C953-845A-8F12-9A87696C48F9}"/>
              </a:ext>
            </a:extLst>
          </p:cNvPr>
          <p:cNvPicPr>
            <a:picLocks noChangeAspect="1"/>
          </p:cNvPicPr>
          <p:nvPr/>
        </p:nvPicPr>
        <p:blipFill rotWithShape="1">
          <a:blip r:embed="rId3"/>
          <a:srcRect l="14656" t="34464" r="58382" b="49999"/>
          <a:stretch/>
        </p:blipFill>
        <p:spPr>
          <a:xfrm>
            <a:off x="5058663" y="2000063"/>
            <a:ext cx="2448446" cy="842589"/>
          </a:xfrm>
          <a:prstGeom prst="rect">
            <a:avLst/>
          </a:prstGeom>
        </p:spPr>
      </p:pic>
      <p:pic>
        <p:nvPicPr>
          <p:cNvPr id="13" name="Imagem 12">
            <a:extLst>
              <a:ext uri="{FF2B5EF4-FFF2-40B4-BE49-F238E27FC236}">
                <a16:creationId xmlns:a16="http://schemas.microsoft.com/office/drawing/2014/main" id="{7EEBF784-8C48-33E5-0654-A287CA0DDB0F}"/>
              </a:ext>
            </a:extLst>
          </p:cNvPr>
          <p:cNvPicPr>
            <a:picLocks noChangeAspect="1"/>
          </p:cNvPicPr>
          <p:nvPr/>
        </p:nvPicPr>
        <p:blipFill rotWithShape="1">
          <a:blip r:embed="rId3"/>
          <a:srcRect l="20631" t="20051" r="66181" b="65536"/>
          <a:stretch/>
        </p:blipFill>
        <p:spPr>
          <a:xfrm>
            <a:off x="2994934" y="1854177"/>
            <a:ext cx="1514475" cy="988475"/>
          </a:xfrm>
          <a:prstGeom prst="rect">
            <a:avLst/>
          </a:prstGeom>
        </p:spPr>
      </p:pic>
      <p:sp>
        <p:nvSpPr>
          <p:cNvPr id="3" name="CaixaDeTexto 12">
            <a:extLst>
              <a:ext uri="{FF2B5EF4-FFF2-40B4-BE49-F238E27FC236}">
                <a16:creationId xmlns:a16="http://schemas.microsoft.com/office/drawing/2014/main" id="{8946C54D-C1AF-D2E4-3806-FAF0335E677B}"/>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Tree>
    <p:extLst>
      <p:ext uri="{BB962C8B-B14F-4D97-AF65-F5344CB8AC3E}">
        <p14:creationId xmlns:p14="http://schemas.microsoft.com/office/powerpoint/2010/main" val="2105743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2">
            <a:extLst>
              <a:ext uri="{FF2B5EF4-FFF2-40B4-BE49-F238E27FC236}">
                <a16:creationId xmlns:a16="http://schemas.microsoft.com/office/drawing/2014/main" id="{4914843F-0094-F53E-F143-D5B2F4DF8ED8}"/>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anose="02040502050405020303" pitchFamily="18" charset="0"/>
                <a:ea typeface="Cambria"/>
              </a:rPr>
              <a:t>Madeira Wine _ Blandy's 10 YO </a:t>
            </a:r>
            <a:r>
              <a:rPr lang="en-US" sz="1500" i="1" err="1">
                <a:solidFill>
                  <a:srgbClr val="D2C5BA"/>
                </a:solidFill>
                <a:latin typeface="Georgia" panose="02040502050405020303" pitchFamily="18" charset="0"/>
                <a:ea typeface="Cambria"/>
              </a:rPr>
              <a:t>Sercial</a:t>
            </a:r>
            <a:endParaRPr lang="en-US" sz="1500" i="1">
              <a:solidFill>
                <a:srgbClr val="D2C5BA"/>
              </a:solidFill>
              <a:latin typeface="Georgia" panose="02040502050405020303" pitchFamily="18" charset="0"/>
              <a:ea typeface="Cambria"/>
            </a:endParaRPr>
          </a:p>
        </p:txBody>
      </p:sp>
      <p:sp>
        <p:nvSpPr>
          <p:cNvPr id="3" name="CaixaDeTexto 4">
            <a:extLst>
              <a:ext uri="{FF2B5EF4-FFF2-40B4-BE49-F238E27FC236}">
                <a16:creationId xmlns:a16="http://schemas.microsoft.com/office/drawing/2014/main" id="{BE1EDCC8-2271-6CB6-AA8D-88BD823C39AE}"/>
              </a:ext>
            </a:extLst>
          </p:cNvPr>
          <p:cNvSpPr txBox="1"/>
          <p:nvPr/>
        </p:nvSpPr>
        <p:spPr>
          <a:xfrm>
            <a:off x="499310" y="2042772"/>
            <a:ext cx="6136104" cy="492443"/>
          </a:xfrm>
          <a:prstGeom prst="rect">
            <a:avLst/>
          </a:prstGeom>
          <a:noFill/>
        </p:spPr>
        <p:txBody>
          <a:bodyPr wrap="square" lIns="0" tIns="0" rIns="0" bIns="0">
            <a:spAutoFit/>
          </a:bodyPr>
          <a:lstStyle/>
          <a:p>
            <a:pPr algn="l"/>
            <a:r>
              <a:rPr lang="pt-PT" sz="1600" b="1" i="1" u="none" strike="noStrike" baseline="0" dirty="0">
                <a:solidFill>
                  <a:srgbClr val="E0556B"/>
                </a:solidFill>
                <a:latin typeface="Georgia Pro" panose="02040502050405020303" pitchFamily="18" charset="0"/>
              </a:rPr>
              <a:t>3. BLANDY´S</a:t>
            </a:r>
          </a:p>
          <a:p>
            <a:r>
              <a:rPr lang="pt-PT" sz="1600" i="1" dirty="0" err="1">
                <a:solidFill>
                  <a:srgbClr val="000000"/>
                </a:solidFill>
                <a:latin typeface="Georgia Pro" panose="02040502050405020303" pitchFamily="18" charset="0"/>
              </a:rPr>
              <a:t>Blandy's</a:t>
            </a:r>
            <a:r>
              <a:rPr lang="pt-PT" sz="1600" i="1" dirty="0">
                <a:solidFill>
                  <a:srgbClr val="000000"/>
                </a:solidFill>
                <a:latin typeface="Georgia Pro" panose="02040502050405020303" pitchFamily="18" charset="0"/>
              </a:rPr>
              <a:t> 10 YO </a:t>
            </a:r>
            <a:r>
              <a:rPr lang="pt-PT" sz="1600" i="1" dirty="0" err="1">
                <a:solidFill>
                  <a:srgbClr val="000000"/>
                </a:solidFill>
                <a:latin typeface="Georgia Pro" panose="02040502050405020303" pitchFamily="18" charset="0"/>
              </a:rPr>
              <a:t>Sercial</a:t>
            </a:r>
            <a:r>
              <a:rPr lang="pt-PT" sz="1600" i="1" dirty="0">
                <a:solidFill>
                  <a:srgbClr val="000000"/>
                </a:solidFill>
                <a:latin typeface="Georgia Pro" panose="02040502050405020303" pitchFamily="18" charset="0"/>
              </a:rPr>
              <a:t> </a:t>
            </a:r>
            <a:endParaRPr lang="pt-PT" sz="1600" i="1" u="none" strike="noStrike" baseline="0" dirty="0">
              <a:solidFill>
                <a:srgbClr val="000000"/>
              </a:solidFill>
              <a:latin typeface="Georgia Pro" panose="02040502050405020303" pitchFamily="18" charset="0"/>
            </a:endParaRPr>
          </a:p>
        </p:txBody>
      </p:sp>
      <p:sp>
        <p:nvSpPr>
          <p:cNvPr id="6" name="CaixaDeTexto 8">
            <a:extLst>
              <a:ext uri="{FF2B5EF4-FFF2-40B4-BE49-F238E27FC236}">
                <a16:creationId xmlns:a16="http://schemas.microsoft.com/office/drawing/2014/main" id="{19B4FA3E-03F3-C6D4-2172-B5551598020B}"/>
              </a:ext>
            </a:extLst>
          </p:cNvPr>
          <p:cNvSpPr txBox="1"/>
          <p:nvPr/>
        </p:nvSpPr>
        <p:spPr>
          <a:xfrm>
            <a:off x="7178652" y="2612735"/>
            <a:ext cx="4782837" cy="3447098"/>
          </a:xfrm>
          <a:prstGeom prst="rect">
            <a:avLst/>
          </a:prstGeom>
          <a:noFill/>
        </p:spPr>
        <p:txBody>
          <a:bodyPr wrap="square" lIns="0" tIns="0" rIns="0" bIns="0">
            <a:spAutoFit/>
          </a:bodyPr>
          <a:lstStyle/>
          <a:p>
            <a:r>
              <a:rPr lang="pt-PT" sz="1600" b="1" i="1" dirty="0">
                <a:latin typeface="Georgia Pro" panose="02040502050405020303" pitchFamily="18" charset="0"/>
              </a:rPr>
              <a:t>Grape variety: </a:t>
            </a:r>
            <a:r>
              <a:rPr lang="en-GB" sz="1600" i="1" dirty="0" err="1">
                <a:latin typeface="Georgia Pro" panose="02040502050405020303" pitchFamily="18" charset="0"/>
              </a:rPr>
              <a:t>Sercial</a:t>
            </a:r>
            <a:endParaRPr lang="en-GB" sz="1600" i="1" dirty="0">
              <a:latin typeface="Georgia Pro" panose="02040502050405020303" pitchFamily="18" charset="0"/>
            </a:endParaRPr>
          </a:p>
          <a:p>
            <a:endParaRPr lang="pt-PT" sz="1600" i="1" dirty="0">
              <a:latin typeface="Georgia Pro" panose="02040502050405020303" pitchFamily="18" charset="0"/>
            </a:endParaRPr>
          </a:p>
          <a:p>
            <a:r>
              <a:rPr lang="pt-PT" sz="1600" b="1" i="1" dirty="0" err="1">
                <a:latin typeface="Georgia Pro" panose="02040502050405020303" pitchFamily="18" charset="0"/>
              </a:rPr>
              <a:t>Soil</a:t>
            </a:r>
            <a:r>
              <a:rPr lang="pt-PT" sz="1600" b="1" i="1" dirty="0">
                <a:latin typeface="Georgia Pro" panose="02040502050405020303" pitchFamily="18" charset="0"/>
              </a:rPr>
              <a:t> </a:t>
            </a:r>
            <a:r>
              <a:rPr lang="pt-PT" sz="1600" b="1" i="1" dirty="0" err="1">
                <a:latin typeface="Georgia Pro" panose="02040502050405020303" pitchFamily="18" charset="0"/>
              </a:rPr>
              <a:t>Type</a:t>
            </a:r>
            <a:r>
              <a:rPr lang="pt-PT" sz="1600" b="1" i="1" dirty="0">
                <a:latin typeface="Georgia Pro" panose="02040502050405020303" pitchFamily="18" charset="0"/>
              </a:rPr>
              <a:t>: </a:t>
            </a:r>
            <a:r>
              <a:rPr lang="en-GB" sz="1600" i="1" dirty="0">
                <a:latin typeface="Georgia Pro" panose="02040502050405020303" pitchFamily="18" charset="0"/>
              </a:rPr>
              <a:t>Different types of soils of </a:t>
            </a:r>
            <a:r>
              <a:rPr lang="en-GB" sz="1600" i="1" dirty="0" err="1">
                <a:latin typeface="Georgia Pro" panose="02040502050405020303" pitchFamily="18" charset="0"/>
              </a:rPr>
              <a:t>vulcanic</a:t>
            </a:r>
            <a:r>
              <a:rPr lang="en-GB" sz="1600" i="1" dirty="0">
                <a:latin typeface="Georgia Pro" panose="02040502050405020303" pitchFamily="18" charset="0"/>
              </a:rPr>
              <a:t> nature, derived mainly from basalt, </a:t>
            </a:r>
            <a:r>
              <a:rPr lang="en-GB" sz="1600" i="1" dirty="0" err="1">
                <a:latin typeface="Georgia Pro" panose="02040502050405020303" pitchFamily="18" charset="0"/>
              </a:rPr>
              <a:t>trachytes</a:t>
            </a:r>
            <a:r>
              <a:rPr lang="en-GB" sz="1600" i="1" dirty="0">
                <a:latin typeface="Georgia Pro" panose="02040502050405020303" pitchFamily="18" charset="0"/>
              </a:rPr>
              <a:t>, tufa, slag and conglomerates.</a:t>
            </a:r>
          </a:p>
          <a:p>
            <a:endParaRPr lang="fr-FR" sz="1600" i="1" dirty="0">
              <a:latin typeface="Georgia Pro" panose="02040502050405020303" pitchFamily="18" charset="0"/>
            </a:endParaRPr>
          </a:p>
          <a:p>
            <a:r>
              <a:rPr lang="pt-PT" sz="1600" b="1" i="1" dirty="0" err="1">
                <a:latin typeface="Georgia Pro" panose="02040502050405020303" pitchFamily="18" charset="0"/>
              </a:rPr>
              <a:t>Technical</a:t>
            </a:r>
            <a:r>
              <a:rPr lang="pt-PT" sz="1600" b="1" i="1" dirty="0">
                <a:latin typeface="Georgia Pro" panose="02040502050405020303" pitchFamily="18" charset="0"/>
              </a:rPr>
              <a:t> </a:t>
            </a:r>
            <a:r>
              <a:rPr lang="pt-PT" sz="1600" b="1" i="1" dirty="0" err="1">
                <a:latin typeface="Georgia Pro" panose="02040502050405020303" pitchFamily="18" charset="0"/>
              </a:rPr>
              <a:t>specifications</a:t>
            </a:r>
            <a:r>
              <a:rPr lang="pt-PT" sz="1600" b="1" i="1" dirty="0">
                <a:latin typeface="Georgia Pro" panose="02040502050405020303" pitchFamily="18" charset="0"/>
              </a:rPr>
              <a:t>: </a:t>
            </a:r>
            <a:endParaRPr lang="pt-PT" sz="1600" i="1" dirty="0">
              <a:latin typeface="Georgia Pro" panose="02040502050405020303" pitchFamily="18" charset="0"/>
            </a:endParaRPr>
          </a:p>
          <a:p>
            <a:r>
              <a:rPr lang="pt-PT" sz="1600" i="1" dirty="0" err="1">
                <a:latin typeface="Georgia Pro" panose="02040502050405020303" pitchFamily="18" charset="0"/>
              </a:rPr>
              <a:t>Alcohol</a:t>
            </a:r>
            <a:r>
              <a:rPr lang="pt-PT" sz="1600" i="1" dirty="0">
                <a:latin typeface="Georgia Pro" panose="02040502050405020303" pitchFamily="18" charset="0"/>
              </a:rPr>
              <a:t> – 19%</a:t>
            </a:r>
          </a:p>
          <a:p>
            <a:r>
              <a:rPr lang="pt-PT" sz="1600" i="1" dirty="0" err="1">
                <a:latin typeface="Georgia Pro" panose="02040502050405020303" pitchFamily="18" charset="0"/>
              </a:rPr>
              <a:t>Volumetric</a:t>
            </a:r>
            <a:r>
              <a:rPr lang="pt-PT" sz="1600" i="1" dirty="0">
                <a:latin typeface="Georgia Pro" panose="02040502050405020303" pitchFamily="18" charset="0"/>
              </a:rPr>
              <a:t> </a:t>
            </a:r>
            <a:r>
              <a:rPr lang="pt-PT" sz="1600" i="1" dirty="0" err="1">
                <a:latin typeface="Georgia Pro" panose="02040502050405020303" pitchFamily="18" charset="0"/>
              </a:rPr>
              <a:t>mass</a:t>
            </a:r>
            <a:r>
              <a:rPr lang="pt-PT" sz="1600" i="1" dirty="0">
                <a:latin typeface="Georgia Pro" panose="02040502050405020303" pitchFamily="18" charset="0"/>
              </a:rPr>
              <a:t> – 1004 g/L</a:t>
            </a:r>
          </a:p>
          <a:p>
            <a:r>
              <a:rPr lang="pt-PT" sz="1600" i="1" dirty="0">
                <a:latin typeface="Georgia Pro" panose="02040502050405020303" pitchFamily="18" charset="0"/>
              </a:rPr>
              <a:t>Total </a:t>
            </a:r>
            <a:r>
              <a:rPr lang="pt-PT" sz="1600" i="1" dirty="0" err="1">
                <a:latin typeface="Georgia Pro" panose="02040502050405020303" pitchFamily="18" charset="0"/>
              </a:rPr>
              <a:t>acidity</a:t>
            </a:r>
            <a:r>
              <a:rPr lang="pt-PT" sz="1600" i="1" dirty="0">
                <a:latin typeface="Georgia Pro" panose="02040502050405020303" pitchFamily="18" charset="0"/>
              </a:rPr>
              <a:t> – 6,80 g/L</a:t>
            </a:r>
          </a:p>
          <a:p>
            <a:r>
              <a:rPr lang="pt-PT" sz="1600" i="1" dirty="0" err="1">
                <a:latin typeface="Georgia Pro" panose="02040502050405020303" pitchFamily="18" charset="0"/>
              </a:rPr>
              <a:t>Volatil</a:t>
            </a:r>
            <a:r>
              <a:rPr lang="pt-PT" sz="1600" i="1" dirty="0">
                <a:latin typeface="Georgia Pro" panose="02040502050405020303" pitchFamily="18" charset="0"/>
              </a:rPr>
              <a:t>  </a:t>
            </a:r>
            <a:r>
              <a:rPr lang="pt-PT" sz="1600" i="1" dirty="0" err="1">
                <a:latin typeface="Georgia Pro" panose="02040502050405020303" pitchFamily="18" charset="0"/>
              </a:rPr>
              <a:t>acidity</a:t>
            </a:r>
            <a:r>
              <a:rPr lang="pt-PT" sz="1600" i="1" dirty="0">
                <a:latin typeface="Georgia Pro" panose="02040502050405020303" pitchFamily="18" charset="0"/>
              </a:rPr>
              <a:t> – 0,42 g/L</a:t>
            </a:r>
          </a:p>
          <a:p>
            <a:r>
              <a:rPr lang="pt-PT" sz="1600" i="1" dirty="0">
                <a:latin typeface="Georgia Pro" panose="02040502050405020303" pitchFamily="18" charset="0"/>
              </a:rPr>
              <a:t>Residual </a:t>
            </a:r>
            <a:r>
              <a:rPr lang="pt-PT" sz="1600" i="1" dirty="0" err="1">
                <a:latin typeface="Georgia Pro" panose="02040502050405020303" pitchFamily="18" charset="0"/>
              </a:rPr>
              <a:t>Sugars</a:t>
            </a:r>
            <a:r>
              <a:rPr lang="pt-PT" sz="1600" i="1" dirty="0">
                <a:latin typeface="Georgia Pro" panose="02040502050405020303" pitchFamily="18" charset="0"/>
              </a:rPr>
              <a:t> – 55 g/l</a:t>
            </a:r>
          </a:p>
          <a:p>
            <a:r>
              <a:rPr lang="pt-PT" sz="1600" i="1" dirty="0">
                <a:latin typeface="Georgia Pro" panose="02040502050405020303" pitchFamily="18" charset="0"/>
              </a:rPr>
              <a:t>Ph – 3,35</a:t>
            </a:r>
          </a:p>
          <a:p>
            <a:r>
              <a:rPr lang="pt-PT" sz="1600" i="1" dirty="0">
                <a:latin typeface="Georgia Pro" panose="02040502050405020303" pitchFamily="18" charset="0"/>
              </a:rPr>
              <a:t>Baumé – 1,1</a:t>
            </a:r>
          </a:p>
        </p:txBody>
      </p:sp>
      <p:sp>
        <p:nvSpPr>
          <p:cNvPr id="7" name="CaixaDeTexto 8">
            <a:extLst>
              <a:ext uri="{FF2B5EF4-FFF2-40B4-BE49-F238E27FC236}">
                <a16:creationId xmlns:a16="http://schemas.microsoft.com/office/drawing/2014/main" id="{AF914D4C-E3AE-E6DF-69C8-D9DEDC724FB4}"/>
              </a:ext>
            </a:extLst>
          </p:cNvPr>
          <p:cNvSpPr txBox="1"/>
          <p:nvPr/>
        </p:nvSpPr>
        <p:spPr>
          <a:xfrm>
            <a:off x="494159" y="2950192"/>
            <a:ext cx="4453875" cy="2264723"/>
          </a:xfrm>
          <a:prstGeom prst="rect">
            <a:avLst/>
          </a:prstGeom>
          <a:noFill/>
        </p:spPr>
        <p:txBody>
          <a:bodyPr wrap="square" lIns="0" tIns="0" rIns="0" bIns="0">
            <a:spAutoFit/>
          </a:bodyPr>
          <a:lstStyle/>
          <a:p>
            <a:pPr>
              <a:lnSpc>
                <a:spcPts val="2300"/>
              </a:lnSpc>
            </a:pPr>
            <a:r>
              <a:rPr lang="en-US" sz="1600" b="1" i="1" u="none" strike="noStrike" baseline="0" dirty="0">
                <a:solidFill>
                  <a:srgbClr val="000000"/>
                </a:solidFill>
                <a:latin typeface="Georgia" panose="02040502050405020303" pitchFamily="18" charset="0"/>
              </a:rPr>
              <a:t>Tasting Notes</a:t>
            </a:r>
          </a:p>
          <a:p>
            <a:r>
              <a:rPr lang="en-GB" sz="1600" i="1" dirty="0">
                <a:latin typeface="Georgia" panose="02040502050405020303" pitchFamily="18" charset="0"/>
              </a:rPr>
              <a:t>Bright crystalline golden </a:t>
            </a:r>
            <a:r>
              <a:rPr lang="en-GB" sz="1600" i="1" dirty="0" err="1">
                <a:latin typeface="Georgia" panose="02040502050405020303" pitchFamily="18" charset="0"/>
              </a:rPr>
              <a:t>citrine</a:t>
            </a:r>
            <a:r>
              <a:rPr lang="en-GB" sz="1600" i="1" dirty="0">
                <a:latin typeface="Georgia" panose="02040502050405020303" pitchFamily="18" charset="0"/>
              </a:rPr>
              <a:t> colour with golden reflections. It presents a characteristic bouquet of dried fruits macerated in brandy, dried and bitter almonds, candied citrus fruits, and spices. The attack is dry with a pleasant sensation of citrus freshness and dried fruits such as hazelnuts, with a long finish leaving notes of spices and exotic wood.</a:t>
            </a:r>
          </a:p>
        </p:txBody>
      </p:sp>
      <p:pic>
        <p:nvPicPr>
          <p:cNvPr id="8" name="Picture 7" descr="A close up of a bottle&#10;&#10;AI-generated content may be incorrect.">
            <a:extLst>
              <a:ext uri="{FF2B5EF4-FFF2-40B4-BE49-F238E27FC236}">
                <a16:creationId xmlns:a16="http://schemas.microsoft.com/office/drawing/2014/main" id="{44C5D4FE-7407-668D-1CD5-F3EF98D06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169" y="1922191"/>
            <a:ext cx="1318031" cy="4532742"/>
          </a:xfrm>
          <a:prstGeom prst="rect">
            <a:avLst/>
          </a:prstGeom>
        </p:spPr>
      </p:pic>
    </p:spTree>
    <p:extLst>
      <p:ext uri="{BB962C8B-B14F-4D97-AF65-F5344CB8AC3E}">
        <p14:creationId xmlns:p14="http://schemas.microsoft.com/office/powerpoint/2010/main" val="1038744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B918B5E-E329-24A9-8456-6CF1F66BAF09}"/>
              </a:ext>
            </a:extLst>
          </p:cNvPr>
          <p:cNvSpPr txBox="1"/>
          <p:nvPr/>
        </p:nvSpPr>
        <p:spPr>
          <a:xfrm>
            <a:off x="1132990" y="2558069"/>
            <a:ext cx="10063175" cy="3812069"/>
          </a:xfrm>
          <a:prstGeom prst="rect">
            <a:avLst/>
          </a:prstGeom>
          <a:noFill/>
        </p:spPr>
        <p:txBody>
          <a:bodyPr wrap="square" lIns="0" tIns="0" rIns="0" bIns="0" anchor="t">
            <a:spAutoFit/>
          </a:bodyPr>
          <a:lstStyle/>
          <a:p>
            <a:pPr>
              <a:lnSpc>
                <a:spcPts val="2300"/>
              </a:lnSpc>
            </a:pPr>
            <a:r>
              <a:rPr lang="en-US" sz="1500" i="1">
                <a:solidFill>
                  <a:srgbClr val="182D48"/>
                </a:solidFill>
                <a:latin typeface="Georgia Pro"/>
              </a:rPr>
              <a:t>The history of Henriques &amp; Henriques goes back to 1850 when the company was founded by João Gonçalves Henriques, a descendant of a family that established itself in Câmara de Lobos many years ago. After his death in 1912, his sons, João Joaquim and Francisco Eduardo Henriques, formed a partnership from which the name “Henriques &amp; Henriques” originated. The last of the Henriques died in 1968 and the company passed on to his closest collaborators and friends. </a:t>
            </a:r>
          </a:p>
          <a:p>
            <a:pPr>
              <a:lnSpc>
                <a:spcPts val="2300"/>
              </a:lnSpc>
            </a:pPr>
            <a:r>
              <a:rPr lang="en-US" sz="1500" i="1">
                <a:solidFill>
                  <a:srgbClr val="182D48"/>
                </a:solidFill>
                <a:latin typeface="Georgia Pro"/>
              </a:rPr>
              <a:t>The transmission of knowledge and tradition in the making of fine </a:t>
            </a:r>
            <a:r>
              <a:rPr lang="en-US" sz="1500" i="1" err="1">
                <a:solidFill>
                  <a:srgbClr val="182D48"/>
                </a:solidFill>
                <a:latin typeface="Georgia Pro"/>
              </a:rPr>
              <a:t>Madeiras</a:t>
            </a:r>
            <a:r>
              <a:rPr lang="en-US" sz="1500" i="1">
                <a:solidFill>
                  <a:srgbClr val="182D48"/>
                </a:solidFill>
                <a:latin typeface="Georgia Pro"/>
              </a:rPr>
              <a:t> continues to the present day. H&amp;H is the only company to have continuously owned vineyards, resulting in the production of extremely high-quality grapes, namely Verdelho and </a:t>
            </a:r>
            <a:r>
              <a:rPr lang="en-US" sz="1500" i="1" err="1">
                <a:solidFill>
                  <a:srgbClr val="182D48"/>
                </a:solidFill>
                <a:latin typeface="Georgia Pro"/>
              </a:rPr>
              <a:t>Terrantez</a:t>
            </a:r>
            <a:r>
              <a:rPr lang="en-US" sz="1500" i="1">
                <a:solidFill>
                  <a:srgbClr val="182D48"/>
                </a:solidFill>
                <a:latin typeface="Georgia Pro"/>
              </a:rPr>
              <a:t>, which allows for a better control of production. It also acquires grapes from various wine growers with whom it has a close and long-standing relationship. The construction in 1992 of the new ageing winery in the parish of Câmara de Lobos, where the head office and the commercial area are also located and the vinification </a:t>
            </a:r>
            <a:r>
              <a:rPr lang="en-US" sz="1500" i="1" err="1">
                <a:solidFill>
                  <a:srgbClr val="182D48"/>
                </a:solidFill>
                <a:latin typeface="Georgia Pro"/>
              </a:rPr>
              <a:t>centre</a:t>
            </a:r>
            <a:r>
              <a:rPr lang="en-US" sz="1500" i="1">
                <a:solidFill>
                  <a:srgbClr val="182D48"/>
                </a:solidFill>
                <a:latin typeface="Georgia Pro"/>
              </a:rPr>
              <a:t> in the parish of Quinta Grande gave the company the adequate means to meet the demands of the markets, using the most recent technological innovations, whilst maintaining the family tradition of almost 200 years in the production of the best Madeira wines.</a:t>
            </a:r>
            <a:endParaRPr lang="pt-PT" sz="1500" i="1">
              <a:solidFill>
                <a:srgbClr val="182D48"/>
              </a:solidFill>
              <a:latin typeface="Georgia Pro"/>
            </a:endParaRPr>
          </a:p>
        </p:txBody>
      </p:sp>
      <p:pic>
        <p:nvPicPr>
          <p:cNvPr id="9" name="Imagem 8">
            <a:extLst>
              <a:ext uri="{FF2B5EF4-FFF2-40B4-BE49-F238E27FC236}">
                <a16:creationId xmlns:a16="http://schemas.microsoft.com/office/drawing/2014/main" id="{937C01BB-5723-2BD3-729C-62ACD924EB8B}"/>
              </a:ext>
            </a:extLst>
          </p:cNvPr>
          <p:cNvPicPr>
            <a:picLocks noChangeAspect="1"/>
          </p:cNvPicPr>
          <p:nvPr/>
        </p:nvPicPr>
        <p:blipFill rotWithShape="1">
          <a:blip r:embed="rId2"/>
          <a:srcRect l="17449" t="34152" r="54890" b="35907"/>
          <a:stretch/>
        </p:blipFill>
        <p:spPr>
          <a:xfrm>
            <a:off x="1132990" y="382833"/>
            <a:ext cx="2382252" cy="1540042"/>
          </a:xfrm>
          <a:prstGeom prst="rect">
            <a:avLst/>
          </a:prstGeom>
        </p:spPr>
      </p:pic>
      <p:sp>
        <p:nvSpPr>
          <p:cNvPr id="5" name="CaixaDeTexto 12">
            <a:extLst>
              <a:ext uri="{FF2B5EF4-FFF2-40B4-BE49-F238E27FC236}">
                <a16:creationId xmlns:a16="http://schemas.microsoft.com/office/drawing/2014/main" id="{12533718-2BB0-1962-347C-2C0AA8C43182}"/>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Tree>
    <p:extLst>
      <p:ext uri="{BB962C8B-B14F-4D97-AF65-F5344CB8AC3E}">
        <p14:creationId xmlns:p14="http://schemas.microsoft.com/office/powerpoint/2010/main" val="410025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32081CC-F122-4CF0-1C59-7977CDDCB34A}"/>
              </a:ext>
            </a:extLst>
          </p:cNvPr>
          <p:cNvSpPr txBox="1"/>
          <p:nvPr/>
        </p:nvSpPr>
        <p:spPr>
          <a:xfrm>
            <a:off x="499310" y="2042772"/>
            <a:ext cx="6136104" cy="492443"/>
          </a:xfrm>
          <a:prstGeom prst="rect">
            <a:avLst/>
          </a:prstGeom>
          <a:noFill/>
        </p:spPr>
        <p:txBody>
          <a:bodyPr wrap="square" lIns="0" tIns="0" rIns="0" bIns="0" anchor="t">
            <a:spAutoFit/>
          </a:bodyPr>
          <a:lstStyle/>
          <a:p>
            <a:pPr algn="l"/>
            <a:r>
              <a:rPr lang="pt-PT" sz="1600" b="1" i="1" u="none" strike="noStrike" baseline="0" dirty="0">
                <a:solidFill>
                  <a:srgbClr val="E0556B"/>
                </a:solidFill>
                <a:latin typeface="Georgia Pro"/>
              </a:rPr>
              <a:t>4. HENRIQUES &amp; HENRIQUES</a:t>
            </a:r>
          </a:p>
          <a:p>
            <a:r>
              <a:rPr lang="pt-PT" sz="1600" i="1" dirty="0">
                <a:solidFill>
                  <a:srgbClr val="000000"/>
                </a:solidFill>
                <a:latin typeface="Georgia Pro"/>
                <a:ea typeface="+mn-lt"/>
                <a:cs typeface="+mn-lt"/>
              </a:rPr>
              <a:t>BOAL 10 YEARS OLD</a:t>
            </a:r>
            <a:endParaRPr lang="pt-PT" sz="1600" i="1" dirty="0">
              <a:latin typeface="Sitka Heading" pitchFamily="2" charset="0"/>
            </a:endParaRPr>
          </a:p>
        </p:txBody>
      </p:sp>
      <p:sp>
        <p:nvSpPr>
          <p:cNvPr id="9" name="CaixaDeTexto 8">
            <a:extLst>
              <a:ext uri="{FF2B5EF4-FFF2-40B4-BE49-F238E27FC236}">
                <a16:creationId xmlns:a16="http://schemas.microsoft.com/office/drawing/2014/main" id="{DCA35782-A7EE-CE02-31B9-FECE7D7EC522}"/>
              </a:ext>
            </a:extLst>
          </p:cNvPr>
          <p:cNvSpPr txBox="1"/>
          <p:nvPr/>
        </p:nvSpPr>
        <p:spPr>
          <a:xfrm>
            <a:off x="7243966" y="2950192"/>
            <a:ext cx="2944361" cy="2293833"/>
          </a:xfrm>
          <a:prstGeom prst="rect">
            <a:avLst/>
          </a:prstGeom>
          <a:noFill/>
        </p:spPr>
        <p:txBody>
          <a:bodyPr wrap="square" lIns="0" tIns="0" rIns="0" bIns="0" anchor="t">
            <a:spAutoFit/>
          </a:bodyPr>
          <a:lstStyle/>
          <a:p>
            <a:r>
              <a:rPr lang="pt-PT" sz="1600" b="1" i="1" dirty="0" err="1">
                <a:latin typeface="Georgia Pro" panose="02040502050405020303" pitchFamily="18" charset="0"/>
              </a:rPr>
              <a:t>Technical</a:t>
            </a:r>
            <a:r>
              <a:rPr lang="pt-PT" sz="1600" b="1" i="1" dirty="0">
                <a:latin typeface="Georgia Pro" panose="02040502050405020303" pitchFamily="18" charset="0"/>
              </a:rPr>
              <a:t> </a:t>
            </a:r>
            <a:r>
              <a:rPr lang="pt-PT" sz="1600" b="1" i="1" dirty="0" err="1">
                <a:latin typeface="Georgia Pro" panose="02040502050405020303" pitchFamily="18" charset="0"/>
              </a:rPr>
              <a:t>specifications</a:t>
            </a:r>
            <a:r>
              <a:rPr lang="pt-PT" sz="1600" b="1" i="1" dirty="0">
                <a:latin typeface="Georgia Pro" panose="02040502050405020303" pitchFamily="18" charset="0"/>
              </a:rPr>
              <a:t>: </a:t>
            </a:r>
            <a:endParaRPr lang="pt-PT" sz="1600" i="1" dirty="0">
              <a:latin typeface="Georgia Pro" panose="02040502050405020303" pitchFamily="18" charset="0"/>
            </a:endParaRPr>
          </a:p>
          <a:p>
            <a:r>
              <a:rPr lang="pt-PT" sz="1600" i="1" dirty="0" err="1">
                <a:latin typeface="Georgia Pro"/>
                <a:ea typeface="+mn-lt"/>
                <a:cs typeface="+mn-lt"/>
              </a:rPr>
              <a:t>Alcohol</a:t>
            </a:r>
            <a:r>
              <a:rPr lang="pt-PT" sz="1600" i="1" dirty="0">
                <a:latin typeface="Georgia Pro"/>
                <a:ea typeface="+mn-lt"/>
                <a:cs typeface="+mn-lt"/>
              </a:rPr>
              <a:t> %Vol.20ºC</a:t>
            </a:r>
            <a:endParaRPr lang="pt-PT" i="1" dirty="0">
              <a:latin typeface="Georgia Pro"/>
              <a:ea typeface="+mn-lt"/>
              <a:cs typeface="+mn-lt"/>
            </a:endParaRPr>
          </a:p>
          <a:p>
            <a:r>
              <a:rPr lang="pt-PT" sz="1600" i="1" dirty="0" err="1">
                <a:latin typeface="Georgia Pro"/>
                <a:ea typeface="+mn-lt"/>
                <a:cs typeface="+mn-lt"/>
              </a:rPr>
              <a:t>Relative</a:t>
            </a:r>
            <a:r>
              <a:rPr lang="pt-PT" sz="1600" i="1" dirty="0">
                <a:latin typeface="Georgia Pro"/>
                <a:ea typeface="+mn-lt"/>
                <a:cs typeface="+mn-lt"/>
              </a:rPr>
              <a:t> </a:t>
            </a:r>
            <a:r>
              <a:rPr lang="pt-PT" sz="1600" i="1" dirty="0" err="1">
                <a:latin typeface="Georgia Pro"/>
                <a:ea typeface="+mn-lt"/>
                <a:cs typeface="+mn-lt"/>
              </a:rPr>
              <a:t>Density</a:t>
            </a:r>
            <a:r>
              <a:rPr lang="pt-PT" sz="1600" i="1" dirty="0">
                <a:latin typeface="Georgia Pro"/>
                <a:ea typeface="+mn-lt"/>
                <a:cs typeface="+mn-lt"/>
              </a:rPr>
              <a:t> 20/20</a:t>
            </a:r>
            <a:endParaRPr lang="pt-PT" i="1" dirty="0">
              <a:latin typeface="Georgia Pro"/>
              <a:ea typeface="+mn-lt"/>
              <a:cs typeface="+mn-lt"/>
            </a:endParaRPr>
          </a:p>
          <a:p>
            <a:r>
              <a:rPr lang="pt-PT" sz="1600" i="1" dirty="0">
                <a:latin typeface="Georgia Pro"/>
                <a:ea typeface="+mn-lt"/>
                <a:cs typeface="+mn-lt"/>
              </a:rPr>
              <a:t>Baumé</a:t>
            </a:r>
            <a:endParaRPr lang="pt-PT" i="1" dirty="0">
              <a:latin typeface="Georgia Pro"/>
              <a:ea typeface="+mn-lt"/>
              <a:cs typeface="+mn-lt"/>
            </a:endParaRPr>
          </a:p>
          <a:p>
            <a:r>
              <a:rPr lang="pt-PT" sz="1600" i="1" dirty="0" err="1">
                <a:latin typeface="Georgia Pro"/>
                <a:ea typeface="+mn-lt"/>
                <a:cs typeface="+mn-lt"/>
              </a:rPr>
              <a:t>Volatile</a:t>
            </a:r>
            <a:r>
              <a:rPr lang="pt-PT" sz="1600" i="1" dirty="0">
                <a:latin typeface="Georgia Pro"/>
                <a:ea typeface="+mn-lt"/>
                <a:cs typeface="+mn-lt"/>
              </a:rPr>
              <a:t> </a:t>
            </a:r>
            <a:r>
              <a:rPr lang="pt-PT" sz="1600" i="1" dirty="0" err="1">
                <a:latin typeface="Georgia Pro"/>
                <a:ea typeface="+mn-lt"/>
                <a:cs typeface="+mn-lt"/>
              </a:rPr>
              <a:t>Acidity</a:t>
            </a:r>
            <a:r>
              <a:rPr lang="pt-PT" sz="1600" i="1" dirty="0">
                <a:latin typeface="Georgia Pro"/>
                <a:ea typeface="+mn-lt"/>
                <a:cs typeface="+mn-lt"/>
              </a:rPr>
              <a:t> (</a:t>
            </a:r>
            <a:r>
              <a:rPr lang="pt-PT" sz="1600" i="1" dirty="0" err="1">
                <a:latin typeface="Georgia Pro"/>
                <a:ea typeface="+mn-lt"/>
                <a:cs typeface="+mn-lt"/>
              </a:rPr>
              <a:t>acetic</a:t>
            </a:r>
            <a:r>
              <a:rPr lang="pt-PT" sz="1600" i="1" dirty="0">
                <a:latin typeface="Georgia Pro"/>
                <a:ea typeface="+mn-lt"/>
                <a:cs typeface="+mn-lt"/>
              </a:rPr>
              <a:t> </a:t>
            </a:r>
            <a:r>
              <a:rPr lang="pt-PT" sz="1600" i="1" dirty="0" err="1">
                <a:latin typeface="Georgia Pro"/>
                <a:ea typeface="+mn-lt"/>
                <a:cs typeface="+mn-lt"/>
              </a:rPr>
              <a:t>acid</a:t>
            </a:r>
            <a:r>
              <a:rPr lang="pt-PT" sz="1600" i="1" dirty="0">
                <a:latin typeface="Georgia Pro"/>
                <a:ea typeface="+mn-lt"/>
                <a:cs typeface="+mn-lt"/>
              </a:rPr>
              <a:t>) g/l</a:t>
            </a:r>
            <a:endParaRPr lang="pt-PT" i="1" dirty="0">
              <a:latin typeface="Georgia Pro"/>
              <a:ea typeface="+mn-lt"/>
              <a:cs typeface="+mn-lt"/>
            </a:endParaRPr>
          </a:p>
          <a:p>
            <a:r>
              <a:rPr lang="pt-PT" sz="1600" i="1" dirty="0">
                <a:latin typeface="Georgia Pro"/>
                <a:ea typeface="+mn-lt"/>
                <a:cs typeface="+mn-lt"/>
              </a:rPr>
              <a:t>Total </a:t>
            </a:r>
            <a:r>
              <a:rPr lang="pt-PT" sz="1600" i="1" dirty="0" err="1">
                <a:latin typeface="Georgia Pro"/>
                <a:ea typeface="+mn-lt"/>
                <a:cs typeface="+mn-lt"/>
              </a:rPr>
              <a:t>Acidity</a:t>
            </a:r>
            <a:r>
              <a:rPr lang="pt-PT" sz="1600" i="1" dirty="0">
                <a:latin typeface="Georgia Pro"/>
                <a:ea typeface="+mn-lt"/>
                <a:cs typeface="+mn-lt"/>
              </a:rPr>
              <a:t> (</a:t>
            </a:r>
            <a:r>
              <a:rPr lang="pt-PT" sz="1600" i="1" dirty="0" err="1">
                <a:latin typeface="Georgia Pro"/>
                <a:ea typeface="+mn-lt"/>
                <a:cs typeface="+mn-lt"/>
              </a:rPr>
              <a:t>tartaric</a:t>
            </a:r>
            <a:r>
              <a:rPr lang="pt-PT" sz="1600" i="1" dirty="0">
                <a:latin typeface="Georgia Pro"/>
                <a:ea typeface="+mn-lt"/>
                <a:cs typeface="+mn-lt"/>
              </a:rPr>
              <a:t> </a:t>
            </a:r>
            <a:r>
              <a:rPr lang="pt-PT" sz="1600" i="1" dirty="0" err="1">
                <a:latin typeface="Georgia Pro"/>
                <a:ea typeface="+mn-lt"/>
                <a:cs typeface="+mn-lt"/>
              </a:rPr>
              <a:t>acid</a:t>
            </a:r>
            <a:r>
              <a:rPr lang="pt-PT" sz="1600" i="1" dirty="0">
                <a:latin typeface="Georgia Pro"/>
                <a:ea typeface="+mn-lt"/>
                <a:cs typeface="+mn-lt"/>
              </a:rPr>
              <a:t>) g/l</a:t>
            </a:r>
            <a:endParaRPr lang="pt-PT" i="1" dirty="0">
              <a:latin typeface="Georgia Pro"/>
              <a:ea typeface="+mn-lt"/>
              <a:cs typeface="+mn-lt"/>
            </a:endParaRPr>
          </a:p>
          <a:p>
            <a:r>
              <a:rPr lang="pt-PT" sz="1600" i="1" dirty="0">
                <a:latin typeface="Georgia Pro"/>
                <a:ea typeface="+mn-lt"/>
                <a:cs typeface="+mn-lt"/>
              </a:rPr>
              <a:t>Total sugar g/l</a:t>
            </a:r>
            <a:endParaRPr lang="pt-PT" i="1" dirty="0">
              <a:latin typeface="Georgia Pro"/>
              <a:ea typeface="+mn-lt"/>
              <a:cs typeface="+mn-lt"/>
            </a:endParaRPr>
          </a:p>
          <a:p>
            <a:r>
              <a:rPr lang="pt-PT" sz="1600" i="1" dirty="0" err="1">
                <a:latin typeface="Georgia Pro"/>
                <a:ea typeface="+mn-lt"/>
                <a:cs typeface="+mn-lt"/>
              </a:rPr>
              <a:t>Remnant</a:t>
            </a:r>
            <a:r>
              <a:rPr lang="pt-PT" sz="1600" i="1" dirty="0">
                <a:latin typeface="Georgia Pro"/>
                <a:ea typeface="+mn-lt"/>
                <a:cs typeface="+mn-lt"/>
              </a:rPr>
              <a:t> </a:t>
            </a:r>
            <a:r>
              <a:rPr lang="pt-PT" sz="1600" i="1" dirty="0" err="1">
                <a:latin typeface="Georgia Pro"/>
                <a:ea typeface="+mn-lt"/>
                <a:cs typeface="+mn-lt"/>
              </a:rPr>
              <a:t>Extract</a:t>
            </a:r>
            <a:r>
              <a:rPr lang="pt-PT" sz="1600" i="1" dirty="0">
                <a:latin typeface="Georgia Pro"/>
                <a:ea typeface="+mn-lt"/>
                <a:cs typeface="+mn-lt"/>
              </a:rPr>
              <a:t> g/l</a:t>
            </a:r>
            <a:endParaRPr lang="pt-PT" i="1" dirty="0">
              <a:latin typeface="Georgia Pro"/>
              <a:ea typeface="+mn-lt"/>
              <a:cs typeface="+mn-lt"/>
            </a:endParaRPr>
          </a:p>
          <a:p>
            <a:pPr>
              <a:lnSpc>
                <a:spcPts val="2300"/>
              </a:lnSpc>
            </a:pPr>
            <a:endParaRPr lang="pt-PT" sz="1600" i="1" dirty="0">
              <a:latin typeface="Georgia Pro"/>
            </a:endParaRPr>
          </a:p>
        </p:txBody>
      </p:sp>
      <p:sp>
        <p:nvSpPr>
          <p:cNvPr id="2" name="CaixaDeTexto 12">
            <a:extLst>
              <a:ext uri="{FF2B5EF4-FFF2-40B4-BE49-F238E27FC236}">
                <a16:creationId xmlns:a16="http://schemas.microsoft.com/office/drawing/2014/main" id="{D59D6D94-84D7-05B5-74B2-570A0E75C2FF}"/>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Georgia Pro"/>
                <a:ea typeface="Cambria"/>
              </a:rPr>
              <a:t>Madeira Wine _ </a:t>
            </a:r>
            <a:r>
              <a:rPr lang="en-US" sz="1500" i="1" dirty="0">
                <a:solidFill>
                  <a:srgbClr val="D2C5BA"/>
                </a:solidFill>
                <a:latin typeface="Georgia Pro"/>
                <a:ea typeface="+mn-lt"/>
                <a:cs typeface="+mn-lt"/>
              </a:rPr>
              <a:t>H &amp; H BOAL 10 YEARS OLD</a:t>
            </a:r>
            <a:endParaRPr lang="en-US" sz="1500" i="1" dirty="0">
              <a:solidFill>
                <a:srgbClr val="D2C5BA"/>
              </a:solidFill>
              <a:latin typeface="Georgia Pro"/>
              <a:ea typeface="Cambria"/>
            </a:endParaRPr>
          </a:p>
        </p:txBody>
      </p:sp>
      <p:sp>
        <p:nvSpPr>
          <p:cNvPr id="3" name="CaixaDeTexto 8">
            <a:extLst>
              <a:ext uri="{FF2B5EF4-FFF2-40B4-BE49-F238E27FC236}">
                <a16:creationId xmlns:a16="http://schemas.microsoft.com/office/drawing/2014/main" id="{6F0796F9-BE6D-196B-D114-810386E2E836}"/>
              </a:ext>
            </a:extLst>
          </p:cNvPr>
          <p:cNvSpPr txBox="1"/>
          <p:nvPr/>
        </p:nvSpPr>
        <p:spPr>
          <a:xfrm>
            <a:off x="494159" y="2950192"/>
            <a:ext cx="4453875" cy="1279838"/>
          </a:xfrm>
          <a:prstGeom prst="rect">
            <a:avLst/>
          </a:prstGeom>
          <a:noFill/>
        </p:spPr>
        <p:txBody>
          <a:bodyPr wrap="square" lIns="0" tIns="0" rIns="0" bIns="0" anchor="t">
            <a:spAutoFit/>
          </a:bodyPr>
          <a:lstStyle/>
          <a:p>
            <a:pPr>
              <a:lnSpc>
                <a:spcPts val="2300"/>
              </a:lnSpc>
            </a:pPr>
            <a:r>
              <a:rPr lang="en-US" sz="1600" b="1" i="1" u="none" strike="noStrike" baseline="0" dirty="0">
                <a:solidFill>
                  <a:srgbClr val="000000"/>
                </a:solidFill>
                <a:latin typeface="Georgia Pro" panose="02040502050405020303" pitchFamily="18" charset="0"/>
              </a:rPr>
              <a:t>Tasting Notes</a:t>
            </a:r>
          </a:p>
          <a:p>
            <a:r>
              <a:rPr lang="en-GB" sz="1600" i="1" dirty="0">
                <a:latin typeface="Georgia Pro" panose="02040502050405020303" pitchFamily="18" charset="0"/>
              </a:rPr>
              <a:t>A dark amber Madeira with greenish nuances. Full and soft body, with a slightly sweet taste of raisins, honey and some wood. A fresh and rich wine that offers a long and pleasant finish.</a:t>
            </a:r>
          </a:p>
        </p:txBody>
      </p:sp>
      <p:sp>
        <p:nvSpPr>
          <p:cNvPr id="13" name="CaixaDeTexto 8">
            <a:extLst>
              <a:ext uri="{FF2B5EF4-FFF2-40B4-BE49-F238E27FC236}">
                <a16:creationId xmlns:a16="http://schemas.microsoft.com/office/drawing/2014/main" id="{8DD30748-DF04-398C-19D1-C0A6BCCFBD87}"/>
              </a:ext>
            </a:extLst>
          </p:cNvPr>
          <p:cNvSpPr txBox="1"/>
          <p:nvPr/>
        </p:nvSpPr>
        <p:spPr>
          <a:xfrm>
            <a:off x="10570157" y="2974382"/>
            <a:ext cx="1004528" cy="1969770"/>
          </a:xfrm>
          <a:prstGeom prst="rect">
            <a:avLst/>
          </a:prstGeom>
          <a:noFill/>
        </p:spPr>
        <p:txBody>
          <a:bodyPr wrap="square" lIns="0" tIns="0" rIns="0" bIns="0" anchor="t">
            <a:spAutoFit/>
          </a:bodyPr>
          <a:lstStyle/>
          <a:p>
            <a:endParaRPr lang="pt-PT" sz="1600" i="1" dirty="0">
              <a:latin typeface="Georgia Pro"/>
              <a:ea typeface="+mn-lt"/>
              <a:cs typeface="+mn-lt"/>
            </a:endParaRPr>
          </a:p>
          <a:p>
            <a:r>
              <a:rPr lang="pt-PT" sz="1600" i="1" dirty="0">
                <a:latin typeface="Georgia Pro"/>
                <a:ea typeface="+mn-lt"/>
                <a:cs typeface="+mn-lt"/>
              </a:rPr>
              <a:t>20,0</a:t>
            </a:r>
          </a:p>
          <a:p>
            <a:r>
              <a:rPr lang="pt-PT" sz="1600" i="1" dirty="0">
                <a:latin typeface="Georgia Pro"/>
                <a:ea typeface="+mn-lt"/>
                <a:cs typeface="+mn-lt"/>
              </a:rPr>
              <a:t>1,022</a:t>
            </a:r>
          </a:p>
          <a:p>
            <a:r>
              <a:rPr lang="pt-PT" sz="1600" i="1" dirty="0">
                <a:latin typeface="Georgia Pro"/>
                <a:ea typeface="+mn-lt"/>
                <a:cs typeface="+mn-lt"/>
              </a:rPr>
              <a:t>3,4</a:t>
            </a:r>
          </a:p>
          <a:p>
            <a:r>
              <a:rPr lang="pt-PT" sz="1600" i="1" dirty="0">
                <a:latin typeface="Georgia Pro"/>
                <a:ea typeface="+mn-lt"/>
                <a:cs typeface="+mn-lt"/>
              </a:rPr>
              <a:t>0,94</a:t>
            </a:r>
          </a:p>
          <a:p>
            <a:r>
              <a:rPr lang="pt-PT" sz="1600" i="1" dirty="0">
                <a:latin typeface="Georgia Pro"/>
                <a:ea typeface="+mn-lt"/>
                <a:cs typeface="+mn-lt"/>
              </a:rPr>
              <a:t>6,63</a:t>
            </a:r>
          </a:p>
          <a:p>
            <a:r>
              <a:rPr lang="pt-PT" sz="1600" i="1" dirty="0">
                <a:latin typeface="Georgia Pro"/>
                <a:ea typeface="+mn-lt"/>
                <a:cs typeface="+mn-lt"/>
              </a:rPr>
              <a:t>97,0</a:t>
            </a:r>
          </a:p>
          <a:p>
            <a:r>
              <a:rPr lang="pt-PT" sz="1600" i="1" dirty="0">
                <a:latin typeface="Georgia Pro"/>
                <a:ea typeface="+mn-lt"/>
                <a:cs typeface="+mn-lt"/>
              </a:rPr>
              <a:t>28,0</a:t>
            </a:r>
            <a:endParaRPr lang="pt-PT" sz="1600" i="1" dirty="0">
              <a:latin typeface="Georgia Pro"/>
              <a:ea typeface="Calibri"/>
              <a:cs typeface="Calibri"/>
            </a:endParaRPr>
          </a:p>
        </p:txBody>
      </p:sp>
      <p:cxnSp>
        <p:nvCxnSpPr>
          <p:cNvPr id="7" name="Straight Connector 6">
            <a:extLst>
              <a:ext uri="{FF2B5EF4-FFF2-40B4-BE49-F238E27FC236}">
                <a16:creationId xmlns:a16="http://schemas.microsoft.com/office/drawing/2014/main" id="{B8F1C06F-80A5-81E4-9937-ACCC15230EA2}"/>
              </a:ext>
            </a:extLst>
          </p:cNvPr>
          <p:cNvCxnSpPr>
            <a:cxnSpLocks/>
          </p:cNvCxnSpPr>
          <p:nvPr/>
        </p:nvCxnSpPr>
        <p:spPr>
          <a:xfrm>
            <a:off x="10384078" y="3261153"/>
            <a:ext cx="0" cy="1734855"/>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A bottle of alcohol&#10;&#10;AI-generated content may be incorrect.">
            <a:extLst>
              <a:ext uri="{FF2B5EF4-FFF2-40B4-BE49-F238E27FC236}">
                <a16:creationId xmlns:a16="http://schemas.microsoft.com/office/drawing/2014/main" id="{8BE15E40-BEA2-2172-CC96-0AFF97439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412" y="1761688"/>
            <a:ext cx="1267176" cy="4693244"/>
          </a:xfrm>
          <a:prstGeom prst="rect">
            <a:avLst/>
          </a:prstGeom>
        </p:spPr>
      </p:pic>
      <p:sp>
        <p:nvSpPr>
          <p:cNvPr id="6" name="TextBox 5">
            <a:extLst>
              <a:ext uri="{FF2B5EF4-FFF2-40B4-BE49-F238E27FC236}">
                <a16:creationId xmlns:a16="http://schemas.microsoft.com/office/drawing/2014/main" id="{A0F38A25-BEA8-21B7-184C-F374FAFC6CF1}"/>
              </a:ext>
            </a:extLst>
          </p:cNvPr>
          <p:cNvSpPr txBox="1"/>
          <p:nvPr/>
        </p:nvSpPr>
        <p:spPr>
          <a:xfrm>
            <a:off x="7149792" y="2350549"/>
            <a:ext cx="6096000" cy="369332"/>
          </a:xfrm>
          <a:prstGeom prst="rect">
            <a:avLst/>
          </a:prstGeom>
          <a:noFill/>
        </p:spPr>
        <p:txBody>
          <a:bodyPr wrap="square">
            <a:spAutoFit/>
          </a:bodyPr>
          <a:lstStyle/>
          <a:p>
            <a:r>
              <a:rPr lang="pt-PT" sz="1800" b="1" i="1" dirty="0">
                <a:latin typeface="Georgia Pro" panose="02040502050405020303" pitchFamily="18" charset="0"/>
              </a:rPr>
              <a:t>Grape variety: </a:t>
            </a:r>
            <a:r>
              <a:rPr lang="en-GB" i="1" dirty="0">
                <a:latin typeface="Georgia Pro" panose="02040502050405020303" pitchFamily="18" charset="0"/>
              </a:rPr>
              <a:t>Boal</a:t>
            </a:r>
            <a:endParaRPr lang="en-GB" sz="1800" i="1" dirty="0">
              <a:latin typeface="Georgia Pro" panose="02040502050405020303" pitchFamily="18" charset="0"/>
            </a:endParaRPr>
          </a:p>
        </p:txBody>
      </p:sp>
    </p:spTree>
    <p:extLst>
      <p:ext uri="{BB962C8B-B14F-4D97-AF65-F5344CB8AC3E}">
        <p14:creationId xmlns:p14="http://schemas.microsoft.com/office/powerpoint/2010/main" val="3503306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2">
            <a:extLst>
              <a:ext uri="{FF2B5EF4-FFF2-40B4-BE49-F238E27FC236}">
                <a16:creationId xmlns:a16="http://schemas.microsoft.com/office/drawing/2014/main" id="{9F5AC392-395D-4849-F4E6-23109784C2C4}"/>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
        <p:nvSpPr>
          <p:cNvPr id="2" name="Content Placeholder 2">
            <a:extLst>
              <a:ext uri="{FF2B5EF4-FFF2-40B4-BE49-F238E27FC236}">
                <a16:creationId xmlns:a16="http://schemas.microsoft.com/office/drawing/2014/main" id="{51136E10-C267-3CC8-8D38-6F8247293483}"/>
              </a:ext>
            </a:extLst>
          </p:cNvPr>
          <p:cNvSpPr txBox="1">
            <a:spLocks/>
          </p:cNvSpPr>
          <p:nvPr/>
        </p:nvSpPr>
        <p:spPr>
          <a:xfrm>
            <a:off x="1132990" y="2558069"/>
            <a:ext cx="10063175" cy="2377057"/>
          </a:xfrm>
          <a:prstGeom prst="rect">
            <a:avLst/>
          </a:prstGeom>
        </p:spPr>
        <p:txBody>
          <a:bodyPr wrap="square"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500" i="1" dirty="0">
                <a:solidFill>
                  <a:srgbClr val="391F35"/>
                </a:solidFill>
                <a:latin typeface="Georgia Pro"/>
              </a:rPr>
              <a:t>H.M. Borges has as its basic elements the excellence of quality associated with technological evolution, maintaining the traditional values   of Madeira Wine production. Founded in 1877 by Henrique Menezes Borges, the company H.M. Borges </a:t>
            </a:r>
            <a:r>
              <a:rPr lang="en-US" sz="1500" i="1" dirty="0" err="1">
                <a:solidFill>
                  <a:srgbClr val="391F35"/>
                </a:solidFill>
                <a:latin typeface="Georgia Pro"/>
              </a:rPr>
              <a:t>Sucrs</a:t>
            </a:r>
            <a:r>
              <a:rPr lang="en-US" sz="1500" i="1" dirty="0">
                <a:solidFill>
                  <a:srgbClr val="391F35"/>
                </a:solidFill>
                <a:latin typeface="Georgia Pro"/>
              </a:rPr>
              <a:t>. </a:t>
            </a:r>
            <a:r>
              <a:rPr lang="en-US" sz="1500" i="1" dirty="0" err="1">
                <a:solidFill>
                  <a:srgbClr val="391F35"/>
                </a:solidFill>
                <a:latin typeface="Georgia Pro"/>
              </a:rPr>
              <a:t>Lda</a:t>
            </a:r>
            <a:r>
              <a:rPr lang="en-US" sz="1500" i="1" dirty="0">
                <a:solidFill>
                  <a:srgbClr val="391F35"/>
                </a:solidFill>
                <a:latin typeface="Georgia Pro"/>
              </a:rPr>
              <a:t> assumes itself as one of the main brands of Madeira Wine, having an excellent and considerable stock of high-quality blended wines, from which it constitutes the varied range of wines currently on the market.​</a:t>
            </a:r>
          </a:p>
          <a:p>
            <a:pPr marL="0" indent="0">
              <a:lnSpc>
                <a:spcPct val="100000"/>
              </a:lnSpc>
              <a:spcBef>
                <a:spcPts val="0"/>
              </a:spcBef>
              <a:buFont typeface="Arial" panose="020B0604020202020204" pitchFamily="34" charset="0"/>
              <a:buNone/>
            </a:pPr>
            <a:r>
              <a:rPr lang="en-US" sz="1500" i="1" dirty="0">
                <a:solidFill>
                  <a:srgbClr val="391F35"/>
                </a:solidFill>
                <a:latin typeface="Georgia Pro"/>
              </a:rPr>
              <a:t>It is currently managed by the fourth generation of its family. The H.M. Borges’ mission is: To grow, produce and sell the best quality wines and the highest value to its customers, seeking to improve quality, efficiency, effectiveness and profitability and sharing responsibility for solving problems, maintaining a healthy environment.​</a:t>
            </a:r>
          </a:p>
        </p:txBody>
      </p:sp>
      <p:pic>
        <p:nvPicPr>
          <p:cNvPr id="3" name="Picture 2" descr="A black text with black letters&#10;&#10;AI-generated content may be incorrect.">
            <a:extLst>
              <a:ext uri="{FF2B5EF4-FFF2-40B4-BE49-F238E27FC236}">
                <a16:creationId xmlns:a16="http://schemas.microsoft.com/office/drawing/2014/main" id="{47B32920-9631-1AE4-9DE9-358C20BE8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990" y="1106802"/>
            <a:ext cx="2382649" cy="658453"/>
          </a:xfrm>
          <a:prstGeom prst="rect">
            <a:avLst/>
          </a:prstGeom>
        </p:spPr>
      </p:pic>
    </p:spTree>
    <p:extLst>
      <p:ext uri="{BB962C8B-B14F-4D97-AF65-F5344CB8AC3E}">
        <p14:creationId xmlns:p14="http://schemas.microsoft.com/office/powerpoint/2010/main" val="782774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2" descr="Uma imagem com texto, montanha, natureza, exterior&#10;&#10;Descrição gerada automaticamente">
            <a:extLst>
              <a:ext uri="{FF2B5EF4-FFF2-40B4-BE49-F238E27FC236}">
                <a16:creationId xmlns:a16="http://schemas.microsoft.com/office/drawing/2014/main" id="{FD9BC466-5F06-8644-E347-BF51AEAE3C71}"/>
              </a:ext>
            </a:extLst>
          </p:cNvPr>
          <p:cNvPicPr>
            <a:picLocks noChangeAspect="1"/>
          </p:cNvPicPr>
          <p:nvPr/>
        </p:nvPicPr>
        <p:blipFill rotWithShape="1">
          <a:blip r:embed="rId2">
            <a:extLst>
              <a:ext uri="{28A0092B-C50C-407E-A947-70E740481C1C}">
                <a14:useLocalDpi xmlns:a14="http://schemas.microsoft.com/office/drawing/2010/main" val="0"/>
              </a:ext>
            </a:extLst>
          </a:blip>
          <a:srcRect t="27422" b="17690"/>
          <a:stretch/>
        </p:blipFill>
        <p:spPr>
          <a:xfrm>
            <a:off x="0" y="2013857"/>
            <a:ext cx="12192000" cy="4465320"/>
          </a:xfrm>
          <a:prstGeom prst="rect">
            <a:avLst/>
          </a:prstGeom>
        </p:spPr>
      </p:pic>
      <p:sp>
        <p:nvSpPr>
          <p:cNvPr id="8" name="CaixaDeTexto 12">
            <a:extLst>
              <a:ext uri="{FF2B5EF4-FFF2-40B4-BE49-F238E27FC236}">
                <a16:creationId xmlns:a16="http://schemas.microsoft.com/office/drawing/2014/main" id="{A98CB148-7129-9335-9615-730ED71D4462}"/>
              </a:ext>
            </a:extLst>
          </p:cNvPr>
          <p:cNvSpPr txBox="1"/>
          <p:nvPr/>
        </p:nvSpPr>
        <p:spPr>
          <a:xfrm>
            <a:off x="3515639" y="6454932"/>
            <a:ext cx="5160723" cy="246221"/>
          </a:xfrm>
          <a:prstGeom prst="rect">
            <a:avLst/>
          </a:prstGeom>
          <a:noFill/>
        </p:spPr>
        <p:txBody>
          <a:bodyPr wrap="square" lIns="0" tIns="0" rIns="0" bIns="0" anchor="t">
            <a:spAutoFit/>
          </a:bodyPr>
          <a:lstStyle/>
          <a:p>
            <a:pPr algn="ctr"/>
            <a:r>
              <a:rPr lang="en-US" sz="1600" i="1">
                <a:solidFill>
                  <a:srgbClr val="D1C5B6"/>
                </a:solidFill>
                <a:latin typeface="Georgia Pro"/>
                <a:ea typeface="Cambria"/>
              </a:rPr>
              <a:t>Madeira Wine _ The Island</a:t>
            </a:r>
          </a:p>
        </p:txBody>
      </p:sp>
      <p:sp>
        <p:nvSpPr>
          <p:cNvPr id="5" name="CaixaDeTexto 12">
            <a:extLst>
              <a:ext uri="{FF2B5EF4-FFF2-40B4-BE49-F238E27FC236}">
                <a16:creationId xmlns:a16="http://schemas.microsoft.com/office/drawing/2014/main" id="{E11891BF-5B7B-74CF-15B7-06BE77719282}"/>
              </a:ext>
            </a:extLst>
          </p:cNvPr>
          <p:cNvSpPr txBox="1"/>
          <p:nvPr/>
        </p:nvSpPr>
        <p:spPr>
          <a:xfrm>
            <a:off x="9120851" y="5851848"/>
            <a:ext cx="2949293" cy="307777"/>
          </a:xfrm>
          <a:prstGeom prst="rect">
            <a:avLst/>
          </a:prstGeom>
          <a:noFill/>
        </p:spPr>
        <p:txBody>
          <a:bodyPr wrap="square" lIns="91440" tIns="45720" rIns="91440" bIns="45720" anchor="t">
            <a:spAutoFit/>
          </a:bodyPr>
          <a:lstStyle/>
          <a:p>
            <a:pPr algn="r"/>
            <a:r>
              <a:rPr lang="en-US" sz="1400" i="1">
                <a:solidFill>
                  <a:schemeClr val="bg1"/>
                </a:solidFill>
                <a:latin typeface="Georgia Pro"/>
                <a:ea typeface="Cambria"/>
              </a:rPr>
              <a:t>Total area: 741 Km</a:t>
            </a:r>
            <a:r>
              <a:rPr lang="en-US" sz="1400" i="1" baseline="30000">
                <a:solidFill>
                  <a:schemeClr val="bg1"/>
                </a:solidFill>
                <a:latin typeface="Georgia Pro"/>
                <a:ea typeface="Cambria"/>
              </a:rPr>
              <a:t>2</a:t>
            </a:r>
          </a:p>
        </p:txBody>
      </p:sp>
    </p:spTree>
    <p:extLst>
      <p:ext uri="{BB962C8B-B14F-4D97-AF65-F5344CB8AC3E}">
        <p14:creationId xmlns:p14="http://schemas.microsoft.com/office/powerpoint/2010/main" val="716865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2">
            <a:extLst>
              <a:ext uri="{FF2B5EF4-FFF2-40B4-BE49-F238E27FC236}">
                <a16:creationId xmlns:a16="http://schemas.microsoft.com/office/drawing/2014/main" id="{3A520CA7-A515-E090-D6F7-9FDD5EC25564}"/>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Sitka Heading"/>
                <a:ea typeface="Cambria"/>
              </a:rPr>
              <a:t>Madeira Wine _ 3 years old medium dry</a:t>
            </a:r>
          </a:p>
        </p:txBody>
      </p:sp>
      <p:sp>
        <p:nvSpPr>
          <p:cNvPr id="4" name="CaixaDeTexto 4">
            <a:extLst>
              <a:ext uri="{FF2B5EF4-FFF2-40B4-BE49-F238E27FC236}">
                <a16:creationId xmlns:a16="http://schemas.microsoft.com/office/drawing/2014/main" id="{FC540E98-FF58-5EAF-F1BD-A2F802F74B5C}"/>
              </a:ext>
            </a:extLst>
          </p:cNvPr>
          <p:cNvSpPr txBox="1"/>
          <p:nvPr/>
        </p:nvSpPr>
        <p:spPr>
          <a:xfrm>
            <a:off x="499310" y="2042772"/>
            <a:ext cx="6136104" cy="738664"/>
          </a:xfrm>
          <a:prstGeom prst="rect">
            <a:avLst/>
          </a:prstGeom>
          <a:noFill/>
        </p:spPr>
        <p:txBody>
          <a:bodyPr wrap="square" lIns="0" tIns="0" rIns="0" bIns="0">
            <a:spAutoFit/>
          </a:bodyPr>
          <a:lstStyle/>
          <a:p>
            <a:r>
              <a:rPr lang="pt-PT" sz="1600" b="1" i="1" dirty="0">
                <a:solidFill>
                  <a:srgbClr val="E0556B"/>
                </a:solidFill>
                <a:latin typeface="Georgia Pro" panose="02040502050405020303" pitchFamily="18" charset="0"/>
              </a:rPr>
              <a:t>COCKTAIL: FIG HIGHBALL</a:t>
            </a:r>
          </a:p>
          <a:p>
            <a:r>
              <a:rPr lang="pt-PT" sz="1600" b="1" i="1" dirty="0">
                <a:solidFill>
                  <a:srgbClr val="E0556B"/>
                </a:solidFill>
                <a:latin typeface="Georgia Pro" panose="02040502050405020303" pitchFamily="18" charset="0"/>
              </a:rPr>
              <a:t>H.M. Borges</a:t>
            </a:r>
          </a:p>
          <a:p>
            <a:pPr algn="l"/>
            <a:r>
              <a:rPr lang="pt-PT" sz="1600" i="1" u="none" strike="noStrike" baseline="0" dirty="0">
                <a:solidFill>
                  <a:srgbClr val="000000"/>
                </a:solidFill>
                <a:latin typeface="Georgia Pro" panose="02040502050405020303" pitchFamily="18" charset="0"/>
              </a:rPr>
              <a:t>3 </a:t>
            </a:r>
            <a:r>
              <a:rPr lang="pt-PT" sz="1600" i="1" u="none" strike="noStrike" baseline="0" dirty="0" err="1">
                <a:solidFill>
                  <a:srgbClr val="000000"/>
                </a:solidFill>
                <a:latin typeface="Georgia Pro" panose="02040502050405020303" pitchFamily="18" charset="0"/>
              </a:rPr>
              <a:t>years</a:t>
            </a:r>
            <a:r>
              <a:rPr lang="pt-PT" sz="1600" i="1" u="none" strike="noStrike" baseline="0" dirty="0">
                <a:solidFill>
                  <a:srgbClr val="000000"/>
                </a:solidFill>
                <a:latin typeface="Georgia Pro" panose="02040502050405020303" pitchFamily="18" charset="0"/>
              </a:rPr>
              <a:t> </a:t>
            </a:r>
            <a:r>
              <a:rPr lang="pt-PT" sz="1600" i="1" u="none" strike="noStrike" baseline="0" dirty="0" err="1">
                <a:solidFill>
                  <a:srgbClr val="000000"/>
                </a:solidFill>
                <a:latin typeface="Georgia Pro" panose="02040502050405020303" pitchFamily="18" charset="0"/>
              </a:rPr>
              <a:t>old</a:t>
            </a:r>
            <a:r>
              <a:rPr lang="pt-PT" sz="1600" i="1" u="none" strike="noStrike" baseline="0" dirty="0">
                <a:solidFill>
                  <a:srgbClr val="000000"/>
                </a:solidFill>
                <a:latin typeface="Georgia Pro" panose="02040502050405020303" pitchFamily="18" charset="0"/>
              </a:rPr>
              <a:t> </a:t>
            </a:r>
            <a:r>
              <a:rPr lang="pt-PT" sz="1600" i="1" u="none" strike="noStrike" baseline="0" dirty="0" err="1">
                <a:solidFill>
                  <a:srgbClr val="000000"/>
                </a:solidFill>
                <a:latin typeface="Georgia Pro" panose="02040502050405020303" pitchFamily="18" charset="0"/>
              </a:rPr>
              <a:t>medium</a:t>
            </a:r>
            <a:r>
              <a:rPr lang="pt-PT" sz="1600" i="1" u="none" strike="noStrike" baseline="0" dirty="0">
                <a:solidFill>
                  <a:srgbClr val="000000"/>
                </a:solidFill>
                <a:latin typeface="Georgia Pro" panose="02040502050405020303" pitchFamily="18" charset="0"/>
              </a:rPr>
              <a:t> </a:t>
            </a:r>
            <a:r>
              <a:rPr lang="pt-PT" sz="1600" i="1" u="none" strike="noStrike" baseline="0" dirty="0" err="1">
                <a:solidFill>
                  <a:srgbClr val="000000"/>
                </a:solidFill>
                <a:latin typeface="Georgia Pro" panose="02040502050405020303" pitchFamily="18" charset="0"/>
              </a:rPr>
              <a:t>dry</a:t>
            </a:r>
            <a:endParaRPr lang="pt-PT" sz="1600" i="1" u="none" strike="noStrike" baseline="0" dirty="0">
              <a:solidFill>
                <a:srgbClr val="000000"/>
              </a:solidFill>
              <a:latin typeface="Georgia Pro" panose="02040502050405020303" pitchFamily="18" charset="0"/>
            </a:endParaRPr>
          </a:p>
        </p:txBody>
      </p:sp>
      <p:sp>
        <p:nvSpPr>
          <p:cNvPr id="5" name="CaixaDeTexto 8">
            <a:extLst>
              <a:ext uri="{FF2B5EF4-FFF2-40B4-BE49-F238E27FC236}">
                <a16:creationId xmlns:a16="http://schemas.microsoft.com/office/drawing/2014/main" id="{82B2904E-91D3-4AB8-5C15-073FD07FBE8A}"/>
              </a:ext>
            </a:extLst>
          </p:cNvPr>
          <p:cNvSpPr txBox="1"/>
          <p:nvPr/>
        </p:nvSpPr>
        <p:spPr>
          <a:xfrm>
            <a:off x="7243966" y="2260260"/>
            <a:ext cx="4782837" cy="3447098"/>
          </a:xfrm>
          <a:prstGeom prst="rect">
            <a:avLst/>
          </a:prstGeom>
          <a:noFill/>
        </p:spPr>
        <p:txBody>
          <a:bodyPr wrap="square" lIns="0" tIns="0" rIns="0" bIns="0">
            <a:spAutoFit/>
          </a:bodyPr>
          <a:lstStyle/>
          <a:p>
            <a:endParaRPr lang="pt-PT" sz="1600" b="1" i="1" dirty="0">
              <a:latin typeface="Georgia Pro" panose="02040502050405020303" pitchFamily="18" charset="0"/>
            </a:endParaRPr>
          </a:p>
          <a:p>
            <a:r>
              <a:rPr lang="pt-PT" sz="1600" b="1" i="1" dirty="0">
                <a:latin typeface="Georgia Pro" panose="02040502050405020303" pitchFamily="18" charset="0"/>
              </a:rPr>
              <a:t>Grape varieties: </a:t>
            </a:r>
            <a:r>
              <a:rPr lang="pt-PT" sz="1600" i="1" dirty="0">
                <a:latin typeface="Georgia Pro" panose="02040502050405020303" pitchFamily="18" charset="0"/>
              </a:rPr>
              <a:t>Tinta negra (100%).</a:t>
            </a:r>
            <a:endParaRPr lang="pt-PT" sz="1600" b="1" i="1" dirty="0">
              <a:latin typeface="Georgia Pro" panose="02040502050405020303" pitchFamily="18" charset="0"/>
            </a:endParaRPr>
          </a:p>
          <a:p>
            <a:endParaRPr lang="pt-PT" sz="1600" b="1" i="1" dirty="0">
              <a:latin typeface="Georgia Pro" panose="02040502050405020303" pitchFamily="18" charset="0"/>
            </a:endParaRPr>
          </a:p>
          <a:p>
            <a:r>
              <a:rPr lang="pt-PT" sz="1600" b="1" i="1" dirty="0" err="1">
                <a:latin typeface="Georgia Pro" panose="02040502050405020303" pitchFamily="18" charset="0"/>
              </a:rPr>
              <a:t>Technical</a:t>
            </a:r>
            <a:r>
              <a:rPr lang="pt-PT" sz="1600" b="1" i="1" dirty="0">
                <a:latin typeface="Georgia Pro" panose="02040502050405020303" pitchFamily="18" charset="0"/>
              </a:rPr>
              <a:t> </a:t>
            </a:r>
            <a:r>
              <a:rPr lang="pt-PT" sz="1600" b="1" i="1" dirty="0" err="1">
                <a:latin typeface="Georgia Pro" panose="02040502050405020303" pitchFamily="18" charset="0"/>
              </a:rPr>
              <a:t>specifications</a:t>
            </a:r>
            <a:r>
              <a:rPr lang="pt-PT" sz="1600" b="1" i="1" dirty="0">
                <a:latin typeface="Georgia Pro" panose="02040502050405020303" pitchFamily="18" charset="0"/>
              </a:rPr>
              <a:t>: </a:t>
            </a:r>
          </a:p>
          <a:p>
            <a:r>
              <a:rPr lang="pt-PT" sz="1600" i="1" dirty="0" err="1">
                <a:latin typeface="Georgia Pro" panose="02040502050405020303" pitchFamily="18" charset="0"/>
              </a:rPr>
              <a:t>Alcohol</a:t>
            </a:r>
            <a:r>
              <a:rPr lang="pt-PT" sz="1600" i="1" dirty="0">
                <a:latin typeface="Georgia Pro" panose="02040502050405020303" pitchFamily="18" charset="0"/>
              </a:rPr>
              <a:t>: 18.0% </a:t>
            </a:r>
            <a:r>
              <a:rPr lang="pt-PT" sz="1600" i="1" dirty="0" err="1">
                <a:latin typeface="Georgia Pro" panose="02040502050405020303" pitchFamily="18" charset="0"/>
              </a:rPr>
              <a:t>Vol</a:t>
            </a:r>
            <a:endParaRPr lang="pt-PT" sz="1600" i="1" dirty="0">
              <a:latin typeface="Georgia Pro" panose="02040502050405020303" pitchFamily="18" charset="0"/>
            </a:endParaRPr>
          </a:p>
          <a:p>
            <a:r>
              <a:rPr lang="pt-PT" sz="1600" i="1" dirty="0">
                <a:latin typeface="Georgia Pro" panose="02040502050405020303" pitchFamily="18" charset="0"/>
              </a:rPr>
              <a:t>Total </a:t>
            </a:r>
            <a:r>
              <a:rPr lang="pt-PT" sz="1600" i="1" dirty="0" err="1">
                <a:latin typeface="Georgia Pro" panose="02040502050405020303" pitchFamily="18" charset="0"/>
              </a:rPr>
              <a:t>Acidity</a:t>
            </a:r>
            <a:r>
              <a:rPr lang="pt-PT" sz="1600" i="1" dirty="0">
                <a:latin typeface="Georgia Pro" panose="02040502050405020303" pitchFamily="18" charset="0"/>
              </a:rPr>
              <a:t>: 6.0 g/l</a:t>
            </a:r>
          </a:p>
          <a:p>
            <a:r>
              <a:rPr lang="pt-PT" sz="1600" i="1" dirty="0">
                <a:latin typeface="Georgia Pro" panose="02040502050405020303" pitchFamily="18" charset="0"/>
              </a:rPr>
              <a:t>Total </a:t>
            </a:r>
            <a:r>
              <a:rPr lang="pt-PT" sz="1600" i="1" dirty="0" err="1">
                <a:latin typeface="Georgia Pro" panose="02040502050405020303" pitchFamily="18" charset="0"/>
              </a:rPr>
              <a:t>Sugars</a:t>
            </a:r>
            <a:r>
              <a:rPr lang="pt-PT" sz="1600" i="1" dirty="0">
                <a:latin typeface="Georgia Pro" panose="02040502050405020303" pitchFamily="18" charset="0"/>
              </a:rPr>
              <a:t>: 67.0 g/l</a:t>
            </a:r>
          </a:p>
          <a:p>
            <a:r>
              <a:rPr lang="pt-PT" sz="1600" i="1" dirty="0">
                <a:latin typeface="Georgia Pro" panose="02040502050405020303" pitchFamily="18" charset="0"/>
              </a:rPr>
              <a:t>Baumé: 1.8</a:t>
            </a:r>
          </a:p>
          <a:p>
            <a:r>
              <a:rPr lang="pt-PT" sz="1600" i="1" dirty="0">
                <a:latin typeface="Georgia Pro" panose="02040502050405020303" pitchFamily="18" charset="0"/>
              </a:rPr>
              <a:t>pH: 3.19</a:t>
            </a:r>
          </a:p>
          <a:p>
            <a:endParaRPr lang="pt-PT" sz="1600" i="1" dirty="0">
              <a:latin typeface="Georgia Pro" panose="02040502050405020303" pitchFamily="18" charset="0"/>
            </a:endParaRPr>
          </a:p>
          <a:p>
            <a:r>
              <a:rPr lang="pt-PT" sz="1600" b="1" i="1" dirty="0">
                <a:latin typeface="Georgia Pro" panose="02040502050405020303" pitchFamily="18" charset="0"/>
              </a:rPr>
              <a:t>Ingredients: </a:t>
            </a:r>
          </a:p>
          <a:p>
            <a:r>
              <a:rPr lang="pt-PT" sz="1600" i="1" dirty="0">
                <a:latin typeface="Georgia Pro" panose="02040502050405020303" pitchFamily="18" charset="0"/>
              </a:rPr>
              <a:t>H.M. Borges, 3 YO Medium Dry</a:t>
            </a:r>
          </a:p>
          <a:p>
            <a:r>
              <a:rPr lang="pt-PT" sz="1600" i="1" dirty="0">
                <a:latin typeface="Georgia Pro" panose="02040502050405020303" pitchFamily="18" charset="0"/>
              </a:rPr>
              <a:t>Coconut</a:t>
            </a:r>
          </a:p>
          <a:p>
            <a:r>
              <a:rPr lang="pt-PT" sz="1600" i="1" dirty="0">
                <a:latin typeface="Georgia Pro" panose="02040502050405020303" pitchFamily="18" charset="0"/>
              </a:rPr>
              <a:t>Fig leaf soda</a:t>
            </a:r>
          </a:p>
        </p:txBody>
      </p:sp>
      <p:sp>
        <p:nvSpPr>
          <p:cNvPr id="9" name="CaixaDeTexto 8">
            <a:extLst>
              <a:ext uri="{FF2B5EF4-FFF2-40B4-BE49-F238E27FC236}">
                <a16:creationId xmlns:a16="http://schemas.microsoft.com/office/drawing/2014/main" id="{E3696682-775B-903C-4746-11BCB53D471F}"/>
              </a:ext>
            </a:extLst>
          </p:cNvPr>
          <p:cNvSpPr txBox="1"/>
          <p:nvPr/>
        </p:nvSpPr>
        <p:spPr>
          <a:xfrm>
            <a:off x="494159" y="2950192"/>
            <a:ext cx="4453875" cy="1526059"/>
          </a:xfrm>
          <a:prstGeom prst="rect">
            <a:avLst/>
          </a:prstGeom>
          <a:noFill/>
        </p:spPr>
        <p:txBody>
          <a:bodyPr wrap="square" lIns="0" tIns="0" rIns="0" bIns="0" anchor="t">
            <a:spAutoFit/>
          </a:bodyPr>
          <a:lstStyle/>
          <a:p>
            <a:pPr>
              <a:lnSpc>
                <a:spcPts val="2300"/>
              </a:lnSpc>
            </a:pPr>
            <a:r>
              <a:rPr lang="en-US" sz="1600" b="1" i="1" u="none" strike="noStrike" baseline="0" dirty="0">
                <a:solidFill>
                  <a:srgbClr val="000000"/>
                </a:solidFill>
                <a:latin typeface="Georgia Pro"/>
              </a:rPr>
              <a:t>Tasting notes and harmonies</a:t>
            </a:r>
          </a:p>
          <a:p>
            <a:r>
              <a:rPr lang="en-US" sz="1600" i="1" dirty="0">
                <a:latin typeface="Georgia Pro" panose="02040502050405020303" pitchFamily="18" charset="0"/>
                <a:ea typeface="+mn-lt"/>
                <a:cs typeface="+mn-lt"/>
              </a:rPr>
              <a:t>This Madeira Wine of 3 Years Medium Dry has an amber color with yellow-orange nuances.</a:t>
            </a:r>
          </a:p>
          <a:p>
            <a:r>
              <a:rPr lang="en-US" sz="1600" i="1" dirty="0">
                <a:latin typeface="Georgia Pro" panose="02040502050405020303" pitchFamily="18" charset="0"/>
                <a:ea typeface="+mn-lt"/>
                <a:cs typeface="+mn-lt"/>
              </a:rPr>
              <a:t>The aroma contains some notes of wood, caramel and tea. On the palate it has a balanced</a:t>
            </a:r>
          </a:p>
          <a:p>
            <a:r>
              <a:rPr lang="en-US" sz="1600" i="1" dirty="0">
                <a:latin typeface="Georgia Pro" panose="02040502050405020303" pitchFamily="18" charset="0"/>
                <a:ea typeface="+mn-lt"/>
                <a:cs typeface="+mn-lt"/>
              </a:rPr>
              <a:t>acidity, with a clean finish.</a:t>
            </a:r>
            <a:endParaRPr lang="en-US" sz="1600" i="1" dirty="0">
              <a:latin typeface="Georgia Pro" panose="02040502050405020303" pitchFamily="18" charset="0"/>
            </a:endParaRPr>
          </a:p>
        </p:txBody>
      </p:sp>
      <p:pic>
        <p:nvPicPr>
          <p:cNvPr id="6" name="Picture 5" descr="A bottle of alcohol&#10;&#10;AI-generated content may be incorrect.">
            <a:extLst>
              <a:ext uri="{FF2B5EF4-FFF2-40B4-BE49-F238E27FC236}">
                <a16:creationId xmlns:a16="http://schemas.microsoft.com/office/drawing/2014/main" id="{211FDE08-92F5-616E-020C-8C2C9F134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44" y="1927859"/>
            <a:ext cx="1504712" cy="4519453"/>
          </a:xfrm>
          <a:prstGeom prst="rect">
            <a:avLst/>
          </a:prstGeom>
        </p:spPr>
      </p:pic>
    </p:spTree>
    <p:extLst>
      <p:ext uri="{BB962C8B-B14F-4D97-AF65-F5344CB8AC3E}">
        <p14:creationId xmlns:p14="http://schemas.microsoft.com/office/powerpoint/2010/main" val="2636479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5">
            <a:extLst>
              <a:ext uri="{FF2B5EF4-FFF2-40B4-BE49-F238E27FC236}">
                <a16:creationId xmlns:a16="http://schemas.microsoft.com/office/drawing/2014/main" id="{6F66753D-E9EA-876E-1173-C9B8076AD79F}"/>
              </a:ext>
            </a:extLst>
          </p:cNvPr>
          <p:cNvPicPr>
            <a:picLocks noChangeAspect="1"/>
          </p:cNvPicPr>
          <p:nvPr/>
        </p:nvPicPr>
        <p:blipFill rotWithShape="1">
          <a:blip r:embed="rId3"/>
          <a:srcRect l="16751" t="45922" r="68761" b="31271"/>
          <a:stretch/>
        </p:blipFill>
        <p:spPr>
          <a:xfrm>
            <a:off x="2600204" y="716375"/>
            <a:ext cx="1283459" cy="1206500"/>
          </a:xfrm>
          <a:prstGeom prst="rect">
            <a:avLst/>
          </a:prstGeom>
        </p:spPr>
      </p:pic>
      <p:pic>
        <p:nvPicPr>
          <p:cNvPr id="2" name="Imagem 15">
            <a:extLst>
              <a:ext uri="{FF2B5EF4-FFF2-40B4-BE49-F238E27FC236}">
                <a16:creationId xmlns:a16="http://schemas.microsoft.com/office/drawing/2014/main" id="{8AEE62C2-3278-456F-25E2-BC7069189C51}"/>
              </a:ext>
            </a:extLst>
          </p:cNvPr>
          <p:cNvPicPr>
            <a:picLocks noChangeAspect="1"/>
          </p:cNvPicPr>
          <p:nvPr/>
        </p:nvPicPr>
        <p:blipFill rotWithShape="1">
          <a:blip r:embed="rId3"/>
          <a:srcRect l="30902" t="45922" r="51473" b="31271"/>
          <a:stretch/>
        </p:blipFill>
        <p:spPr>
          <a:xfrm>
            <a:off x="1038884" y="716375"/>
            <a:ext cx="1561320" cy="1206500"/>
          </a:xfrm>
          <a:prstGeom prst="rect">
            <a:avLst/>
          </a:prstGeom>
        </p:spPr>
      </p:pic>
      <p:sp>
        <p:nvSpPr>
          <p:cNvPr id="5" name="CaixaDeTexto 12">
            <a:extLst>
              <a:ext uri="{FF2B5EF4-FFF2-40B4-BE49-F238E27FC236}">
                <a16:creationId xmlns:a16="http://schemas.microsoft.com/office/drawing/2014/main" id="{57DAD045-B65D-4577-E846-41CFB28877C7}"/>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Winery</a:t>
            </a:r>
          </a:p>
        </p:txBody>
      </p:sp>
      <p:sp>
        <p:nvSpPr>
          <p:cNvPr id="10" name="Content Placeholder 2">
            <a:extLst>
              <a:ext uri="{FF2B5EF4-FFF2-40B4-BE49-F238E27FC236}">
                <a16:creationId xmlns:a16="http://schemas.microsoft.com/office/drawing/2014/main" id="{CD4C0CF5-5DEC-B1E8-1691-BE5111E29647}"/>
              </a:ext>
            </a:extLst>
          </p:cNvPr>
          <p:cNvSpPr txBox="1">
            <a:spLocks/>
          </p:cNvSpPr>
          <p:nvPr/>
        </p:nvSpPr>
        <p:spPr>
          <a:xfrm>
            <a:off x="1132990" y="2558069"/>
            <a:ext cx="10063175" cy="3240329"/>
          </a:xfrm>
          <a:prstGeom prst="rect">
            <a:avLst/>
          </a:prstGeom>
        </p:spPr>
        <p:txBody>
          <a:bodyPr wrap="square"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i="1" dirty="0">
                <a:solidFill>
                  <a:srgbClr val="391F35"/>
                </a:solidFill>
                <a:latin typeface="Georgia Pro"/>
              </a:rPr>
              <a:t>Justino’s, Madeira Wines, S.A. is established in Madeira Island since 1870 and is one of the ancient producers and exporters of Madeira wine which ever had an outstanding position on the market, for its certified good quality wines. Till 1953 it was a familiar enterprise, established in the old area of Funchal. At 1993, got internationalized, making an association with one of the largest French groups of wine and spirit distribution, building a new winery for the purpose of improving the conditions in which its wines are made, in particular the process of vinification, production and aging. This large, modern and functional vinery has been equipped so as to combine traditional methods with the most advanced technology available. For over a hundred years, wines from Justino ́s Madeira have been increasingly popular throughout Europe. Main markets include France, Germany, England, Austria, Switzerland, Poland, the Benelux countries, Spain and Scandinavia, in Europe, as well as in the United States, Japan, China, South Korea, Brazil and Canada. Today, Justino ́s Madeira Wines, S.A. holds one of the largest stocks of Madeira Wine on the Island, including high quality wines aged in oak casks, which enables the company to meet the requirement of the most demanding and selective consumers. Over the years, Justino ́s, Madeira Wines, S.A. has become one of the leading producers and exporters of Madeira Wine thanks to the acknowledged quality of its wines and the substantial increase in its production capacity.</a:t>
            </a:r>
          </a:p>
        </p:txBody>
      </p:sp>
    </p:spTree>
    <p:extLst>
      <p:ext uri="{BB962C8B-B14F-4D97-AF65-F5344CB8AC3E}">
        <p14:creationId xmlns:p14="http://schemas.microsoft.com/office/powerpoint/2010/main" val="691235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12">
            <a:extLst>
              <a:ext uri="{FF2B5EF4-FFF2-40B4-BE49-F238E27FC236}">
                <a16:creationId xmlns:a16="http://schemas.microsoft.com/office/drawing/2014/main" id="{50D84881-415A-C4AE-9EB4-265F3A290D37}"/>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dirty="0">
                <a:solidFill>
                  <a:srgbClr val="D2C5BA"/>
                </a:solidFill>
                <a:latin typeface="Sitka Heading"/>
                <a:ea typeface="Cambria"/>
              </a:rPr>
              <a:t>Madeira Wine _ FINE MEDIUM DRY RESERVE 5 YEARS OLD </a:t>
            </a:r>
          </a:p>
        </p:txBody>
      </p:sp>
      <p:sp>
        <p:nvSpPr>
          <p:cNvPr id="7" name="CaixaDeTexto 4">
            <a:extLst>
              <a:ext uri="{FF2B5EF4-FFF2-40B4-BE49-F238E27FC236}">
                <a16:creationId xmlns:a16="http://schemas.microsoft.com/office/drawing/2014/main" id="{5579E05D-ED7C-00A4-71D7-D7D26A63E12B}"/>
              </a:ext>
            </a:extLst>
          </p:cNvPr>
          <p:cNvSpPr txBox="1"/>
          <p:nvPr/>
        </p:nvSpPr>
        <p:spPr>
          <a:xfrm>
            <a:off x="499310" y="2042772"/>
            <a:ext cx="6136104" cy="738664"/>
          </a:xfrm>
          <a:prstGeom prst="rect">
            <a:avLst/>
          </a:prstGeom>
          <a:noFill/>
        </p:spPr>
        <p:txBody>
          <a:bodyPr wrap="square" lIns="0" tIns="0" rIns="0" bIns="0">
            <a:spAutoFit/>
          </a:bodyPr>
          <a:lstStyle/>
          <a:p>
            <a:r>
              <a:rPr lang="pt-PT" sz="1600" b="1" i="1" dirty="0">
                <a:solidFill>
                  <a:srgbClr val="E0556B"/>
                </a:solidFill>
                <a:latin typeface="Georgia Pro" panose="02040502050405020303" pitchFamily="18" charset="0"/>
              </a:rPr>
              <a:t>COCKTAIL: SMOKY MADEIRARITA</a:t>
            </a:r>
          </a:p>
          <a:p>
            <a:r>
              <a:rPr lang="pt-PT" sz="1600" b="1" i="1" dirty="0">
                <a:solidFill>
                  <a:srgbClr val="E0556B"/>
                </a:solidFill>
                <a:latin typeface="Georgia Pro" panose="02040502050405020303" pitchFamily="18" charset="0"/>
              </a:rPr>
              <a:t>Justino´s Madeira Wines</a:t>
            </a:r>
          </a:p>
          <a:p>
            <a:r>
              <a:rPr lang="pt-PT" sz="1600" i="1" dirty="0">
                <a:solidFill>
                  <a:srgbClr val="000000"/>
                </a:solidFill>
                <a:latin typeface="Georgia Pro" panose="02040502050405020303" pitchFamily="18" charset="0"/>
              </a:rPr>
              <a:t>FINE MEDIUM DRY RESERVE 5 YEARS OLD</a:t>
            </a:r>
            <a:endParaRPr lang="pt-PT" sz="1600" i="1" u="none" strike="noStrike" baseline="0" dirty="0">
              <a:solidFill>
                <a:srgbClr val="000000"/>
              </a:solidFill>
              <a:latin typeface="Georgia Pro" panose="02040502050405020303" pitchFamily="18" charset="0"/>
            </a:endParaRPr>
          </a:p>
        </p:txBody>
      </p:sp>
      <p:sp>
        <p:nvSpPr>
          <p:cNvPr id="9" name="CaixaDeTexto 8">
            <a:extLst>
              <a:ext uri="{FF2B5EF4-FFF2-40B4-BE49-F238E27FC236}">
                <a16:creationId xmlns:a16="http://schemas.microsoft.com/office/drawing/2014/main" id="{9C6B6E2C-7F3C-CAC0-5261-8197C8DB01A2}"/>
              </a:ext>
            </a:extLst>
          </p:cNvPr>
          <p:cNvSpPr txBox="1"/>
          <p:nvPr/>
        </p:nvSpPr>
        <p:spPr>
          <a:xfrm>
            <a:off x="7243966" y="2950192"/>
            <a:ext cx="4782837" cy="3447098"/>
          </a:xfrm>
          <a:prstGeom prst="rect">
            <a:avLst/>
          </a:prstGeom>
          <a:noFill/>
        </p:spPr>
        <p:txBody>
          <a:bodyPr wrap="square" lIns="0" tIns="0" rIns="0" bIns="0" anchor="t">
            <a:spAutoFit/>
          </a:bodyPr>
          <a:lstStyle/>
          <a:p>
            <a:r>
              <a:rPr lang="pt-PT" sz="1600" b="1" i="1" dirty="0" err="1">
                <a:latin typeface="Georgia Pro" panose="02040502050405020303" pitchFamily="18" charset="0"/>
              </a:rPr>
              <a:t>Grape</a:t>
            </a:r>
            <a:r>
              <a:rPr lang="pt-PT" sz="1600" b="1" i="1" dirty="0">
                <a:latin typeface="Georgia Pro" panose="02040502050405020303" pitchFamily="18" charset="0"/>
              </a:rPr>
              <a:t> </a:t>
            </a:r>
            <a:r>
              <a:rPr lang="pt-PT" sz="1600" b="1" i="1" dirty="0" err="1">
                <a:latin typeface="Georgia Pro" panose="02040502050405020303" pitchFamily="18" charset="0"/>
              </a:rPr>
              <a:t>varieties</a:t>
            </a:r>
            <a:r>
              <a:rPr lang="pt-PT" sz="1600" b="1" i="1" dirty="0">
                <a:latin typeface="Georgia Pro" panose="02040502050405020303" pitchFamily="18" charset="0"/>
              </a:rPr>
              <a:t>: </a:t>
            </a:r>
            <a:r>
              <a:rPr lang="pt-PT" sz="1600" i="1" dirty="0">
                <a:latin typeface="Georgia Pro" panose="02040502050405020303" pitchFamily="18" charset="0"/>
              </a:rPr>
              <a:t>Tinta negra (100%).</a:t>
            </a:r>
          </a:p>
          <a:p>
            <a:endParaRPr lang="pt-PT" sz="1600" i="1" dirty="0">
              <a:latin typeface="Georgia Pro" panose="02040502050405020303" pitchFamily="18" charset="0"/>
            </a:endParaRPr>
          </a:p>
          <a:p>
            <a:r>
              <a:rPr lang="pt-PT" sz="1600" b="1" i="1" dirty="0" err="1">
                <a:latin typeface="Georgia Pro" panose="02040502050405020303" pitchFamily="18" charset="0"/>
              </a:rPr>
              <a:t>Technical</a:t>
            </a:r>
            <a:r>
              <a:rPr lang="pt-PT" sz="1600" b="1" i="1" dirty="0">
                <a:latin typeface="Georgia Pro" panose="02040502050405020303" pitchFamily="18" charset="0"/>
              </a:rPr>
              <a:t> </a:t>
            </a:r>
            <a:r>
              <a:rPr lang="pt-PT" sz="1600" b="1" i="1" dirty="0" err="1">
                <a:latin typeface="Georgia Pro" panose="02040502050405020303" pitchFamily="18" charset="0"/>
              </a:rPr>
              <a:t>specifications</a:t>
            </a:r>
            <a:r>
              <a:rPr lang="pt-PT" sz="1600" b="1" i="1" dirty="0">
                <a:latin typeface="Georgia Pro" panose="02040502050405020303" pitchFamily="18" charset="0"/>
              </a:rPr>
              <a:t>: </a:t>
            </a:r>
            <a:endParaRPr lang="pt-PT" sz="1600" i="1" dirty="0">
              <a:latin typeface="Georgia Pro" panose="02040502050405020303" pitchFamily="18" charset="0"/>
            </a:endParaRPr>
          </a:p>
          <a:p>
            <a:r>
              <a:rPr lang="en-GB" sz="1600" i="1" dirty="0">
                <a:latin typeface="Georgia Pro" panose="02040502050405020303" pitchFamily="18" charset="0"/>
              </a:rPr>
              <a:t>Alcohol: 19% vol.</a:t>
            </a:r>
          </a:p>
          <a:p>
            <a:r>
              <a:rPr lang="en-GB" sz="1600" i="1" dirty="0">
                <a:latin typeface="Georgia Pro" panose="02040502050405020303" pitchFamily="18" charset="0"/>
              </a:rPr>
              <a:t>Total Acidity: 6.40 g/l (as tartaric acid)</a:t>
            </a:r>
          </a:p>
          <a:p>
            <a:r>
              <a:rPr lang="en-GB" sz="1600" i="1" dirty="0">
                <a:latin typeface="Georgia Pro" panose="02040502050405020303" pitchFamily="18" charset="0"/>
              </a:rPr>
              <a:t>Total Sugar: 70 g/l</a:t>
            </a:r>
          </a:p>
          <a:p>
            <a:r>
              <a:rPr lang="en-GB" sz="1600" i="1" dirty="0">
                <a:latin typeface="Georgia Pro" panose="02040502050405020303" pitchFamily="18" charset="0"/>
              </a:rPr>
              <a:t>Baumé (</a:t>
            </a:r>
            <a:r>
              <a:rPr lang="en-GB" sz="1600" i="1" dirty="0" err="1">
                <a:latin typeface="Georgia Pro" panose="02040502050405020303" pitchFamily="18" charset="0"/>
              </a:rPr>
              <a:t>Bé</a:t>
            </a:r>
            <a:r>
              <a:rPr lang="en-GB" sz="1600" i="1" dirty="0">
                <a:latin typeface="Georgia Pro" panose="02040502050405020303" pitchFamily="18" charset="0"/>
              </a:rPr>
              <a:t>): 2.0</a:t>
            </a:r>
          </a:p>
          <a:p>
            <a:endParaRPr lang="en-GB" sz="1600" i="1" dirty="0">
              <a:latin typeface="Georgia Pro" panose="02040502050405020303" pitchFamily="18" charset="0"/>
            </a:endParaRPr>
          </a:p>
          <a:p>
            <a:r>
              <a:rPr lang="pt-PT" sz="1600" b="1" i="1" dirty="0">
                <a:latin typeface="Georgia Pro" panose="02040502050405020303" pitchFamily="18" charset="0"/>
              </a:rPr>
              <a:t>Ingredients: </a:t>
            </a:r>
          </a:p>
          <a:p>
            <a:r>
              <a:rPr lang="pt-PT" sz="1600" i="1" dirty="0">
                <a:latin typeface="Georgia Pro" panose="02040502050405020303" pitchFamily="18" charset="0"/>
              </a:rPr>
              <a:t>Justino’s, 5 YO Medium Dry</a:t>
            </a:r>
          </a:p>
          <a:p>
            <a:r>
              <a:rPr lang="pt-PT" sz="1600" i="1" dirty="0">
                <a:latin typeface="Georgia Pro" panose="02040502050405020303" pitchFamily="18" charset="0"/>
              </a:rPr>
              <a:t>Humo Chipotle</a:t>
            </a:r>
          </a:p>
          <a:p>
            <a:r>
              <a:rPr lang="pt-PT" sz="1600" i="1" dirty="0">
                <a:latin typeface="Georgia Pro" panose="02040502050405020303" pitchFamily="18" charset="0"/>
              </a:rPr>
              <a:t>Grapefruit</a:t>
            </a:r>
          </a:p>
          <a:p>
            <a:r>
              <a:rPr lang="pt-PT" sz="1600" i="1" dirty="0">
                <a:latin typeface="Georgia Pro" panose="02040502050405020303" pitchFamily="18" charset="0"/>
              </a:rPr>
              <a:t>Salt</a:t>
            </a:r>
          </a:p>
          <a:p>
            <a:endParaRPr lang="en-GB" sz="1600" i="1" dirty="0">
              <a:latin typeface="Georgia Pro" panose="02040502050405020303" pitchFamily="18" charset="0"/>
            </a:endParaRPr>
          </a:p>
        </p:txBody>
      </p:sp>
      <p:sp>
        <p:nvSpPr>
          <p:cNvPr id="10" name="CaixaDeTexto 8">
            <a:extLst>
              <a:ext uri="{FF2B5EF4-FFF2-40B4-BE49-F238E27FC236}">
                <a16:creationId xmlns:a16="http://schemas.microsoft.com/office/drawing/2014/main" id="{B8D7C1E2-EF16-BF26-497F-C56137F690FB}"/>
              </a:ext>
            </a:extLst>
          </p:cNvPr>
          <p:cNvSpPr txBox="1"/>
          <p:nvPr/>
        </p:nvSpPr>
        <p:spPr>
          <a:xfrm>
            <a:off x="494159" y="2950192"/>
            <a:ext cx="4453875" cy="2480166"/>
          </a:xfrm>
          <a:prstGeom prst="rect">
            <a:avLst/>
          </a:prstGeom>
          <a:noFill/>
        </p:spPr>
        <p:txBody>
          <a:bodyPr wrap="square" lIns="0" tIns="0" rIns="0" bIns="0" anchor="t">
            <a:spAutoFit/>
          </a:bodyPr>
          <a:lstStyle/>
          <a:p>
            <a:pPr>
              <a:lnSpc>
                <a:spcPts val="2300"/>
              </a:lnSpc>
            </a:pPr>
            <a:r>
              <a:rPr lang="en-US" sz="1600" b="1" i="1" u="none" strike="noStrike" baseline="0" dirty="0">
                <a:solidFill>
                  <a:srgbClr val="000000"/>
                </a:solidFill>
                <a:latin typeface="Georgia Pro" panose="02040502050405020303" pitchFamily="18" charset="0"/>
              </a:rPr>
              <a:t>Tasting Notes</a:t>
            </a:r>
          </a:p>
          <a:p>
            <a:r>
              <a:rPr lang="en-US" sz="1600" i="1" dirty="0">
                <a:latin typeface="Georgia Pro" panose="02040502050405020303" pitchFamily="18" charset="0"/>
                <a:ea typeface="+mn-lt"/>
                <a:cs typeface="+mn-lt"/>
              </a:rPr>
              <a:t>Appearance:</a:t>
            </a:r>
            <a:r>
              <a:rPr lang="en-GB" sz="1600" i="1" dirty="0">
                <a:latin typeface="Georgia Pro" panose="02040502050405020303" pitchFamily="18" charset="0"/>
                <a:ea typeface="+mn-lt"/>
                <a:cs typeface="+mn-lt"/>
              </a:rPr>
              <a:t> </a:t>
            </a:r>
            <a:r>
              <a:rPr lang="en-GB" i="1" dirty="0">
                <a:latin typeface="Georgia Pro" panose="02040502050405020303" pitchFamily="18" charset="0"/>
              </a:rPr>
              <a:t>Brilliant golden colour.</a:t>
            </a:r>
          </a:p>
          <a:p>
            <a:r>
              <a:rPr lang="en-US" sz="1600" i="1" dirty="0">
                <a:latin typeface="Georgia Pro" panose="02040502050405020303" pitchFamily="18" charset="0"/>
                <a:ea typeface="+mn-lt"/>
                <a:cs typeface="+mn-lt"/>
              </a:rPr>
              <a:t>Nose | Taste: </a:t>
            </a:r>
            <a:r>
              <a:rPr lang="en-GB" i="1" dirty="0">
                <a:latin typeface="Georgia Pro" panose="02040502050405020303" pitchFamily="18" charset="0"/>
              </a:rPr>
              <a:t>A pleasant and intense aroma,</a:t>
            </a:r>
          </a:p>
          <a:p>
            <a:r>
              <a:rPr lang="en-GB" i="1" dirty="0">
                <a:latin typeface="Georgia Pro" panose="02040502050405020303" pitchFamily="18" charset="0"/>
              </a:rPr>
              <a:t>with a suggestion of dry fruit and rich honey. Appealing flavours of dried citrus fruits.</a:t>
            </a:r>
          </a:p>
          <a:p>
            <a:r>
              <a:rPr lang="en-GB" i="1" dirty="0">
                <a:latin typeface="Georgia Pro" panose="02040502050405020303" pitchFamily="18" charset="0"/>
              </a:rPr>
              <a:t>Long dry and complex finish, with a walnut note on finish.</a:t>
            </a:r>
          </a:p>
          <a:p>
            <a:endParaRPr lang="en-US" sz="1600" i="1" dirty="0">
              <a:latin typeface="Georgia Pro" panose="02040502050405020303" pitchFamily="18" charset="0"/>
            </a:endParaRPr>
          </a:p>
        </p:txBody>
      </p:sp>
      <p:pic>
        <p:nvPicPr>
          <p:cNvPr id="4" name="Picture 3" descr="A bottle of wine with a label&#10;&#10;AI-generated content may be incorrect.">
            <a:extLst>
              <a:ext uri="{FF2B5EF4-FFF2-40B4-BE49-F238E27FC236}">
                <a16:creationId xmlns:a16="http://schemas.microsoft.com/office/drawing/2014/main" id="{AB481443-BDC6-6A31-82A7-F0BD8176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324" y="1549940"/>
            <a:ext cx="1361828" cy="5043807"/>
          </a:xfrm>
          <a:prstGeom prst="rect">
            <a:avLst/>
          </a:prstGeom>
        </p:spPr>
      </p:pic>
    </p:spTree>
    <p:extLst>
      <p:ext uri="{BB962C8B-B14F-4D97-AF65-F5344CB8AC3E}">
        <p14:creationId xmlns:p14="http://schemas.microsoft.com/office/powerpoint/2010/main" val="63737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134D0C1-F013-B70E-068F-FB3708209ECA}"/>
              </a:ext>
            </a:extLst>
          </p:cNvPr>
          <p:cNvGrpSpPr/>
          <p:nvPr/>
        </p:nvGrpSpPr>
        <p:grpSpPr>
          <a:xfrm>
            <a:off x="2162175" y="2095859"/>
            <a:ext cx="8027650" cy="4144046"/>
            <a:chOff x="257204" y="147452"/>
            <a:chExt cx="11378496" cy="6625494"/>
          </a:xfrm>
        </p:grpSpPr>
        <p:pic>
          <p:nvPicPr>
            <p:cNvPr id="3" name="Imagem 2" descr="Uma imagem com exterior, água, montanha, natureza&#10;&#10;Descrição gerada automaticamente">
              <a:extLst>
                <a:ext uri="{FF2B5EF4-FFF2-40B4-BE49-F238E27FC236}">
                  <a16:creationId xmlns:a16="http://schemas.microsoft.com/office/drawing/2014/main" id="{262FF103-D3BA-2714-7396-889A23EDF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8852" y="2367889"/>
              <a:ext cx="2593521" cy="2160000"/>
            </a:xfrm>
            <a:prstGeom prst="rect">
              <a:avLst/>
            </a:prstGeom>
          </p:spPr>
        </p:pic>
        <p:pic>
          <p:nvPicPr>
            <p:cNvPr id="5" name="Imagem 4" descr="Uma imagem com relva, exterior, campo, planta&#10;&#10;Descrição gerada automaticamente">
              <a:extLst>
                <a:ext uri="{FF2B5EF4-FFF2-40B4-BE49-F238E27FC236}">
                  <a16:creationId xmlns:a16="http://schemas.microsoft.com/office/drawing/2014/main" id="{8FF4D6DC-644F-EA94-1D22-E6D5DA645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887" y="4612946"/>
              <a:ext cx="1438594" cy="2160000"/>
            </a:xfrm>
            <a:prstGeom prst="rect">
              <a:avLst/>
            </a:prstGeom>
          </p:spPr>
        </p:pic>
        <p:pic>
          <p:nvPicPr>
            <p:cNvPr id="7" name="Imagem 6" descr="Uma imagem com exterior, montanha, árvore, natureza&#10;&#10;Descrição gerada automaticamente">
              <a:extLst>
                <a:ext uri="{FF2B5EF4-FFF2-40B4-BE49-F238E27FC236}">
                  <a16:creationId xmlns:a16="http://schemas.microsoft.com/office/drawing/2014/main" id="{134504A7-50DF-DC26-DF91-7E997D38E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595" y="147452"/>
              <a:ext cx="3240000" cy="2160000"/>
            </a:xfrm>
            <a:prstGeom prst="rect">
              <a:avLst/>
            </a:prstGeom>
          </p:spPr>
        </p:pic>
        <p:pic>
          <p:nvPicPr>
            <p:cNvPr id="9" name="Imagem 8" descr="Uma imagem com texto, montanha, natureza, exterior&#10;&#10;Descrição gerada automaticamente">
              <a:extLst>
                <a:ext uri="{FF2B5EF4-FFF2-40B4-BE49-F238E27FC236}">
                  <a16:creationId xmlns:a16="http://schemas.microsoft.com/office/drawing/2014/main" id="{221A7CA5-3D00-DF9B-1703-F702AB7A5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04" y="165361"/>
              <a:ext cx="3240791" cy="2160000"/>
            </a:xfrm>
            <a:prstGeom prst="rect">
              <a:avLst/>
            </a:prstGeom>
          </p:spPr>
        </p:pic>
        <p:pic>
          <p:nvPicPr>
            <p:cNvPr id="11" name="Imagem 10" descr="Uma imagem com árvore, planta, ácer, raiz&#10;&#10;Descrição gerada automaticamente">
              <a:extLst>
                <a:ext uri="{FF2B5EF4-FFF2-40B4-BE49-F238E27FC236}">
                  <a16:creationId xmlns:a16="http://schemas.microsoft.com/office/drawing/2014/main" id="{EA8D61FF-CAF5-D035-BAC1-B99051A5E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3887" y="153419"/>
              <a:ext cx="3840000" cy="2160000"/>
            </a:xfrm>
            <a:prstGeom prst="rect">
              <a:avLst/>
            </a:prstGeom>
          </p:spPr>
        </p:pic>
        <p:pic>
          <p:nvPicPr>
            <p:cNvPr id="13" name="Imagem 12" descr="Uma imagem com relva, exterior, montanha, natureza&#10;&#10;Descrição gerada automaticamente">
              <a:extLst>
                <a:ext uri="{FF2B5EF4-FFF2-40B4-BE49-F238E27FC236}">
                  <a16:creationId xmlns:a16="http://schemas.microsoft.com/office/drawing/2014/main" id="{4FED958F-E70F-E910-BA59-D1D3CE9F2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909" y="4612946"/>
              <a:ext cx="3240791" cy="2160000"/>
            </a:xfrm>
            <a:prstGeom prst="rect">
              <a:avLst/>
            </a:prstGeom>
          </p:spPr>
        </p:pic>
        <p:pic>
          <p:nvPicPr>
            <p:cNvPr id="15" name="Imagem 14" descr="Uma imagem com montanha, água, natureza, exterior&#10;&#10;Descrição gerada automaticamente">
              <a:extLst>
                <a:ext uri="{FF2B5EF4-FFF2-40B4-BE49-F238E27FC236}">
                  <a16:creationId xmlns:a16="http://schemas.microsoft.com/office/drawing/2014/main" id="{C7DDB710-D0A5-6D57-547D-6065BAD6B1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710"/>
            <a:stretch/>
          </p:blipFill>
          <p:spPr>
            <a:xfrm>
              <a:off x="9769491" y="2355950"/>
              <a:ext cx="1866209" cy="2160000"/>
            </a:xfrm>
            <a:prstGeom prst="rect">
              <a:avLst/>
            </a:prstGeom>
          </p:spPr>
        </p:pic>
        <p:pic>
          <p:nvPicPr>
            <p:cNvPr id="17" name="Imagem 16" descr="Uma imagem com natureza, exterior, montanha, colina&#10;&#10;Descrição gerada automaticamente">
              <a:extLst>
                <a:ext uri="{FF2B5EF4-FFF2-40B4-BE49-F238E27FC236}">
                  <a16:creationId xmlns:a16="http://schemas.microsoft.com/office/drawing/2014/main" id="{BD583EEC-979D-9B88-9C83-22D6FC47A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204" y="2367889"/>
              <a:ext cx="3443089" cy="2160000"/>
            </a:xfrm>
            <a:prstGeom prst="rect">
              <a:avLst/>
            </a:prstGeom>
          </p:spPr>
        </p:pic>
        <p:pic>
          <p:nvPicPr>
            <p:cNvPr id="19" name="Imagem 18" descr="Uma imagem com céu, água, exterior, natureza&#10;&#10;Descrição gerada automaticamente">
              <a:extLst>
                <a:ext uri="{FF2B5EF4-FFF2-40B4-BE49-F238E27FC236}">
                  <a16:creationId xmlns:a16="http://schemas.microsoft.com/office/drawing/2014/main" id="{6BD29E96-8A4A-F168-656F-84B6F0F954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3062" y="4612946"/>
              <a:ext cx="3241266" cy="2160000"/>
            </a:xfrm>
            <a:prstGeom prst="rect">
              <a:avLst/>
            </a:prstGeom>
          </p:spPr>
        </p:pic>
        <p:pic>
          <p:nvPicPr>
            <p:cNvPr id="23" name="Imagem 22" descr="Uma imagem com árvore, planta, exterior&#10;&#10;Descrição gerada automaticamente">
              <a:extLst>
                <a:ext uri="{FF2B5EF4-FFF2-40B4-BE49-F238E27FC236}">
                  <a16:creationId xmlns:a16="http://schemas.microsoft.com/office/drawing/2014/main" id="{3D344127-6391-8586-B6C8-C70A8F6999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0932" y="2367889"/>
              <a:ext cx="3240000" cy="2160000"/>
            </a:xfrm>
            <a:prstGeom prst="rect">
              <a:avLst/>
            </a:prstGeom>
          </p:spPr>
        </p:pic>
        <p:pic>
          <p:nvPicPr>
            <p:cNvPr id="25" name="Imagem 24" descr="Uma imagem com montanha, exterior, natureza, verde&#10;&#10;Descrição gerada automaticamente">
              <a:extLst>
                <a:ext uri="{FF2B5EF4-FFF2-40B4-BE49-F238E27FC236}">
                  <a16:creationId xmlns:a16="http://schemas.microsoft.com/office/drawing/2014/main" id="{3BF27598-0793-16C3-FDEF-501011A621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204" y="4612946"/>
              <a:ext cx="3246102" cy="2160000"/>
            </a:xfrm>
            <a:prstGeom prst="rect">
              <a:avLst/>
            </a:prstGeom>
          </p:spPr>
        </p:pic>
      </p:grpSp>
    </p:spTree>
    <p:extLst>
      <p:ext uri="{BB962C8B-B14F-4D97-AF65-F5344CB8AC3E}">
        <p14:creationId xmlns:p14="http://schemas.microsoft.com/office/powerpoint/2010/main" val="328608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998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0" descr="Uma imagem com natureza, exterior, montanha, colina&#10;&#10;Descrição gerada automaticamente">
            <a:extLst>
              <a:ext uri="{FF2B5EF4-FFF2-40B4-BE49-F238E27FC236}">
                <a16:creationId xmlns:a16="http://schemas.microsoft.com/office/drawing/2014/main" id="{062C90D8-BCF7-E97C-4861-017E342F0769}"/>
              </a:ext>
            </a:extLst>
          </p:cNvPr>
          <p:cNvPicPr>
            <a:picLocks noChangeAspect="1"/>
          </p:cNvPicPr>
          <p:nvPr/>
        </p:nvPicPr>
        <p:blipFill rotWithShape="1">
          <a:blip r:embed="rId3">
            <a:extLst>
              <a:ext uri="{28A0092B-C50C-407E-A947-70E740481C1C}">
                <a14:useLocalDpi xmlns:a14="http://schemas.microsoft.com/office/drawing/2010/main" val="0"/>
              </a:ext>
            </a:extLst>
          </a:blip>
          <a:srcRect t="24958" b="16645"/>
          <a:stretch/>
        </p:blipFill>
        <p:spPr>
          <a:xfrm>
            <a:off x="1207" y="2002427"/>
            <a:ext cx="12190793" cy="4449808"/>
          </a:xfrm>
          <a:prstGeom prst="rect">
            <a:avLst/>
          </a:prstGeom>
        </p:spPr>
      </p:pic>
      <p:sp>
        <p:nvSpPr>
          <p:cNvPr id="5" name="CaixaDeTexto 12">
            <a:extLst>
              <a:ext uri="{FF2B5EF4-FFF2-40B4-BE49-F238E27FC236}">
                <a16:creationId xmlns:a16="http://schemas.microsoft.com/office/drawing/2014/main" id="{C334079E-E449-7F21-337F-16D57C73C928}"/>
              </a:ext>
            </a:extLst>
          </p:cNvPr>
          <p:cNvSpPr txBox="1"/>
          <p:nvPr/>
        </p:nvSpPr>
        <p:spPr>
          <a:xfrm>
            <a:off x="3515639" y="6454932"/>
            <a:ext cx="5160723" cy="246221"/>
          </a:xfrm>
          <a:prstGeom prst="rect">
            <a:avLst/>
          </a:prstGeom>
          <a:noFill/>
        </p:spPr>
        <p:txBody>
          <a:bodyPr wrap="square" lIns="0" tIns="0" rIns="0" bIns="0" anchor="t">
            <a:spAutoFit/>
          </a:bodyPr>
          <a:lstStyle/>
          <a:p>
            <a:pPr algn="ctr"/>
            <a:r>
              <a:rPr lang="en-US" sz="1600" i="1">
                <a:solidFill>
                  <a:srgbClr val="D1C5B6"/>
                </a:solidFill>
                <a:latin typeface="Georgia Pro"/>
                <a:ea typeface="Cambria"/>
              </a:rPr>
              <a:t>Madeira Wine _ The Island</a:t>
            </a:r>
          </a:p>
        </p:txBody>
      </p:sp>
    </p:spTree>
    <p:extLst>
      <p:ext uri="{BB962C8B-B14F-4D97-AF65-F5344CB8AC3E}">
        <p14:creationId xmlns:p14="http://schemas.microsoft.com/office/powerpoint/2010/main" val="422930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SC_4725bFinal.jpg"/>
          <p:cNvPicPr>
            <a:picLocks noChangeAspect="1"/>
          </p:cNvPicPr>
          <p:nvPr/>
        </p:nvPicPr>
        <p:blipFill rotWithShape="1">
          <a:blip r:embed="rId2" cstate="print">
            <a:extLst>
              <a:ext uri="{28A0092B-C50C-407E-A947-70E740481C1C}">
                <a14:useLocalDpi xmlns:a14="http://schemas.microsoft.com/office/drawing/2010/main" val="0"/>
              </a:ext>
            </a:extLst>
          </a:blip>
          <a:srcRect t="21838" b="31656"/>
          <a:stretch/>
        </p:blipFill>
        <p:spPr>
          <a:xfrm>
            <a:off x="-476387" y="2024109"/>
            <a:ext cx="12760307" cy="4430823"/>
          </a:xfrm>
          <a:prstGeom prst="rect">
            <a:avLst/>
          </a:prstGeom>
        </p:spPr>
      </p:pic>
      <p:sp>
        <p:nvSpPr>
          <p:cNvPr id="4" name="CaixaDeTexto 12">
            <a:extLst>
              <a:ext uri="{FF2B5EF4-FFF2-40B4-BE49-F238E27FC236}">
                <a16:creationId xmlns:a16="http://schemas.microsoft.com/office/drawing/2014/main" id="{FF3DA1D0-248C-B31A-D82E-5174D7B57B38}"/>
              </a:ext>
            </a:extLst>
          </p:cNvPr>
          <p:cNvSpPr txBox="1"/>
          <p:nvPr/>
        </p:nvSpPr>
        <p:spPr>
          <a:xfrm>
            <a:off x="3515639" y="6454932"/>
            <a:ext cx="5160723" cy="246221"/>
          </a:xfrm>
          <a:prstGeom prst="rect">
            <a:avLst/>
          </a:prstGeom>
          <a:noFill/>
        </p:spPr>
        <p:txBody>
          <a:bodyPr wrap="square" lIns="0" tIns="0" rIns="0" bIns="0" anchor="t">
            <a:spAutoFit/>
          </a:bodyPr>
          <a:lstStyle/>
          <a:p>
            <a:pPr algn="ctr"/>
            <a:r>
              <a:rPr lang="en-US" sz="1600" i="1">
                <a:solidFill>
                  <a:srgbClr val="D1C5B6"/>
                </a:solidFill>
                <a:latin typeface="Georgia Pro"/>
                <a:ea typeface="Cambria"/>
              </a:rPr>
              <a:t>Madeira Wine _ The Island</a:t>
            </a:r>
          </a:p>
        </p:txBody>
      </p:sp>
    </p:spTree>
    <p:extLst>
      <p:ext uri="{BB962C8B-B14F-4D97-AF65-F5344CB8AC3E}">
        <p14:creationId xmlns:p14="http://schemas.microsoft.com/office/powerpoint/2010/main" val="1226276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t="27665" b="4806"/>
          <a:stretch/>
        </p:blipFill>
        <p:spPr>
          <a:xfrm>
            <a:off x="-284751" y="2032986"/>
            <a:ext cx="12761501" cy="4421946"/>
          </a:xfrm>
          <a:prstGeom prst="rect">
            <a:avLst/>
          </a:prstGeom>
        </p:spPr>
      </p:pic>
      <p:sp>
        <p:nvSpPr>
          <p:cNvPr id="5" name="CaixaDeTexto 12">
            <a:extLst>
              <a:ext uri="{FF2B5EF4-FFF2-40B4-BE49-F238E27FC236}">
                <a16:creationId xmlns:a16="http://schemas.microsoft.com/office/drawing/2014/main" id="{6E0887D8-7283-1FCD-0F00-E52135A399F5}"/>
              </a:ext>
            </a:extLst>
          </p:cNvPr>
          <p:cNvSpPr txBox="1"/>
          <p:nvPr/>
        </p:nvSpPr>
        <p:spPr>
          <a:xfrm>
            <a:off x="3515639" y="6454932"/>
            <a:ext cx="5160723" cy="246221"/>
          </a:xfrm>
          <a:prstGeom prst="rect">
            <a:avLst/>
          </a:prstGeom>
          <a:noFill/>
        </p:spPr>
        <p:txBody>
          <a:bodyPr wrap="square" lIns="0" tIns="0" rIns="0" bIns="0" anchor="t">
            <a:spAutoFit/>
          </a:bodyPr>
          <a:lstStyle/>
          <a:p>
            <a:pPr algn="ctr"/>
            <a:r>
              <a:rPr lang="en-US" sz="1600" i="1">
                <a:solidFill>
                  <a:srgbClr val="D1C5B6"/>
                </a:solidFill>
                <a:latin typeface="Georgia Pro"/>
                <a:ea typeface="Cambria"/>
              </a:rPr>
              <a:t>Madeira Wine _ The Island</a:t>
            </a:r>
          </a:p>
        </p:txBody>
      </p:sp>
    </p:spTree>
    <p:extLst>
      <p:ext uri="{BB962C8B-B14F-4D97-AF65-F5344CB8AC3E}">
        <p14:creationId xmlns:p14="http://schemas.microsoft.com/office/powerpoint/2010/main" val="118920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t="18635" b="12954"/>
          <a:stretch/>
        </p:blipFill>
        <p:spPr>
          <a:xfrm>
            <a:off x="-283559" y="2015231"/>
            <a:ext cx="12759118" cy="4439701"/>
          </a:xfrm>
          <a:prstGeom prst="rect">
            <a:avLst/>
          </a:prstGeom>
        </p:spPr>
      </p:pic>
      <p:sp>
        <p:nvSpPr>
          <p:cNvPr id="4" name="CaixaDeTexto 12">
            <a:extLst>
              <a:ext uri="{FF2B5EF4-FFF2-40B4-BE49-F238E27FC236}">
                <a16:creationId xmlns:a16="http://schemas.microsoft.com/office/drawing/2014/main" id="{3CE3A10B-401A-C42C-94AE-9AF6571835CD}"/>
              </a:ext>
            </a:extLst>
          </p:cNvPr>
          <p:cNvSpPr txBox="1"/>
          <p:nvPr/>
        </p:nvSpPr>
        <p:spPr>
          <a:xfrm>
            <a:off x="3515639" y="6454932"/>
            <a:ext cx="5160723" cy="246221"/>
          </a:xfrm>
          <a:prstGeom prst="rect">
            <a:avLst/>
          </a:prstGeom>
          <a:noFill/>
        </p:spPr>
        <p:txBody>
          <a:bodyPr wrap="square" lIns="0" tIns="0" rIns="0" bIns="0" anchor="t">
            <a:spAutoFit/>
          </a:bodyPr>
          <a:lstStyle/>
          <a:p>
            <a:pPr algn="ctr"/>
            <a:r>
              <a:rPr lang="en-US" sz="1600" i="1">
                <a:solidFill>
                  <a:srgbClr val="D1C5B6"/>
                </a:solidFill>
                <a:latin typeface="Georgia Pro"/>
                <a:ea typeface="Cambria"/>
              </a:rPr>
              <a:t>Madeira Wine _ The Island</a:t>
            </a:r>
          </a:p>
        </p:txBody>
      </p:sp>
    </p:spTree>
    <p:extLst>
      <p:ext uri="{BB962C8B-B14F-4D97-AF65-F5344CB8AC3E}">
        <p14:creationId xmlns:p14="http://schemas.microsoft.com/office/powerpoint/2010/main" val="227341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a:extLst>
              <a:ext uri="{FF2B5EF4-FFF2-40B4-BE49-F238E27FC236}">
                <a16:creationId xmlns:a16="http://schemas.microsoft.com/office/drawing/2014/main" id="{E8253186-6AD6-8E16-E681-216BA68A69E7}"/>
              </a:ext>
            </a:extLst>
          </p:cNvPr>
          <p:cNvPicPr>
            <a:picLocks noChangeAspect="1"/>
          </p:cNvPicPr>
          <p:nvPr/>
        </p:nvPicPr>
        <p:blipFill rotWithShape="1">
          <a:blip r:embed="rId3">
            <a:alphaModFix amt="10000"/>
            <a:extLst>
              <a:ext uri="{BEBA8EAE-BF5A-486C-A8C5-ECC9F3942E4B}">
                <a14:imgProps xmlns:a14="http://schemas.microsoft.com/office/drawing/2010/main">
                  <a14:imgLayer r:embed="rId4">
                    <a14:imgEffect>
                      <a14:colorTemperature colorTemp="11295"/>
                    </a14:imgEffect>
                    <a14:imgEffect>
                      <a14:saturation sat="309000"/>
                    </a14:imgEffect>
                  </a14:imgLayer>
                </a14:imgProps>
              </a:ext>
            </a:extLst>
          </a:blip>
          <a:srcRect t="33693" b="7921"/>
          <a:stretch/>
        </p:blipFill>
        <p:spPr bwMode="auto">
          <a:xfrm>
            <a:off x="-3188218" y="0"/>
            <a:ext cx="18568435" cy="6454932"/>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11D7BBD3-76CF-9DAA-3F33-3C7B9C37DE4A}"/>
              </a:ext>
            </a:extLst>
          </p:cNvPr>
          <p:cNvSpPr>
            <a:spLocks noGrp="1"/>
          </p:cNvSpPr>
          <p:nvPr>
            <p:ph idx="4294967295"/>
          </p:nvPr>
        </p:nvSpPr>
        <p:spPr>
          <a:xfrm>
            <a:off x="5700714" y="3501956"/>
            <a:ext cx="5927180" cy="1568141"/>
          </a:xfrm>
          <a:prstGeom prst="rect">
            <a:avLst/>
          </a:prstGeom>
        </p:spPr>
        <p:txBody>
          <a:bodyPr lIns="91440" tIns="45720" rIns="91440" bIns="45720" anchor="t">
            <a:normAutofit/>
          </a:bodyPr>
          <a:lstStyle/>
          <a:p>
            <a:pPr marL="0" indent="0">
              <a:lnSpc>
                <a:spcPct val="100000"/>
              </a:lnSpc>
              <a:spcBef>
                <a:spcPts val="0"/>
              </a:spcBef>
              <a:buNone/>
            </a:pPr>
            <a:r>
              <a:rPr lang="en-US" sz="1600" i="1">
                <a:solidFill>
                  <a:srgbClr val="391F35"/>
                </a:solidFill>
                <a:latin typeface="Georgia Pro"/>
              </a:rPr>
              <a:t>&gt; 25 years after the beginning of the island’s </a:t>
            </a:r>
            <a:r>
              <a:rPr lang="en-US" sz="1600" i="1" err="1">
                <a:solidFill>
                  <a:srgbClr val="391F35"/>
                </a:solidFill>
                <a:latin typeface="Georgia Pro"/>
              </a:rPr>
              <a:t>colonisation</a:t>
            </a:r>
            <a:r>
              <a:rPr lang="en-US" sz="1600" i="1">
                <a:solidFill>
                  <a:srgbClr val="391F35"/>
                </a:solidFill>
                <a:latin typeface="Georgia Pro"/>
              </a:rPr>
              <a:t>, </a:t>
            </a:r>
            <a:br>
              <a:rPr lang="en-US" sz="1600" i="1">
                <a:solidFill>
                  <a:srgbClr val="391F35"/>
                </a:solidFill>
                <a:latin typeface="Georgia Pro"/>
              </a:rPr>
            </a:br>
            <a:r>
              <a:rPr lang="en-US" sz="1600" i="1">
                <a:solidFill>
                  <a:srgbClr val="391F35"/>
                </a:solidFill>
                <a:latin typeface="Georgia Pro"/>
              </a:rPr>
              <a:t>the export of Madeira Wine had already began!</a:t>
            </a:r>
          </a:p>
          <a:p>
            <a:pPr marL="0" indent="0">
              <a:lnSpc>
                <a:spcPct val="100000"/>
              </a:lnSpc>
              <a:spcBef>
                <a:spcPts val="0"/>
              </a:spcBef>
              <a:buNone/>
            </a:pPr>
            <a:r>
              <a:rPr lang="en-US" sz="1600" i="1">
                <a:solidFill>
                  <a:srgbClr val="391F35"/>
                </a:solidFill>
                <a:latin typeface="Georgia Pro"/>
              </a:rPr>
              <a:t>&gt; A wine that exists  almost for more than 6 centuries</a:t>
            </a:r>
          </a:p>
          <a:p>
            <a:pPr marL="0" indent="0">
              <a:lnSpc>
                <a:spcPct val="100000"/>
              </a:lnSpc>
              <a:spcBef>
                <a:spcPts val="0"/>
              </a:spcBef>
              <a:buNone/>
            </a:pPr>
            <a:r>
              <a:rPr lang="en-US" sz="1600" i="1">
                <a:solidFill>
                  <a:srgbClr val="391F35"/>
                </a:solidFill>
                <a:latin typeface="Georgia Pro"/>
              </a:rPr>
              <a:t>&gt; Historical commercial relations with the most diverse markets inside and outside Europe  </a:t>
            </a:r>
          </a:p>
          <a:p>
            <a:pPr marL="0" indent="0">
              <a:lnSpc>
                <a:spcPct val="100000"/>
              </a:lnSpc>
              <a:spcBef>
                <a:spcPts val="0"/>
              </a:spcBef>
              <a:buNone/>
            </a:pPr>
            <a:r>
              <a:rPr lang="en-US" sz="1600" i="1">
                <a:solidFill>
                  <a:srgbClr val="391F35"/>
                </a:solidFill>
                <a:latin typeface="Georgia Pro"/>
              </a:rPr>
              <a:t>&gt; Exported and appreciated worldwide</a:t>
            </a:r>
          </a:p>
        </p:txBody>
      </p:sp>
      <p:pic>
        <p:nvPicPr>
          <p:cNvPr id="2" name="Imagem 10">
            <a:extLst>
              <a:ext uri="{FF2B5EF4-FFF2-40B4-BE49-F238E27FC236}">
                <a16:creationId xmlns:a16="http://schemas.microsoft.com/office/drawing/2014/main" id="{E922A4D9-38D6-75B5-6964-2CA5DD789C31}"/>
              </a:ext>
            </a:extLst>
          </p:cNvPr>
          <p:cNvPicPr>
            <a:picLocks noChangeAspect="1"/>
          </p:cNvPicPr>
          <p:nvPr/>
        </p:nvPicPr>
        <p:blipFill>
          <a:blip r:embed="rId5"/>
          <a:srcRect/>
          <a:stretch>
            <a:fillRect/>
          </a:stretch>
        </p:blipFill>
        <p:spPr bwMode="auto">
          <a:xfrm>
            <a:off x="433746" y="2772894"/>
            <a:ext cx="4986282" cy="3026266"/>
          </a:xfrm>
          <a:prstGeom prst="rect">
            <a:avLst/>
          </a:prstGeom>
          <a:noFill/>
          <a:ln w="9525">
            <a:noFill/>
            <a:miter lim="800000"/>
            <a:headEnd/>
            <a:tailEnd/>
          </a:ln>
        </p:spPr>
      </p:pic>
      <p:sp>
        <p:nvSpPr>
          <p:cNvPr id="5" name="CaixaDeTexto 12">
            <a:extLst>
              <a:ext uri="{FF2B5EF4-FFF2-40B4-BE49-F238E27FC236}">
                <a16:creationId xmlns:a16="http://schemas.microsoft.com/office/drawing/2014/main" id="{1445F488-BD86-A9E1-ACE5-D57C269D5116}"/>
              </a:ext>
            </a:extLst>
          </p:cNvPr>
          <p:cNvSpPr txBox="1"/>
          <p:nvPr/>
        </p:nvSpPr>
        <p:spPr>
          <a:xfrm>
            <a:off x="3515639" y="6454932"/>
            <a:ext cx="5160723" cy="230832"/>
          </a:xfrm>
          <a:prstGeom prst="rect">
            <a:avLst/>
          </a:prstGeom>
          <a:noFill/>
        </p:spPr>
        <p:txBody>
          <a:bodyPr wrap="square" lIns="0" tIns="0" rIns="0" bIns="0" anchor="t">
            <a:spAutoFit/>
          </a:bodyPr>
          <a:lstStyle/>
          <a:p>
            <a:pPr algn="ctr"/>
            <a:r>
              <a:rPr lang="en-US" sz="1500" i="1">
                <a:solidFill>
                  <a:srgbClr val="D2C5BA"/>
                </a:solidFill>
                <a:latin typeface="Georgia Pro"/>
                <a:ea typeface="Cambria"/>
              </a:rPr>
              <a:t>Madeira Wine _ An Historic Wine </a:t>
            </a:r>
          </a:p>
        </p:txBody>
      </p:sp>
    </p:spTree>
    <p:extLst>
      <p:ext uri="{BB962C8B-B14F-4D97-AF65-F5344CB8AC3E}">
        <p14:creationId xmlns:p14="http://schemas.microsoft.com/office/powerpoint/2010/main" val="13376826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3182</Words>
  <Application>Microsoft Office PowerPoint</Application>
  <PresentationFormat>Widescreen</PresentationFormat>
  <Paragraphs>337</Paragraphs>
  <Slides>44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Georgia</vt:lpstr>
      <vt:lpstr>Georgia Pro</vt:lpstr>
      <vt:lpstr>Sitka Heading</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Twelve Four Haus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Paulo Albuquerque</dc:creator>
  <cp:lastModifiedBy>Anny Vexler</cp:lastModifiedBy>
  <cp:revision>37</cp:revision>
  <cp:lastPrinted>2018-03-16T17:57:59Z</cp:lastPrinted>
  <dcterms:created xsi:type="dcterms:W3CDTF">2018-02-06T11:01:47Z</dcterms:created>
  <dcterms:modified xsi:type="dcterms:W3CDTF">2025-11-26T14:49:27Z</dcterms:modified>
</cp:coreProperties>
</file>