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4" r:id="rId1"/>
  </p:sldMasterIdLst>
  <p:notesMasterIdLst>
    <p:notesMasterId r:id="rId56"/>
  </p:notesMasterIdLst>
  <p:sldIdLst>
    <p:sldId id="256" r:id="rId2"/>
    <p:sldId id="268" r:id="rId3"/>
    <p:sldId id="259" r:id="rId4"/>
    <p:sldId id="282" r:id="rId5"/>
    <p:sldId id="258" r:id="rId6"/>
    <p:sldId id="285" r:id="rId7"/>
    <p:sldId id="301" r:id="rId8"/>
    <p:sldId id="334" r:id="rId9"/>
    <p:sldId id="664" r:id="rId10"/>
    <p:sldId id="665" r:id="rId11"/>
    <p:sldId id="261" r:id="rId12"/>
    <p:sldId id="332" r:id="rId13"/>
    <p:sldId id="333" r:id="rId14"/>
    <p:sldId id="710" r:id="rId15"/>
    <p:sldId id="273" r:id="rId16"/>
    <p:sldId id="681" r:id="rId17"/>
    <p:sldId id="278" r:id="rId18"/>
    <p:sldId id="683" r:id="rId19"/>
    <p:sldId id="721" r:id="rId20"/>
    <p:sldId id="722" r:id="rId21"/>
    <p:sldId id="290" r:id="rId22"/>
    <p:sldId id="275" r:id="rId23"/>
    <p:sldId id="288" r:id="rId24"/>
    <p:sldId id="723" r:id="rId25"/>
    <p:sldId id="724" r:id="rId26"/>
    <p:sldId id="691" r:id="rId27"/>
    <p:sldId id="692" r:id="rId28"/>
    <p:sldId id="725" r:id="rId29"/>
    <p:sldId id="726" r:id="rId30"/>
    <p:sldId id="727" r:id="rId31"/>
    <p:sldId id="700" r:id="rId32"/>
    <p:sldId id="701" r:id="rId33"/>
    <p:sldId id="702" r:id="rId34"/>
    <p:sldId id="703" r:id="rId35"/>
    <p:sldId id="704" r:id="rId36"/>
    <p:sldId id="705" r:id="rId37"/>
    <p:sldId id="706" r:id="rId38"/>
    <p:sldId id="728" r:id="rId39"/>
    <p:sldId id="627" r:id="rId40"/>
    <p:sldId id="734" r:id="rId41"/>
    <p:sldId id="740" r:id="rId42"/>
    <p:sldId id="729" r:id="rId43"/>
    <p:sldId id="742" r:id="rId44"/>
    <p:sldId id="730" r:id="rId45"/>
    <p:sldId id="266" r:id="rId46"/>
    <p:sldId id="267" r:id="rId47"/>
    <p:sldId id="732" r:id="rId48"/>
    <p:sldId id="284" r:id="rId49"/>
    <p:sldId id="731" r:id="rId50"/>
    <p:sldId id="741" r:id="rId51"/>
    <p:sldId id="733" r:id="rId52"/>
    <p:sldId id="717" r:id="rId53"/>
    <p:sldId id="718" r:id="rId54"/>
    <p:sldId id="720" r:id="rId55"/>
  </p:sldIdLst>
  <p:sldSz cx="9144000" cy="6858000" type="screen4x3"/>
  <p:notesSz cx="6858000" cy="9144000"/>
  <p:defaultTex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384588-D400-4535-87FC-78CBAAE694F6}" v="34" dt="2024-04-07T14:13:33.9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0855" autoAdjust="0"/>
  </p:normalViewPr>
  <p:slideViewPr>
    <p:cSldViewPr>
      <p:cViewPr varScale="1">
        <p:scale>
          <a:sx n="70" d="100"/>
          <a:sy n="70" d="100"/>
        </p:scale>
        <p:origin x="1320" y="43"/>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61" Type="http://schemas.microsoft.com/office/2016/11/relationships/changesInfo" Target="changesInfos/changesInfo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y Vexler" userId="88476736-8810-42a0-9b8d-8161becbde4c" providerId="ADAL" clId="{A7384588-D400-4535-87FC-78CBAAE694F6}"/>
    <pc:docChg chg="custSel addSld modSld">
      <pc:chgData name="Anny Vexler" userId="88476736-8810-42a0-9b8d-8161becbde4c" providerId="ADAL" clId="{A7384588-D400-4535-87FC-78CBAAE694F6}" dt="2024-04-07T14:13:33.932" v="480" actId="14100"/>
      <pc:docMkLst>
        <pc:docMk/>
      </pc:docMkLst>
      <pc:sldChg chg="modSp">
        <pc:chgData name="Anny Vexler" userId="88476736-8810-42a0-9b8d-8161becbde4c" providerId="ADAL" clId="{A7384588-D400-4535-87FC-78CBAAE694F6}" dt="2024-04-07T14:12:12.377" v="473" actId="14100"/>
        <pc:sldMkLst>
          <pc:docMk/>
          <pc:sldMk cId="3362541101" sldId="266"/>
        </pc:sldMkLst>
        <pc:picChg chg="mod">
          <ac:chgData name="Anny Vexler" userId="88476736-8810-42a0-9b8d-8161becbde4c" providerId="ADAL" clId="{A7384588-D400-4535-87FC-78CBAAE694F6}" dt="2024-04-07T14:12:12.377" v="473" actId="14100"/>
          <ac:picMkLst>
            <pc:docMk/>
            <pc:sldMk cId="3362541101" sldId="266"/>
            <ac:picMk id="19461" creationId="{66FDEDD2-0669-3942-A07A-829D0370924D}"/>
          </ac:picMkLst>
        </pc:picChg>
      </pc:sldChg>
      <pc:sldChg chg="modSp mod">
        <pc:chgData name="Anny Vexler" userId="88476736-8810-42a0-9b8d-8161becbde4c" providerId="ADAL" clId="{A7384588-D400-4535-87FC-78CBAAE694F6}" dt="2024-04-07T14:07:06.016" v="361" actId="1076"/>
        <pc:sldMkLst>
          <pc:docMk/>
          <pc:sldMk cId="442268121" sldId="275"/>
        </pc:sldMkLst>
        <pc:spChg chg="mod">
          <ac:chgData name="Anny Vexler" userId="88476736-8810-42a0-9b8d-8161becbde4c" providerId="ADAL" clId="{A7384588-D400-4535-87FC-78CBAAE694F6}" dt="2024-04-07T14:07:02.943" v="360" actId="20577"/>
          <ac:spMkLst>
            <pc:docMk/>
            <pc:sldMk cId="442268121" sldId="275"/>
            <ac:spMk id="38916" creationId="{57F111BB-1FBD-2F42-B9D8-B9D5C4A78B73}"/>
          </ac:spMkLst>
        </pc:spChg>
        <pc:picChg chg="mod">
          <ac:chgData name="Anny Vexler" userId="88476736-8810-42a0-9b8d-8161becbde4c" providerId="ADAL" clId="{A7384588-D400-4535-87FC-78CBAAE694F6}" dt="2024-04-07T14:07:06.016" v="361" actId="1076"/>
          <ac:picMkLst>
            <pc:docMk/>
            <pc:sldMk cId="442268121" sldId="275"/>
            <ac:picMk id="38917" creationId="{93151CC4-64E9-C54D-9419-2A38CB54638C}"/>
          </ac:picMkLst>
        </pc:picChg>
      </pc:sldChg>
      <pc:sldChg chg="modSp mod">
        <pc:chgData name="Anny Vexler" userId="88476736-8810-42a0-9b8d-8161becbde4c" providerId="ADAL" clId="{A7384588-D400-4535-87FC-78CBAAE694F6}" dt="2024-04-07T14:05:45.386" v="328" actId="20577"/>
        <pc:sldMkLst>
          <pc:docMk/>
          <pc:sldMk cId="1951530430" sldId="278"/>
        </pc:sldMkLst>
        <pc:spChg chg="mod">
          <ac:chgData name="Anny Vexler" userId="88476736-8810-42a0-9b8d-8161becbde4c" providerId="ADAL" clId="{A7384588-D400-4535-87FC-78CBAAE694F6}" dt="2024-04-07T14:05:33.302" v="324" actId="20577"/>
          <ac:spMkLst>
            <pc:docMk/>
            <pc:sldMk cId="1951530430" sldId="278"/>
            <ac:spMk id="48129" creationId="{0B2658DF-B325-7943-95DF-733AD988F01F}"/>
          </ac:spMkLst>
        </pc:spChg>
        <pc:spChg chg="mod">
          <ac:chgData name="Anny Vexler" userId="88476736-8810-42a0-9b8d-8161becbde4c" providerId="ADAL" clId="{A7384588-D400-4535-87FC-78CBAAE694F6}" dt="2024-04-07T14:05:45.386" v="328" actId="20577"/>
          <ac:spMkLst>
            <pc:docMk/>
            <pc:sldMk cId="1951530430" sldId="278"/>
            <ac:spMk id="48132" creationId="{0043A709-31C2-604C-AC44-909686DD4E90}"/>
          </ac:spMkLst>
        </pc:spChg>
      </pc:sldChg>
      <pc:sldChg chg="modSp mod">
        <pc:chgData name="Anny Vexler" userId="88476736-8810-42a0-9b8d-8161becbde4c" providerId="ADAL" clId="{A7384588-D400-4535-87FC-78CBAAE694F6}" dt="2024-04-07T14:04:29.040" v="313" actId="20577"/>
        <pc:sldMkLst>
          <pc:docMk/>
          <pc:sldMk cId="0" sldId="285"/>
        </pc:sldMkLst>
        <pc:spChg chg="mod">
          <ac:chgData name="Anny Vexler" userId="88476736-8810-42a0-9b8d-8161becbde4c" providerId="ADAL" clId="{A7384588-D400-4535-87FC-78CBAAE694F6}" dt="2024-04-07T14:04:29.040" v="313" actId="20577"/>
          <ac:spMkLst>
            <pc:docMk/>
            <pc:sldMk cId="0" sldId="285"/>
            <ac:spMk id="12292" creationId="{00000000-0000-0000-0000-000000000000}"/>
          </ac:spMkLst>
        </pc:spChg>
      </pc:sldChg>
      <pc:sldChg chg="modSp mod">
        <pc:chgData name="Anny Vexler" userId="88476736-8810-42a0-9b8d-8161becbde4c" providerId="ADAL" clId="{A7384588-D400-4535-87FC-78CBAAE694F6}" dt="2024-04-07T14:13:33.932" v="480" actId="14100"/>
        <pc:sldMkLst>
          <pc:docMk/>
          <pc:sldMk cId="1152752645" sldId="288"/>
        </pc:sldMkLst>
        <pc:spChg chg="mod">
          <ac:chgData name="Anny Vexler" userId="88476736-8810-42a0-9b8d-8161becbde4c" providerId="ADAL" clId="{A7384588-D400-4535-87FC-78CBAAE694F6}" dt="2024-04-07T14:13:26.667" v="478" actId="27636"/>
          <ac:spMkLst>
            <pc:docMk/>
            <pc:sldMk cId="1152752645" sldId="288"/>
            <ac:spMk id="75778" creationId="{13452D99-01CB-7F4D-A0EB-1395AE6D12F0}"/>
          </ac:spMkLst>
        </pc:spChg>
        <pc:picChg chg="mod">
          <ac:chgData name="Anny Vexler" userId="88476736-8810-42a0-9b8d-8161becbde4c" providerId="ADAL" clId="{A7384588-D400-4535-87FC-78CBAAE694F6}" dt="2024-04-07T14:13:33.932" v="480" actId="14100"/>
          <ac:picMkLst>
            <pc:docMk/>
            <pc:sldMk cId="1152752645" sldId="288"/>
            <ac:picMk id="75780" creationId="{17BCA605-9E0E-B946-868E-0CBA74AC3468}"/>
          </ac:picMkLst>
        </pc:picChg>
      </pc:sldChg>
      <pc:sldChg chg="modSp mod">
        <pc:chgData name="Anny Vexler" userId="88476736-8810-42a0-9b8d-8161becbde4c" providerId="ADAL" clId="{A7384588-D400-4535-87FC-78CBAAE694F6}" dt="2024-04-07T14:06:29.179" v="337" actId="1076"/>
        <pc:sldMkLst>
          <pc:docMk/>
          <pc:sldMk cId="2540517574" sldId="290"/>
        </pc:sldMkLst>
        <pc:spChg chg="mod">
          <ac:chgData name="Anny Vexler" userId="88476736-8810-42a0-9b8d-8161becbde4c" providerId="ADAL" clId="{A7384588-D400-4535-87FC-78CBAAE694F6}" dt="2024-04-07T14:06:22.239" v="334" actId="14100"/>
          <ac:spMkLst>
            <pc:docMk/>
            <pc:sldMk cId="2540517574" sldId="290"/>
            <ac:spMk id="10243" creationId="{9EF106AA-17E3-3D43-BBD4-30C81DAEE2A2}"/>
          </ac:spMkLst>
        </pc:spChg>
        <pc:picChg chg="mod">
          <ac:chgData name="Anny Vexler" userId="88476736-8810-42a0-9b8d-8161becbde4c" providerId="ADAL" clId="{A7384588-D400-4535-87FC-78CBAAE694F6}" dt="2024-04-07T14:06:29.179" v="337" actId="1076"/>
          <ac:picMkLst>
            <pc:docMk/>
            <pc:sldMk cId="2540517574" sldId="290"/>
            <ac:picMk id="18436" creationId="{4EEAB06D-4672-D14C-B284-E795ACF6E914}"/>
          </ac:picMkLst>
        </pc:picChg>
      </pc:sldChg>
      <pc:sldChg chg="modSp mod">
        <pc:chgData name="Anny Vexler" userId="88476736-8810-42a0-9b8d-8161becbde4c" providerId="ADAL" clId="{A7384588-D400-4535-87FC-78CBAAE694F6}" dt="2024-04-07T14:11:43.453" v="469" actId="1076"/>
        <pc:sldMkLst>
          <pc:docMk/>
          <pc:sldMk cId="1898384067" sldId="627"/>
        </pc:sldMkLst>
        <pc:spChg chg="mod">
          <ac:chgData name="Anny Vexler" userId="88476736-8810-42a0-9b8d-8161becbde4c" providerId="ADAL" clId="{A7384588-D400-4535-87FC-78CBAAE694F6}" dt="2024-04-07T14:11:43.453" v="469" actId="1076"/>
          <ac:spMkLst>
            <pc:docMk/>
            <pc:sldMk cId="1898384067" sldId="627"/>
            <ac:spMk id="10243" creationId="{D1779241-C4F7-414C-ADFE-4980A672962C}"/>
          </ac:spMkLst>
        </pc:spChg>
        <pc:spChg chg="mod">
          <ac:chgData name="Anny Vexler" userId="88476736-8810-42a0-9b8d-8161becbde4c" providerId="ADAL" clId="{A7384588-D400-4535-87FC-78CBAAE694F6}" dt="2024-04-07T14:11:33.826" v="465" actId="1076"/>
          <ac:spMkLst>
            <pc:docMk/>
            <pc:sldMk cId="1898384067" sldId="627"/>
            <ac:spMk id="24581" creationId="{412DFDA6-6F39-4644-B9A5-57D76C71B6C1}"/>
          </ac:spMkLst>
        </pc:spChg>
        <pc:picChg chg="mod">
          <ac:chgData name="Anny Vexler" userId="88476736-8810-42a0-9b8d-8161becbde4c" providerId="ADAL" clId="{A7384588-D400-4535-87FC-78CBAAE694F6}" dt="2024-04-07T14:11:40.393" v="468" actId="1076"/>
          <ac:picMkLst>
            <pc:docMk/>
            <pc:sldMk cId="1898384067" sldId="627"/>
            <ac:picMk id="24582" creationId="{69D93170-0089-184A-A535-47F2F7573CEF}"/>
          </ac:picMkLst>
        </pc:picChg>
      </pc:sldChg>
      <pc:sldChg chg="modSp mod">
        <pc:chgData name="Anny Vexler" userId="88476736-8810-42a0-9b8d-8161becbde4c" providerId="ADAL" clId="{A7384588-D400-4535-87FC-78CBAAE694F6}" dt="2024-04-07T14:04:46.717" v="317" actId="14100"/>
        <pc:sldMkLst>
          <pc:docMk/>
          <pc:sldMk cId="2560674377" sldId="665"/>
        </pc:sldMkLst>
        <pc:picChg chg="mod">
          <ac:chgData name="Anny Vexler" userId="88476736-8810-42a0-9b8d-8161becbde4c" providerId="ADAL" clId="{A7384588-D400-4535-87FC-78CBAAE694F6}" dt="2024-04-07T14:04:46.717" v="317" actId="14100"/>
          <ac:picMkLst>
            <pc:docMk/>
            <pc:sldMk cId="2560674377" sldId="665"/>
            <ac:picMk id="5" creationId="{9221BBF4-0F6F-EE49-80AB-CEB3FB5C59FD}"/>
          </ac:picMkLst>
        </pc:picChg>
      </pc:sldChg>
      <pc:sldChg chg="modSp mod">
        <pc:chgData name="Anny Vexler" userId="88476736-8810-42a0-9b8d-8161becbde4c" providerId="ADAL" clId="{A7384588-D400-4535-87FC-78CBAAE694F6}" dt="2024-04-07T14:05:10.208" v="322" actId="1076"/>
        <pc:sldMkLst>
          <pc:docMk/>
          <pc:sldMk cId="2681245433" sldId="681"/>
        </pc:sldMkLst>
        <pc:picChg chg="mod">
          <ac:chgData name="Anny Vexler" userId="88476736-8810-42a0-9b8d-8161becbde4c" providerId="ADAL" clId="{A7384588-D400-4535-87FC-78CBAAE694F6}" dt="2024-04-07T14:05:10.208" v="322" actId="1076"/>
          <ac:picMkLst>
            <pc:docMk/>
            <pc:sldMk cId="2681245433" sldId="681"/>
            <ac:picMk id="18436" creationId="{4EEAB06D-4672-D14C-B284-E795ACF6E914}"/>
          </ac:picMkLst>
        </pc:picChg>
      </pc:sldChg>
      <pc:sldChg chg="modSp mod">
        <pc:chgData name="Anny Vexler" userId="88476736-8810-42a0-9b8d-8161becbde4c" providerId="ADAL" clId="{A7384588-D400-4535-87FC-78CBAAE694F6}" dt="2024-04-07T14:06:01.650" v="331" actId="20577"/>
        <pc:sldMkLst>
          <pc:docMk/>
          <pc:sldMk cId="3004210096" sldId="683"/>
        </pc:sldMkLst>
        <pc:spChg chg="mod">
          <ac:chgData name="Anny Vexler" userId="88476736-8810-42a0-9b8d-8161becbde4c" providerId="ADAL" clId="{A7384588-D400-4535-87FC-78CBAAE694F6}" dt="2024-04-07T14:06:01.650" v="331" actId="20577"/>
          <ac:spMkLst>
            <pc:docMk/>
            <pc:sldMk cId="3004210096" sldId="683"/>
            <ac:spMk id="12" creationId="{CC476D03-D00B-084E-9F86-153A47182D0D}"/>
          </ac:spMkLst>
        </pc:spChg>
      </pc:sldChg>
      <pc:sldChg chg="modSp mod">
        <pc:chgData name="Anny Vexler" userId="88476736-8810-42a0-9b8d-8161becbde4c" providerId="ADAL" clId="{A7384588-D400-4535-87FC-78CBAAE694F6}" dt="2024-04-07T14:09:57.143" v="444" actId="1076"/>
        <pc:sldMkLst>
          <pc:docMk/>
          <pc:sldMk cId="1860696338" sldId="692"/>
        </pc:sldMkLst>
        <pc:spChg chg="mod">
          <ac:chgData name="Anny Vexler" userId="88476736-8810-42a0-9b8d-8161becbde4c" providerId="ADAL" clId="{A7384588-D400-4535-87FC-78CBAAE694F6}" dt="2024-04-07T14:09:49.214" v="441" actId="14100"/>
          <ac:spMkLst>
            <pc:docMk/>
            <pc:sldMk cId="1860696338" sldId="692"/>
            <ac:spMk id="26627" creationId="{DDE6D2E3-3528-F04B-978B-CACE2980C4AF}"/>
          </ac:spMkLst>
        </pc:spChg>
        <pc:picChg chg="mod">
          <ac:chgData name="Anny Vexler" userId="88476736-8810-42a0-9b8d-8161becbde4c" providerId="ADAL" clId="{A7384588-D400-4535-87FC-78CBAAE694F6}" dt="2024-04-07T14:09:57.143" v="444" actId="1076"/>
          <ac:picMkLst>
            <pc:docMk/>
            <pc:sldMk cId="1860696338" sldId="692"/>
            <ac:picMk id="26629" creationId="{C4551669-8621-1D4C-BEE4-A07435F51EBD}"/>
          </ac:picMkLst>
        </pc:picChg>
      </pc:sldChg>
      <pc:sldChg chg="modSp mod">
        <pc:chgData name="Anny Vexler" userId="88476736-8810-42a0-9b8d-8161becbde4c" providerId="ADAL" clId="{A7384588-D400-4535-87FC-78CBAAE694F6}" dt="2024-04-07T14:10:20.326" v="448" actId="14100"/>
        <pc:sldMkLst>
          <pc:docMk/>
          <pc:sldMk cId="3214704113" sldId="700"/>
        </pc:sldMkLst>
        <pc:picChg chg="mod">
          <ac:chgData name="Anny Vexler" userId="88476736-8810-42a0-9b8d-8161becbde4c" providerId="ADAL" clId="{A7384588-D400-4535-87FC-78CBAAE694F6}" dt="2024-04-07T14:10:20.326" v="448" actId="14100"/>
          <ac:picMkLst>
            <pc:docMk/>
            <pc:sldMk cId="3214704113" sldId="700"/>
            <ac:picMk id="18436" creationId="{4EEAB06D-4672-D14C-B284-E795ACF6E914}"/>
          </ac:picMkLst>
        </pc:picChg>
      </pc:sldChg>
      <pc:sldChg chg="modSp">
        <pc:chgData name="Anny Vexler" userId="88476736-8810-42a0-9b8d-8161becbde4c" providerId="ADAL" clId="{A7384588-D400-4535-87FC-78CBAAE694F6}" dt="2024-04-07T14:10:27.665" v="450" actId="14100"/>
        <pc:sldMkLst>
          <pc:docMk/>
          <pc:sldMk cId="2525200397" sldId="701"/>
        </pc:sldMkLst>
        <pc:picChg chg="mod">
          <ac:chgData name="Anny Vexler" userId="88476736-8810-42a0-9b8d-8161becbde4c" providerId="ADAL" clId="{A7384588-D400-4535-87FC-78CBAAE694F6}" dt="2024-04-07T14:10:27.665" v="450" actId="14100"/>
          <ac:picMkLst>
            <pc:docMk/>
            <pc:sldMk cId="2525200397" sldId="701"/>
            <ac:picMk id="24581" creationId="{3923B36D-1B6B-6F44-8184-E61155B962BB}"/>
          </ac:picMkLst>
        </pc:picChg>
      </pc:sldChg>
      <pc:sldChg chg="modSp mod">
        <pc:chgData name="Anny Vexler" userId="88476736-8810-42a0-9b8d-8161becbde4c" providerId="ADAL" clId="{A7384588-D400-4535-87FC-78CBAAE694F6}" dt="2024-04-07T14:10:36.715" v="452" actId="14100"/>
        <pc:sldMkLst>
          <pc:docMk/>
          <pc:sldMk cId="2221080831" sldId="702"/>
        </pc:sldMkLst>
        <pc:picChg chg="mod">
          <ac:chgData name="Anny Vexler" userId="88476736-8810-42a0-9b8d-8161becbde4c" providerId="ADAL" clId="{A7384588-D400-4535-87FC-78CBAAE694F6}" dt="2024-04-07T14:10:36.715" v="452" actId="14100"/>
          <ac:picMkLst>
            <pc:docMk/>
            <pc:sldMk cId="2221080831" sldId="702"/>
            <ac:picMk id="3" creationId="{420AD1F7-0FA5-1F44-8396-3B10D96C2EF1}"/>
          </ac:picMkLst>
        </pc:picChg>
      </pc:sldChg>
      <pc:sldChg chg="modSp">
        <pc:chgData name="Anny Vexler" userId="88476736-8810-42a0-9b8d-8161becbde4c" providerId="ADAL" clId="{A7384588-D400-4535-87FC-78CBAAE694F6}" dt="2024-04-07T14:10:50.216" v="455" actId="1076"/>
        <pc:sldMkLst>
          <pc:docMk/>
          <pc:sldMk cId="523363304" sldId="704"/>
        </pc:sldMkLst>
        <pc:picChg chg="mod">
          <ac:chgData name="Anny Vexler" userId="88476736-8810-42a0-9b8d-8161becbde4c" providerId="ADAL" clId="{A7384588-D400-4535-87FC-78CBAAE694F6}" dt="2024-04-07T14:10:50.216" v="455" actId="1076"/>
          <ac:picMkLst>
            <pc:docMk/>
            <pc:sldMk cId="523363304" sldId="704"/>
            <ac:picMk id="32773" creationId="{D6530FC2-CC02-B74F-AEA2-C18C4F5287D8}"/>
          </ac:picMkLst>
        </pc:picChg>
      </pc:sldChg>
      <pc:sldChg chg="modSp">
        <pc:chgData name="Anny Vexler" userId="88476736-8810-42a0-9b8d-8161becbde4c" providerId="ADAL" clId="{A7384588-D400-4535-87FC-78CBAAE694F6}" dt="2024-04-07T14:10:59.938" v="458" actId="1076"/>
        <pc:sldMkLst>
          <pc:docMk/>
          <pc:sldMk cId="2301376911" sldId="705"/>
        </pc:sldMkLst>
        <pc:picChg chg="mod">
          <ac:chgData name="Anny Vexler" userId="88476736-8810-42a0-9b8d-8161becbde4c" providerId="ADAL" clId="{A7384588-D400-4535-87FC-78CBAAE694F6}" dt="2024-04-07T14:10:59.938" v="458" actId="1076"/>
          <ac:picMkLst>
            <pc:docMk/>
            <pc:sldMk cId="2301376911" sldId="705"/>
            <ac:picMk id="11269" creationId="{D174818C-D9C6-AD49-8451-D4FF280BE174}"/>
          </ac:picMkLst>
        </pc:picChg>
      </pc:sldChg>
      <pc:sldChg chg="modSp mod">
        <pc:chgData name="Anny Vexler" userId="88476736-8810-42a0-9b8d-8161becbde4c" providerId="ADAL" clId="{A7384588-D400-4535-87FC-78CBAAE694F6}" dt="2024-04-07T14:11:20.567" v="464" actId="14100"/>
        <pc:sldMkLst>
          <pc:docMk/>
          <pc:sldMk cId="114600664" sldId="706"/>
        </pc:sldMkLst>
        <pc:spChg chg="mod">
          <ac:chgData name="Anny Vexler" userId="88476736-8810-42a0-9b8d-8161becbde4c" providerId="ADAL" clId="{A7384588-D400-4535-87FC-78CBAAE694F6}" dt="2024-04-07T14:11:17.151" v="462" actId="1076"/>
          <ac:spMkLst>
            <pc:docMk/>
            <pc:sldMk cId="114600664" sldId="706"/>
            <ac:spMk id="12291" creationId="{1AC55B0E-9A35-4C48-BB37-D4FAD4CBC1F6}"/>
          </ac:spMkLst>
        </pc:spChg>
        <pc:picChg chg="mod">
          <ac:chgData name="Anny Vexler" userId="88476736-8810-42a0-9b8d-8161becbde4c" providerId="ADAL" clId="{A7384588-D400-4535-87FC-78CBAAE694F6}" dt="2024-04-07T14:11:20.567" v="464" actId="14100"/>
          <ac:picMkLst>
            <pc:docMk/>
            <pc:sldMk cId="114600664" sldId="706"/>
            <ac:picMk id="12293" creationId="{0EC9FD7A-6E24-6E44-8999-DC2055D9CC56}"/>
          </ac:picMkLst>
        </pc:picChg>
      </pc:sldChg>
      <pc:sldChg chg="modSp mod">
        <pc:chgData name="Anny Vexler" userId="88476736-8810-42a0-9b8d-8161becbde4c" providerId="ADAL" clId="{A7384588-D400-4535-87FC-78CBAAE694F6}" dt="2024-04-07T14:12:36.971" v="475" actId="14100"/>
        <pc:sldMkLst>
          <pc:docMk/>
          <pc:sldMk cId="1012882965" sldId="718"/>
        </pc:sldMkLst>
        <pc:picChg chg="mod">
          <ac:chgData name="Anny Vexler" userId="88476736-8810-42a0-9b8d-8161becbde4c" providerId="ADAL" clId="{A7384588-D400-4535-87FC-78CBAAE694F6}" dt="2024-04-07T14:12:36.971" v="475" actId="14100"/>
          <ac:picMkLst>
            <pc:docMk/>
            <pc:sldMk cId="1012882965" sldId="718"/>
            <ac:picMk id="6" creationId="{9C38B00B-BAFE-4D4F-8C0D-42A1340BF39E}"/>
          </ac:picMkLst>
        </pc:picChg>
      </pc:sldChg>
      <pc:sldChg chg="modSp mod">
        <pc:chgData name="Anny Vexler" userId="88476736-8810-42a0-9b8d-8161becbde4c" providerId="ADAL" clId="{A7384588-D400-4535-87FC-78CBAAE694F6}" dt="2024-04-07T14:12:43.431" v="476" actId="14100"/>
        <pc:sldMkLst>
          <pc:docMk/>
          <pc:sldMk cId="2619267405" sldId="720"/>
        </pc:sldMkLst>
        <pc:picChg chg="mod">
          <ac:chgData name="Anny Vexler" userId="88476736-8810-42a0-9b8d-8161becbde4c" providerId="ADAL" clId="{A7384588-D400-4535-87FC-78CBAAE694F6}" dt="2024-04-07T14:12:43.431" v="476" actId="14100"/>
          <ac:picMkLst>
            <pc:docMk/>
            <pc:sldMk cId="2619267405" sldId="720"/>
            <ac:picMk id="6" creationId="{7BA4500B-03E0-A44B-8686-4E1FAE737A64}"/>
          </ac:picMkLst>
        </pc:picChg>
      </pc:sldChg>
      <pc:sldChg chg="modSp mod">
        <pc:chgData name="Anny Vexler" userId="88476736-8810-42a0-9b8d-8161becbde4c" providerId="ADAL" clId="{A7384588-D400-4535-87FC-78CBAAE694F6}" dt="2024-04-07T14:09:19.653" v="438" actId="20577"/>
        <pc:sldMkLst>
          <pc:docMk/>
          <pc:sldMk cId="3436219436" sldId="723"/>
        </pc:sldMkLst>
        <pc:graphicFrameChg chg="modGraphic">
          <ac:chgData name="Anny Vexler" userId="88476736-8810-42a0-9b8d-8161becbde4c" providerId="ADAL" clId="{A7384588-D400-4535-87FC-78CBAAE694F6}" dt="2024-04-07T14:09:19.653" v="438" actId="20577"/>
          <ac:graphicFrameMkLst>
            <pc:docMk/>
            <pc:sldMk cId="3436219436" sldId="723"/>
            <ac:graphicFrameMk id="5" creationId="{2EEB3E36-E9E8-2944-B7E0-CB084C48E993}"/>
          </ac:graphicFrameMkLst>
        </pc:graphicFrameChg>
      </pc:sldChg>
      <pc:sldChg chg="modSp mod">
        <pc:chgData name="Anny Vexler" userId="88476736-8810-42a0-9b8d-8161becbde4c" providerId="ADAL" clId="{A7384588-D400-4535-87FC-78CBAAE694F6}" dt="2024-04-05T08:24:51.624" v="5" actId="20577"/>
        <pc:sldMkLst>
          <pc:docMk/>
          <pc:sldMk cId="1849203387" sldId="725"/>
        </pc:sldMkLst>
        <pc:spChg chg="mod">
          <ac:chgData name="Anny Vexler" userId="88476736-8810-42a0-9b8d-8161becbde4c" providerId="ADAL" clId="{A7384588-D400-4535-87FC-78CBAAE694F6}" dt="2024-04-05T08:24:51.624" v="5" actId="20577"/>
          <ac:spMkLst>
            <pc:docMk/>
            <pc:sldMk cId="1849203387" sldId="725"/>
            <ac:spMk id="2" creationId="{14470E9F-8C99-EB4D-89C2-EA530EF26FA5}"/>
          </ac:spMkLst>
        </pc:spChg>
      </pc:sldChg>
      <pc:sldChg chg="modSp mod">
        <pc:chgData name="Anny Vexler" userId="88476736-8810-42a0-9b8d-8161becbde4c" providerId="ADAL" clId="{A7384588-D400-4535-87FC-78CBAAE694F6}" dt="2024-04-05T08:25:58.155" v="6" actId="20577"/>
        <pc:sldMkLst>
          <pc:docMk/>
          <pc:sldMk cId="1535511826" sldId="728"/>
        </pc:sldMkLst>
        <pc:spChg chg="mod">
          <ac:chgData name="Anny Vexler" userId="88476736-8810-42a0-9b8d-8161becbde4c" providerId="ADAL" clId="{A7384588-D400-4535-87FC-78CBAAE694F6}" dt="2024-04-05T08:25:58.155" v="6" actId="20577"/>
          <ac:spMkLst>
            <pc:docMk/>
            <pc:sldMk cId="1535511826" sldId="728"/>
            <ac:spMk id="2" creationId="{14470E9F-8C99-EB4D-89C2-EA530EF26FA5}"/>
          </ac:spMkLst>
        </pc:spChg>
      </pc:sldChg>
      <pc:sldChg chg="addSp delSp modSp mod">
        <pc:chgData name="Anny Vexler" userId="88476736-8810-42a0-9b8d-8161becbde4c" providerId="ADAL" clId="{A7384588-D400-4535-87FC-78CBAAE694F6}" dt="2024-04-05T19:00:33.283" v="292" actId="20577"/>
        <pc:sldMkLst>
          <pc:docMk/>
          <pc:sldMk cId="2254475422" sldId="729"/>
        </pc:sldMkLst>
        <pc:spChg chg="mod">
          <ac:chgData name="Anny Vexler" userId="88476736-8810-42a0-9b8d-8161becbde4c" providerId="ADAL" clId="{A7384588-D400-4535-87FC-78CBAAE694F6}" dt="2024-04-05T18:49:00.398" v="31" actId="20577"/>
          <ac:spMkLst>
            <pc:docMk/>
            <pc:sldMk cId="2254475422" sldId="729"/>
            <ac:spMk id="2" creationId="{14470E9F-8C99-EB4D-89C2-EA530EF26FA5}"/>
          </ac:spMkLst>
        </pc:spChg>
        <pc:graphicFrameChg chg="mod modGraphic">
          <ac:chgData name="Anny Vexler" userId="88476736-8810-42a0-9b8d-8161becbde4c" providerId="ADAL" clId="{A7384588-D400-4535-87FC-78CBAAE694F6}" dt="2024-04-05T19:00:33.283" v="292" actId="20577"/>
          <ac:graphicFrameMkLst>
            <pc:docMk/>
            <pc:sldMk cId="2254475422" sldId="729"/>
            <ac:graphicFrameMk id="5" creationId="{06DEF02F-A674-7943-9152-9C370E2DAC3A}"/>
          </ac:graphicFrameMkLst>
        </pc:graphicFrameChg>
        <pc:picChg chg="add mod modCrop">
          <ac:chgData name="Anny Vexler" userId="88476736-8810-42a0-9b8d-8161becbde4c" providerId="ADAL" clId="{A7384588-D400-4535-87FC-78CBAAE694F6}" dt="2024-04-05T18:59:39.843" v="291" actId="14100"/>
          <ac:picMkLst>
            <pc:docMk/>
            <pc:sldMk cId="2254475422" sldId="729"/>
            <ac:picMk id="3" creationId="{1AEFF746-0B28-E7C2-5482-37BF64B0BCE1}"/>
          </ac:picMkLst>
        </pc:picChg>
        <pc:picChg chg="del">
          <ac:chgData name="Anny Vexler" userId="88476736-8810-42a0-9b8d-8161becbde4c" providerId="ADAL" clId="{A7384588-D400-4535-87FC-78CBAAE694F6}" dt="2024-04-05T18:50:53.192" v="36" actId="478"/>
          <ac:picMkLst>
            <pc:docMk/>
            <pc:sldMk cId="2254475422" sldId="729"/>
            <ac:picMk id="7" creationId="{95C6020E-780B-8241-A95B-AF8F3471A11F}"/>
          </ac:picMkLst>
        </pc:picChg>
      </pc:sldChg>
      <pc:sldChg chg="modSp mod">
        <pc:chgData name="Anny Vexler" userId="88476736-8810-42a0-9b8d-8161becbde4c" providerId="ADAL" clId="{A7384588-D400-4535-87FC-78CBAAE694F6}" dt="2024-04-05T19:09:51.938" v="296" actId="20577"/>
        <pc:sldMkLst>
          <pc:docMk/>
          <pc:sldMk cId="1178902890" sldId="730"/>
        </pc:sldMkLst>
        <pc:spChg chg="mod">
          <ac:chgData name="Anny Vexler" userId="88476736-8810-42a0-9b8d-8161becbde4c" providerId="ADAL" clId="{A7384588-D400-4535-87FC-78CBAAE694F6}" dt="2024-04-05T19:09:51.938" v="296" actId="20577"/>
          <ac:spMkLst>
            <pc:docMk/>
            <pc:sldMk cId="1178902890" sldId="730"/>
            <ac:spMk id="2" creationId="{14470E9F-8C99-EB4D-89C2-EA530EF26FA5}"/>
          </ac:spMkLst>
        </pc:spChg>
      </pc:sldChg>
      <pc:sldChg chg="modSp mod">
        <pc:chgData name="Anny Vexler" userId="88476736-8810-42a0-9b8d-8161becbde4c" providerId="ADAL" clId="{A7384588-D400-4535-87FC-78CBAAE694F6}" dt="2024-04-05T19:10:03.265" v="300" actId="20577"/>
        <pc:sldMkLst>
          <pc:docMk/>
          <pc:sldMk cId="3301546238" sldId="731"/>
        </pc:sldMkLst>
        <pc:spChg chg="mod">
          <ac:chgData name="Anny Vexler" userId="88476736-8810-42a0-9b8d-8161becbde4c" providerId="ADAL" clId="{A7384588-D400-4535-87FC-78CBAAE694F6}" dt="2024-04-05T19:10:03.265" v="300" actId="20577"/>
          <ac:spMkLst>
            <pc:docMk/>
            <pc:sldMk cId="3301546238" sldId="731"/>
            <ac:spMk id="2" creationId="{14470E9F-8C99-EB4D-89C2-EA530EF26FA5}"/>
          </ac:spMkLst>
        </pc:spChg>
      </pc:sldChg>
      <pc:sldChg chg="modSp mod">
        <pc:chgData name="Anny Vexler" userId="88476736-8810-42a0-9b8d-8161becbde4c" providerId="ADAL" clId="{A7384588-D400-4535-87FC-78CBAAE694F6}" dt="2024-04-05T19:09:58.033" v="298" actId="20577"/>
        <pc:sldMkLst>
          <pc:docMk/>
          <pc:sldMk cId="3087414386" sldId="732"/>
        </pc:sldMkLst>
        <pc:spChg chg="mod">
          <ac:chgData name="Anny Vexler" userId="88476736-8810-42a0-9b8d-8161becbde4c" providerId="ADAL" clId="{A7384588-D400-4535-87FC-78CBAAE694F6}" dt="2024-04-05T19:09:58.033" v="298" actId="20577"/>
          <ac:spMkLst>
            <pc:docMk/>
            <pc:sldMk cId="3087414386" sldId="732"/>
            <ac:spMk id="2" creationId="{14470E9F-8C99-EB4D-89C2-EA530EF26FA5}"/>
          </ac:spMkLst>
        </pc:spChg>
      </pc:sldChg>
      <pc:sldChg chg="modSp mod">
        <pc:chgData name="Anny Vexler" userId="88476736-8810-42a0-9b8d-8161becbde4c" providerId="ADAL" clId="{A7384588-D400-4535-87FC-78CBAAE694F6}" dt="2024-04-05T19:10:11.815" v="302" actId="20577"/>
        <pc:sldMkLst>
          <pc:docMk/>
          <pc:sldMk cId="4147525801" sldId="733"/>
        </pc:sldMkLst>
        <pc:spChg chg="mod">
          <ac:chgData name="Anny Vexler" userId="88476736-8810-42a0-9b8d-8161becbde4c" providerId="ADAL" clId="{A7384588-D400-4535-87FC-78CBAAE694F6}" dt="2024-04-05T19:10:11.815" v="302" actId="20577"/>
          <ac:spMkLst>
            <pc:docMk/>
            <pc:sldMk cId="4147525801" sldId="733"/>
            <ac:spMk id="2" creationId="{14470E9F-8C99-EB4D-89C2-EA530EF26FA5}"/>
          </ac:spMkLst>
        </pc:spChg>
      </pc:sldChg>
      <pc:sldChg chg="modSp mod">
        <pc:chgData name="Anny Vexler" userId="88476736-8810-42a0-9b8d-8161becbde4c" providerId="ADAL" clId="{A7384588-D400-4535-87FC-78CBAAE694F6}" dt="2024-04-07T14:11:54.951" v="471" actId="14100"/>
        <pc:sldMkLst>
          <pc:docMk/>
          <pc:sldMk cId="3323149940" sldId="734"/>
        </pc:sldMkLst>
        <pc:picChg chg="mod">
          <ac:chgData name="Anny Vexler" userId="88476736-8810-42a0-9b8d-8161becbde4c" providerId="ADAL" clId="{A7384588-D400-4535-87FC-78CBAAE694F6}" dt="2024-04-07T14:11:54.951" v="471" actId="14100"/>
          <ac:picMkLst>
            <pc:docMk/>
            <pc:sldMk cId="3323149940" sldId="734"/>
            <ac:picMk id="6" creationId="{E917F60D-8648-A046-91F1-1B86F5E312AD}"/>
          </ac:picMkLst>
        </pc:picChg>
      </pc:sldChg>
      <pc:sldChg chg="addSp delSp modSp add mod">
        <pc:chgData name="Anny Vexler" userId="88476736-8810-42a0-9b8d-8161becbde4c" providerId="ADAL" clId="{A7384588-D400-4535-87FC-78CBAAE694F6}" dt="2024-04-05T19:09:45.713" v="294" actId="20577"/>
        <pc:sldMkLst>
          <pc:docMk/>
          <pc:sldMk cId="2700000430" sldId="742"/>
        </pc:sldMkLst>
        <pc:spChg chg="mod">
          <ac:chgData name="Anny Vexler" userId="88476736-8810-42a0-9b8d-8161becbde4c" providerId="ADAL" clId="{A7384588-D400-4535-87FC-78CBAAE694F6}" dt="2024-04-05T19:09:45.713" v="294" actId="20577"/>
          <ac:spMkLst>
            <pc:docMk/>
            <pc:sldMk cId="2700000430" sldId="742"/>
            <ac:spMk id="2" creationId="{14470E9F-8C99-EB4D-89C2-EA530EF26FA5}"/>
          </ac:spMkLst>
        </pc:spChg>
        <pc:picChg chg="add del mod">
          <ac:chgData name="Anny Vexler" userId="88476736-8810-42a0-9b8d-8161becbde4c" providerId="ADAL" clId="{A7384588-D400-4535-87FC-78CBAAE694F6}" dt="2024-04-05T18:59:03.694" v="282" actId="478"/>
          <ac:picMkLst>
            <pc:docMk/>
            <pc:sldMk cId="2700000430" sldId="742"/>
            <ac:picMk id="4" creationId="{73396BD7-08E1-CA38-1987-82EE988B90A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0CE96267-A97D-413E-879C-2117B312CD60}" type="datetimeFigureOut">
              <a:rPr lang="el-GR"/>
              <a:pPr>
                <a:defRPr/>
              </a:pPr>
              <a:t>7/4/2024</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l-GR" noProof="0"/>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noProof="0"/>
              <a:t>Kλικ για επεξεργασία των στυλ του υποδείγματος</a:t>
            </a:r>
          </a:p>
          <a:p>
            <a:pPr lvl="1"/>
            <a:r>
              <a:rPr lang="el-GR" noProof="0"/>
              <a:t>Δεύτερου επιπέδου</a:t>
            </a:r>
          </a:p>
          <a:p>
            <a:pPr lvl="2"/>
            <a:r>
              <a:rPr lang="el-GR" noProof="0"/>
              <a:t>Τρίτου επιπέδου</a:t>
            </a:r>
          </a:p>
          <a:p>
            <a:pPr lvl="3"/>
            <a:r>
              <a:rPr lang="el-GR" noProof="0"/>
              <a:t>Τέταρτου επιπέδου</a:t>
            </a:r>
          </a:p>
          <a:p>
            <a:pPr lvl="4"/>
            <a:r>
              <a:rPr lang="el-GR" noProof="0"/>
              <a:t>Πέμπτου επιπέδου</a:t>
            </a: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FFB052ED-C938-498D-A41B-4F609240F12E}" type="slidenum">
              <a:rPr lang="el-GR"/>
              <a:pPr>
                <a:defRPr/>
              </a:pPr>
              <a:t>‹#›</a:t>
            </a:fld>
            <a:endParaRPr lang="el-G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28675" name="2 - Θέση σημειώσεων"/>
          <p:cNvSpPr>
            <a:spLocks noGrp="1"/>
          </p:cNvSpPr>
          <p:nvPr>
            <p:ph type="body" idx="1"/>
          </p:nvPr>
        </p:nvSpPr>
        <p:spPr bwMode="auto">
          <a:noFill/>
        </p:spPr>
        <p:txBody>
          <a:bodyPr wrap="square" numCol="1" anchor="t" anchorCtr="0" compatLnSpc="1">
            <a:prstTxWarp prst="textNoShape">
              <a:avLst/>
            </a:prstTxWarp>
            <a:normAutofit/>
          </a:bodyPr>
          <a:lstStyle/>
          <a:p>
            <a:pPr algn="just">
              <a:lnSpc>
                <a:spcPct val="150000"/>
              </a:lnSpc>
            </a:pPr>
            <a:r>
              <a:rPr lang="en-US" sz="1800" dirty="0">
                <a:effectLst/>
                <a:latin typeface="Arial" panose="020B0604020202020204" pitchFamily="34" charset="0"/>
                <a:ea typeface="Times New Roman" panose="02020603050405020304" pitchFamily="18" charset="0"/>
              </a:rPr>
              <a:t> </a:t>
            </a:r>
            <a:endParaRPr lang="el-GR" sz="1800" dirty="0">
              <a:effectLst/>
              <a:latin typeface="Times New Roman" panose="02020603050405020304" pitchFamily="18" charset="0"/>
              <a:ea typeface="Times New Roman" panose="02020603050405020304" pitchFamily="18" charset="0"/>
            </a:endParaRPr>
          </a:p>
          <a:p>
            <a:pPr eaLnBrk="1" hangingPunct="1">
              <a:spcBef>
                <a:spcPct val="0"/>
              </a:spcBef>
            </a:pPr>
            <a:endParaRPr lang="el-GR" dirty="0"/>
          </a:p>
        </p:txBody>
      </p:sp>
      <p:sp>
        <p:nvSpPr>
          <p:cNvPr id="21508" name="3 - Θέση αριθμού διαφάνειας"/>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C24C9B2-2B9F-4850-9622-7EDC5FAF4F72}" type="slidenum">
              <a:rPr lang="el-GR" smtClean="0"/>
              <a:pPr fontAlgn="base">
                <a:spcBef>
                  <a:spcPct val="0"/>
                </a:spcBef>
                <a:spcAft>
                  <a:spcPct val="0"/>
                </a:spcAft>
                <a:defRPr/>
              </a:pPr>
              <a:t>1</a:t>
            </a:fld>
            <a:endParaRPr lang="el-G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342900" lvl="0" indent="-342900">
              <a:buFont typeface="Wingdings" panose="05000000000000000000" pitchFamily="2" charset="2"/>
              <a:buChar char="ð"/>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Greece is at the same time one of the most ancient winemaking cultures and yet is considered one of the newer emerging winemaking countries in the market.</a:t>
            </a:r>
            <a:endParaRPr lang="el-GR"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Wingdings" panose="05000000000000000000" pitchFamily="2" charset="2"/>
              <a:buChar char="ð"/>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Thousands of years wine making tradition with many great stories to tell</a:t>
            </a:r>
            <a:endParaRPr lang="el-GR"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Wingdings" panose="05000000000000000000" pitchFamily="2" charset="2"/>
              <a:buChar char="ð"/>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First culture of wine in the world</a:t>
            </a:r>
            <a:endParaRPr lang="el-GR"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Wingdings" panose="05000000000000000000" pitchFamily="2" charset="2"/>
              <a:buChar char="ð"/>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Authenticity and Originality: 300+ indigenous grapes, amazing microclimates</a:t>
            </a:r>
            <a:endParaRPr lang="el-GR"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Wingdings" panose="05000000000000000000" pitchFamily="2" charset="2"/>
              <a:buChar char="ð"/>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Boutique style winemaking: Valuable and rare finds</a:t>
            </a:r>
            <a:endParaRPr lang="el-GR"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Wingdings" panose="05000000000000000000" pitchFamily="2" charset="2"/>
              <a:buChar char="ð"/>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Wine tourism amongst many breathtaking winemaking regions</a:t>
            </a:r>
            <a:endParaRPr lang="el-GR" sz="1400" dirty="0">
              <a:effectLst/>
              <a:latin typeface="Calibri" panose="020F0502020204030204" pitchFamily="34" charset="0"/>
              <a:ea typeface="Calibri" panose="020F0502020204030204" pitchFamily="34" charset="0"/>
              <a:cs typeface="Times New Roman" panose="02020603050405020304" pitchFamily="18" charset="0"/>
            </a:endParaRPr>
          </a:p>
          <a:p>
            <a:endParaRPr lang="el-GR" dirty="0"/>
          </a:p>
        </p:txBody>
      </p:sp>
      <p:sp>
        <p:nvSpPr>
          <p:cNvPr id="4" name="Θέση αριθμού διαφάνειας 3"/>
          <p:cNvSpPr>
            <a:spLocks noGrp="1"/>
          </p:cNvSpPr>
          <p:nvPr>
            <p:ph type="sldNum" sz="quarter" idx="5"/>
          </p:nvPr>
        </p:nvSpPr>
        <p:spPr/>
        <p:txBody>
          <a:bodyPr/>
          <a:lstStyle/>
          <a:p>
            <a:pPr>
              <a:defRPr/>
            </a:pPr>
            <a:fld id="{FFB052ED-C938-498D-A41B-4F609240F12E}" type="slidenum">
              <a:rPr lang="el-GR" smtClean="0"/>
              <a:pPr>
                <a:defRPr/>
              </a:pPr>
              <a:t>12</a:t>
            </a:fld>
            <a:endParaRPr lang="el-GR"/>
          </a:p>
        </p:txBody>
      </p:sp>
    </p:spTree>
    <p:extLst>
      <p:ext uri="{BB962C8B-B14F-4D97-AF65-F5344CB8AC3E}">
        <p14:creationId xmlns:p14="http://schemas.microsoft.com/office/powerpoint/2010/main" val="36908097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342900" lvl="0" indent="-342900">
              <a:buFont typeface="Wingdings" panose="05000000000000000000" pitchFamily="2" charset="2"/>
              <a:buChar char="ð"/>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Dramatically diverse landscape</a:t>
            </a:r>
            <a:endParaRPr lang="el-GR"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Wingdings" panose="05000000000000000000" pitchFamily="2" charset="2"/>
              <a:buChar char="ð"/>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Food friendly wines</a:t>
            </a:r>
            <a:endParaRPr lang="el-GR"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Wingdings" panose="05000000000000000000" pitchFamily="2" charset="2"/>
              <a:buChar char="ð"/>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Great value especially, for medium and premium categories</a:t>
            </a:r>
            <a:endParaRPr lang="el-GR"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Wingdings" panose="05000000000000000000" pitchFamily="2" charset="2"/>
              <a:buChar char="ð"/>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Talented, educated winemakers </a:t>
            </a:r>
            <a:endParaRPr lang="el-GR" sz="1400" dirty="0">
              <a:effectLst/>
              <a:latin typeface="Calibri" panose="020F0502020204030204" pitchFamily="34" charset="0"/>
              <a:ea typeface="Calibri" panose="020F0502020204030204" pitchFamily="34" charset="0"/>
              <a:cs typeface="Times New Roman" panose="02020603050405020304" pitchFamily="18" charset="0"/>
            </a:endParaRPr>
          </a:p>
          <a:p>
            <a:endParaRPr lang="el-GR" dirty="0"/>
          </a:p>
        </p:txBody>
      </p:sp>
      <p:sp>
        <p:nvSpPr>
          <p:cNvPr id="4" name="Θέση αριθμού διαφάνειας 3"/>
          <p:cNvSpPr>
            <a:spLocks noGrp="1"/>
          </p:cNvSpPr>
          <p:nvPr>
            <p:ph type="sldNum" sz="quarter" idx="5"/>
          </p:nvPr>
        </p:nvSpPr>
        <p:spPr/>
        <p:txBody>
          <a:bodyPr/>
          <a:lstStyle/>
          <a:p>
            <a:pPr>
              <a:defRPr/>
            </a:pPr>
            <a:fld id="{FFB052ED-C938-498D-A41B-4F609240F12E}" type="slidenum">
              <a:rPr lang="el-GR" smtClean="0"/>
              <a:pPr>
                <a:defRPr/>
              </a:pPr>
              <a:t>13</a:t>
            </a:fld>
            <a:endParaRPr lang="el-GR"/>
          </a:p>
        </p:txBody>
      </p:sp>
    </p:spTree>
    <p:extLst>
      <p:ext uri="{BB962C8B-B14F-4D97-AF65-F5344CB8AC3E}">
        <p14:creationId xmlns:p14="http://schemas.microsoft.com/office/powerpoint/2010/main" val="30613951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1 - Θέση εικόνας διαφάνειας">
            <a:extLst>
              <a:ext uri="{FF2B5EF4-FFF2-40B4-BE49-F238E27FC236}">
                <a16:creationId xmlns:a16="http://schemas.microsoft.com/office/drawing/2014/main" id="{EE472741-8BE0-5B4C-966E-321757B871C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8" name="2 - Θέση σημειώσεων">
            <a:extLst>
              <a:ext uri="{FF2B5EF4-FFF2-40B4-BE49-F238E27FC236}">
                <a16:creationId xmlns:a16="http://schemas.microsoft.com/office/drawing/2014/main" id="{019BDB44-5AEF-B044-9258-DF584F651A5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in the Middle Ages Malvasia wine was exported to the entire then known world from the port of Monemvassia</a:t>
            </a:r>
          </a:p>
          <a:p>
            <a:r>
              <a:rPr lang="en-US" altLang="en-US"/>
              <a:t>The southern-most tip of the Balkan Peninsula.</a:t>
            </a:r>
            <a:endParaRPr lang="el-GR" altLang="en-US"/>
          </a:p>
        </p:txBody>
      </p:sp>
      <p:sp>
        <p:nvSpPr>
          <p:cNvPr id="19459" name="3 - Θέση αριθμού διαφάνειας">
            <a:extLst>
              <a:ext uri="{FF2B5EF4-FFF2-40B4-BE49-F238E27FC236}">
                <a16:creationId xmlns:a16="http://schemas.microsoft.com/office/drawing/2014/main" id="{F80133EA-8A8F-7D42-A184-6CF5286765D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B0885F1-3FFA-D749-8797-0A7530708FC2}" type="slidenum">
              <a:rPr lang="el-GR" altLang="en-US"/>
              <a:pPr>
                <a:spcBef>
                  <a:spcPct val="0"/>
                </a:spcBef>
              </a:pPr>
              <a:t>16</a:t>
            </a:fld>
            <a:endParaRPr lang="el-GR" altLang="en-US"/>
          </a:p>
        </p:txBody>
      </p:sp>
    </p:spTree>
    <p:extLst>
      <p:ext uri="{BB962C8B-B14F-4D97-AF65-F5344CB8AC3E}">
        <p14:creationId xmlns:p14="http://schemas.microsoft.com/office/powerpoint/2010/main" val="38266544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1 - Θέση εικόνας διαφάνειας">
            <a:extLst>
              <a:ext uri="{FF2B5EF4-FFF2-40B4-BE49-F238E27FC236}">
                <a16:creationId xmlns:a16="http://schemas.microsoft.com/office/drawing/2014/main" id="{CA1C818F-B843-B44D-B547-5BCB8993B57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4" name="2 - Θέση σημειώσεων">
            <a:extLst>
              <a:ext uri="{FF2B5EF4-FFF2-40B4-BE49-F238E27FC236}">
                <a16:creationId xmlns:a16="http://schemas.microsoft.com/office/drawing/2014/main" id="{F43E07CD-4B5D-8643-8DB0-F5EBD17CB81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Laconia has not managed to develop as much as the others, despite being one of the most important viticultural regions of Greece in the Middle Ages</a:t>
            </a:r>
          </a:p>
          <a:p>
            <a:r>
              <a:rPr lang="en-US" altLang="en-US"/>
              <a:t>The number of varieties cultivated in the region is impressively large</a:t>
            </a:r>
            <a:endParaRPr lang="el-GR" altLang="en-US"/>
          </a:p>
        </p:txBody>
      </p:sp>
      <p:sp>
        <p:nvSpPr>
          <p:cNvPr id="49155" name="3 - Θέση αριθμού διαφάνειας">
            <a:extLst>
              <a:ext uri="{FF2B5EF4-FFF2-40B4-BE49-F238E27FC236}">
                <a16:creationId xmlns:a16="http://schemas.microsoft.com/office/drawing/2014/main" id="{184216AC-A263-3F4E-881A-A8478350454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9F92D02-D93A-2046-BB6A-C4356FCF469B}" type="slidenum">
              <a:rPr lang="el-GR" altLang="en-US" smtClean="0"/>
              <a:pPr>
                <a:spcBef>
                  <a:spcPct val="0"/>
                </a:spcBef>
              </a:pPr>
              <a:t>17</a:t>
            </a:fld>
            <a:endParaRPr lang="el-GR" altLang="en-US"/>
          </a:p>
        </p:txBody>
      </p:sp>
    </p:spTree>
    <p:extLst>
      <p:ext uri="{BB962C8B-B14F-4D97-AF65-F5344CB8AC3E}">
        <p14:creationId xmlns:p14="http://schemas.microsoft.com/office/powerpoint/2010/main" val="30429194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B052ED-C938-498D-A41B-4F609240F12E}" type="slidenum">
              <a:rPr lang="el-GR" smtClean="0"/>
              <a:pPr>
                <a:defRPr/>
              </a:pPr>
              <a:t>18</a:t>
            </a:fld>
            <a:endParaRPr lang="el-GR"/>
          </a:p>
        </p:txBody>
      </p:sp>
    </p:spTree>
    <p:extLst>
      <p:ext uri="{BB962C8B-B14F-4D97-AF65-F5344CB8AC3E}">
        <p14:creationId xmlns:p14="http://schemas.microsoft.com/office/powerpoint/2010/main" val="1546887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B052ED-C938-498D-A41B-4F609240F12E}" type="slidenum">
              <a:rPr lang="el-GR" smtClean="0"/>
              <a:pPr>
                <a:defRPr/>
              </a:pPr>
              <a:t>19</a:t>
            </a:fld>
            <a:endParaRPr lang="el-GR"/>
          </a:p>
        </p:txBody>
      </p:sp>
    </p:spTree>
    <p:extLst>
      <p:ext uri="{BB962C8B-B14F-4D97-AF65-F5344CB8AC3E}">
        <p14:creationId xmlns:p14="http://schemas.microsoft.com/office/powerpoint/2010/main" val="1460459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1 - Θέση εικόνας διαφάνειας">
            <a:extLst>
              <a:ext uri="{FF2B5EF4-FFF2-40B4-BE49-F238E27FC236}">
                <a16:creationId xmlns:a16="http://schemas.microsoft.com/office/drawing/2014/main" id="{EE472741-8BE0-5B4C-966E-321757B871C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8" name="2 - Θέση σημειώσεων">
            <a:extLst>
              <a:ext uri="{FF2B5EF4-FFF2-40B4-BE49-F238E27FC236}">
                <a16:creationId xmlns:a16="http://schemas.microsoft.com/office/drawing/2014/main" id="{019BDB44-5AEF-B044-9258-DF584F651A5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in the Middle Ages Malvasia wine was exported to the entire then known world from the port of Monemvassia</a:t>
            </a:r>
          </a:p>
          <a:p>
            <a:r>
              <a:rPr lang="en-US" altLang="en-US"/>
              <a:t>The southern-most tip of the Balkan Peninsula.</a:t>
            </a:r>
            <a:endParaRPr lang="el-GR" altLang="en-US"/>
          </a:p>
        </p:txBody>
      </p:sp>
      <p:sp>
        <p:nvSpPr>
          <p:cNvPr id="19459" name="3 - Θέση αριθμού διαφάνειας">
            <a:extLst>
              <a:ext uri="{FF2B5EF4-FFF2-40B4-BE49-F238E27FC236}">
                <a16:creationId xmlns:a16="http://schemas.microsoft.com/office/drawing/2014/main" id="{F80133EA-8A8F-7D42-A184-6CF5286765D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B0885F1-3FFA-D749-8797-0A7530708FC2}" type="slidenum">
              <a:rPr lang="el-GR" altLang="en-US"/>
              <a:pPr>
                <a:spcBef>
                  <a:spcPct val="0"/>
                </a:spcBef>
              </a:pPr>
              <a:t>21</a:t>
            </a:fld>
            <a:endParaRPr lang="el-GR" altLang="en-US"/>
          </a:p>
        </p:txBody>
      </p:sp>
    </p:spTree>
    <p:extLst>
      <p:ext uri="{BB962C8B-B14F-4D97-AF65-F5344CB8AC3E}">
        <p14:creationId xmlns:p14="http://schemas.microsoft.com/office/powerpoint/2010/main" val="26826501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1 - Θέση εικόνας διαφάνειας">
            <a:extLst>
              <a:ext uri="{FF2B5EF4-FFF2-40B4-BE49-F238E27FC236}">
                <a16:creationId xmlns:a16="http://schemas.microsoft.com/office/drawing/2014/main" id="{9286BA37-6D8A-CC4C-BC82-9F32ACCD8EC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8" name="2 - Θέση σημειώσεων">
            <a:extLst>
              <a:ext uri="{FF2B5EF4-FFF2-40B4-BE49-F238E27FC236}">
                <a16:creationId xmlns:a16="http://schemas.microsoft.com/office/drawing/2014/main" id="{5757D0D1-3AD5-8548-AD21-F2595A63448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Located in the heart of the Peloponnese</a:t>
            </a:r>
          </a:p>
          <a:p>
            <a:r>
              <a:rPr lang="en-US" altLang="en-US"/>
              <a:t>One of the first regions where organic cultivation was practised</a:t>
            </a:r>
          </a:p>
          <a:p>
            <a:r>
              <a:rPr lang="en-US" altLang="en-US"/>
              <a:t>Glikerithra, the best of the Asproudes family, is often mixed with Moschofilero because of its high sugar content and low acidity</a:t>
            </a:r>
            <a:endParaRPr lang="el-GR" altLang="en-US"/>
          </a:p>
        </p:txBody>
      </p:sp>
      <p:sp>
        <p:nvSpPr>
          <p:cNvPr id="39939" name="3 - Θέση αριθμού διαφάνειας">
            <a:extLst>
              <a:ext uri="{FF2B5EF4-FFF2-40B4-BE49-F238E27FC236}">
                <a16:creationId xmlns:a16="http://schemas.microsoft.com/office/drawing/2014/main" id="{EF5618B5-3D9D-224B-ADDB-D84BF773682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EAB8363-9E98-FD40-A9CD-F0381F8E8B20}" type="slidenum">
              <a:rPr lang="el-GR" altLang="en-US"/>
              <a:pPr>
                <a:spcBef>
                  <a:spcPct val="0"/>
                </a:spcBef>
              </a:pPr>
              <a:t>22</a:t>
            </a:fld>
            <a:endParaRPr lang="el-GR" altLang="en-US"/>
          </a:p>
        </p:txBody>
      </p:sp>
    </p:spTree>
    <p:extLst>
      <p:ext uri="{BB962C8B-B14F-4D97-AF65-F5344CB8AC3E}">
        <p14:creationId xmlns:p14="http://schemas.microsoft.com/office/powerpoint/2010/main" val="40082735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1 - Θέση εικόνας διαφάνειας">
            <a:extLst>
              <a:ext uri="{FF2B5EF4-FFF2-40B4-BE49-F238E27FC236}">
                <a16:creationId xmlns:a16="http://schemas.microsoft.com/office/drawing/2014/main" id="{2199E3F1-4E6D-DA4C-8C66-E4E2E7B1B3F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2" name="2 - Θέση σημειώσεων">
            <a:extLst>
              <a:ext uri="{FF2B5EF4-FFF2-40B4-BE49-F238E27FC236}">
                <a16:creationId xmlns:a16="http://schemas.microsoft.com/office/drawing/2014/main" id="{58A80D4D-9B62-3A41-AC36-F72A8B80B03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l-GR" dirty="0"/>
              <a:t>Off-white tone,  usually referred to as the ‘grey’ variety</a:t>
            </a:r>
          </a:p>
          <a:p>
            <a:pPr eaLnBrk="1" hangingPunct="1">
              <a:spcBef>
                <a:spcPct val="0"/>
              </a:spcBef>
            </a:pPr>
            <a:r>
              <a:rPr lang="en-US" altLang="el-GR" dirty="0"/>
              <a:t>Though </a:t>
            </a:r>
            <a:r>
              <a:rPr lang="en-US" altLang="el-GR" dirty="0" err="1"/>
              <a:t>Moschofilero</a:t>
            </a:r>
            <a:r>
              <a:rPr lang="en-US" altLang="el-GR" dirty="0"/>
              <a:t> shares a few characteristics with Muscat and Gewurztraminer, botanically speaking has no affiliation to any to them</a:t>
            </a:r>
          </a:p>
          <a:p>
            <a:pPr eaLnBrk="1" hangingPunct="1">
              <a:spcBef>
                <a:spcPct val="0"/>
              </a:spcBef>
            </a:pPr>
            <a:r>
              <a:rPr lang="en-US" altLang="el-GR" dirty="0" err="1"/>
              <a:t>Mavrofilero</a:t>
            </a:r>
            <a:r>
              <a:rPr lang="en-US" altLang="el-GR" dirty="0"/>
              <a:t> (black), </a:t>
            </a:r>
            <a:r>
              <a:rPr lang="en-US" altLang="el-GR" dirty="0" err="1"/>
              <a:t>Xanthofilero</a:t>
            </a:r>
            <a:r>
              <a:rPr lang="en-US" altLang="el-GR" dirty="0"/>
              <a:t> (blond) and </a:t>
            </a:r>
            <a:r>
              <a:rPr lang="en-US" altLang="el-GR" dirty="0" err="1"/>
              <a:t>Asprofilero</a:t>
            </a:r>
            <a:r>
              <a:rPr lang="en-US" altLang="el-GR" dirty="0"/>
              <a:t> (white) are sub-clones, while the most impressive results come from </a:t>
            </a:r>
            <a:r>
              <a:rPr lang="en-US" altLang="el-GR" dirty="0" err="1"/>
              <a:t>Mavrofilero</a:t>
            </a:r>
            <a:endParaRPr lang="en-US" altLang="el-GR" dirty="0"/>
          </a:p>
          <a:p>
            <a:pPr eaLnBrk="1" hangingPunct="1">
              <a:spcBef>
                <a:spcPct val="0"/>
              </a:spcBef>
            </a:pPr>
            <a:r>
              <a:rPr lang="en-US" altLang="el-GR" dirty="0"/>
              <a:t>Dry white ones, </a:t>
            </a:r>
            <a:r>
              <a:rPr lang="en-US" altLang="el-GR" i="1" dirty="0" err="1"/>
              <a:t>gris</a:t>
            </a:r>
            <a:r>
              <a:rPr lang="en-US" altLang="el-GR" i="1" dirty="0"/>
              <a:t> de noir, light roses, sparkling wines </a:t>
            </a:r>
            <a:r>
              <a:rPr lang="en-US" altLang="el-GR" dirty="0"/>
              <a:t>produced either with the Charmat method or with the traditional method</a:t>
            </a:r>
          </a:p>
        </p:txBody>
      </p:sp>
      <p:sp>
        <p:nvSpPr>
          <p:cNvPr id="76803" name="3 - Θέση αριθμού διαφάνειας">
            <a:extLst>
              <a:ext uri="{FF2B5EF4-FFF2-40B4-BE49-F238E27FC236}">
                <a16:creationId xmlns:a16="http://schemas.microsoft.com/office/drawing/2014/main" id="{4D2E4673-579D-AA4E-BCC5-25F87F45EDF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671E84D-36EF-ED4E-81B8-423F09E60EF2}" type="slidenum">
              <a:rPr lang="el-GR" altLang="en-US"/>
              <a:pPr>
                <a:spcBef>
                  <a:spcPct val="0"/>
                </a:spcBef>
              </a:pPr>
              <a:t>23</a:t>
            </a:fld>
            <a:endParaRPr lang="el-GR" altLang="en-US"/>
          </a:p>
        </p:txBody>
      </p:sp>
    </p:spTree>
    <p:extLst>
      <p:ext uri="{BB962C8B-B14F-4D97-AF65-F5344CB8AC3E}">
        <p14:creationId xmlns:p14="http://schemas.microsoft.com/office/powerpoint/2010/main" val="1317934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1 - Θέση εικόνας διαφάνειας">
            <a:extLst>
              <a:ext uri="{FF2B5EF4-FFF2-40B4-BE49-F238E27FC236}">
                <a16:creationId xmlns:a16="http://schemas.microsoft.com/office/drawing/2014/main" id="{9D470C89-48CB-6E48-AB2C-8145F3BA1DD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4" name="2 - Θέση σημειώσεων">
            <a:extLst>
              <a:ext uri="{FF2B5EF4-FFF2-40B4-BE49-F238E27FC236}">
                <a16:creationId xmlns:a16="http://schemas.microsoft.com/office/drawing/2014/main" id="{A9C9CE63-C3B2-6641-B4C5-F5025124418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l-GR"/>
              <a:t>Its vigour is medium to high and under suitable conditions it can produce high yields</a:t>
            </a:r>
            <a:endParaRPr lang="el-GR" altLang="el-GR"/>
          </a:p>
        </p:txBody>
      </p:sp>
      <p:sp>
        <p:nvSpPr>
          <p:cNvPr id="23555" name="3 - Θέση αριθμού διαφάνειας">
            <a:extLst>
              <a:ext uri="{FF2B5EF4-FFF2-40B4-BE49-F238E27FC236}">
                <a16:creationId xmlns:a16="http://schemas.microsoft.com/office/drawing/2014/main" id="{451D952A-5C26-C442-BACB-80AECDBE9FB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34781AE-FF99-254D-AC18-4DC87E6AD3A7}" type="slidenum">
              <a:rPr lang="el-GR" altLang="en-US"/>
              <a:pPr>
                <a:spcBef>
                  <a:spcPct val="0"/>
                </a:spcBef>
              </a:pPr>
              <a:t>26</a:t>
            </a:fld>
            <a:endParaRPr lang="el-GR" altLang="en-US"/>
          </a:p>
        </p:txBody>
      </p:sp>
    </p:spTree>
    <p:extLst>
      <p:ext uri="{BB962C8B-B14F-4D97-AF65-F5344CB8AC3E}">
        <p14:creationId xmlns:p14="http://schemas.microsoft.com/office/powerpoint/2010/main" val="14428582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30723" name="2 - Θέση σημειώσεων"/>
          <p:cNvSpPr>
            <a:spLocks noGrp="1"/>
          </p:cNvSpPr>
          <p:nvPr>
            <p:ph type="body" idx="1"/>
          </p:nvPr>
        </p:nvSpPr>
        <p:spPr bwMode="auto">
          <a:noFill/>
        </p:spPr>
        <p:txBody>
          <a:bodyPr wrap="square" numCol="1" anchor="t" anchorCtr="0" compatLnSpc="1">
            <a:prstTxWarp prst="textNoShape">
              <a:avLst/>
            </a:prstTxWarp>
            <a:normAutofit/>
          </a:bodyPr>
          <a:lstStyle/>
          <a:p>
            <a:r>
              <a:rPr lang="en-US" sz="1200" dirty="0">
                <a:effectLst/>
                <a:latin typeface="Times New Roman" panose="02020603050405020304" pitchFamily="18" charset="0"/>
                <a:ea typeface="Times New Roman" panose="02020603050405020304" pitchFamily="18" charset="0"/>
              </a:rPr>
              <a:t> </a:t>
            </a:r>
            <a:r>
              <a:rPr lang="en-US" sz="1200" dirty="0">
                <a:effectLst/>
                <a:latin typeface="Arial" panose="020B0604020202020204" pitchFamily="34" charset="0"/>
                <a:ea typeface="Tahoma" panose="020B0604030504040204" pitchFamily="34" charset="0"/>
              </a:rPr>
              <a:t>During classical times the Greeks had a well r</a:t>
            </a:r>
            <a:r>
              <a:rPr lang="en-US" sz="1200" spc="-5" dirty="0">
                <a:effectLst/>
                <a:latin typeface="Arial" panose="020B0604020202020204" pitchFamily="34" charset="0"/>
                <a:ea typeface="Tahoma" panose="020B0604030504040204" pitchFamily="34" charset="0"/>
              </a:rPr>
              <a:t>e</a:t>
            </a:r>
            <a:r>
              <a:rPr lang="en-US" sz="1200" dirty="0">
                <a:effectLst/>
                <a:latin typeface="Arial" panose="020B0604020202020204" pitchFamily="34" charset="0"/>
                <a:ea typeface="Tahoma" panose="020B0604030504040204" pitchFamily="34" charset="0"/>
              </a:rPr>
              <a:t>gulated wine trade. </a:t>
            </a:r>
            <a:r>
              <a:rPr lang="en-US" sz="1200" spc="175" dirty="0">
                <a:effectLst/>
                <a:latin typeface="Arial" panose="020B0604020202020204" pitchFamily="34" charset="0"/>
                <a:ea typeface="Tahoma" panose="020B0604030504040204" pitchFamily="34" charset="0"/>
              </a:rPr>
              <a:t> </a:t>
            </a:r>
            <a:r>
              <a:rPr lang="en-US" sz="1200" dirty="0">
                <a:effectLst/>
                <a:latin typeface="Arial" panose="020B0604020202020204" pitchFamily="34" charset="0"/>
                <a:ea typeface="Tahoma" panose="020B0604030504040204" pitchFamily="34" charset="0"/>
              </a:rPr>
              <a:t>An early system of appella</a:t>
            </a:r>
            <a:r>
              <a:rPr lang="en-US" sz="1200" spc="-5" dirty="0">
                <a:effectLst/>
                <a:latin typeface="Arial" panose="020B0604020202020204" pitchFamily="34" charset="0"/>
                <a:ea typeface="Tahoma" panose="020B0604030504040204" pitchFamily="34" charset="0"/>
              </a:rPr>
              <a:t>t</a:t>
            </a:r>
            <a:r>
              <a:rPr lang="en-US" sz="1200" dirty="0">
                <a:effectLst/>
                <a:latin typeface="Arial" panose="020B0604020202020204" pitchFamily="34" charset="0"/>
                <a:ea typeface="Tahoma" panose="020B0604030504040204" pitchFamily="34" charset="0"/>
              </a:rPr>
              <a:t>i</a:t>
            </a:r>
            <a:r>
              <a:rPr lang="en-US" sz="1200" spc="-5" dirty="0">
                <a:effectLst/>
                <a:latin typeface="Arial" panose="020B0604020202020204" pitchFamily="34" charset="0"/>
                <a:ea typeface="Tahoma" panose="020B0604030504040204" pitchFamily="34" charset="0"/>
              </a:rPr>
              <a:t>o</a:t>
            </a:r>
            <a:r>
              <a:rPr lang="en-US" sz="1200" dirty="0">
                <a:effectLst/>
                <a:latin typeface="Arial" panose="020B0604020202020204" pitchFamily="34" charset="0"/>
                <a:ea typeface="Tahoma" panose="020B0604030504040204" pitchFamily="34" charset="0"/>
              </a:rPr>
              <a:t>n</a:t>
            </a:r>
            <a:r>
              <a:rPr lang="en-US" sz="1200" spc="90" dirty="0">
                <a:effectLst/>
                <a:latin typeface="Arial" panose="020B0604020202020204" pitchFamily="34" charset="0"/>
                <a:ea typeface="Tahoma" panose="020B0604030504040204" pitchFamily="34" charset="0"/>
              </a:rPr>
              <a:t> </a:t>
            </a:r>
            <a:r>
              <a:rPr lang="en-US" sz="1200" dirty="0">
                <a:effectLst/>
                <a:latin typeface="Arial" panose="020B0604020202020204" pitchFamily="34" charset="0"/>
                <a:ea typeface="Tahoma" panose="020B0604030504040204" pitchFamily="34" charset="0"/>
              </a:rPr>
              <a:t>of</a:t>
            </a:r>
            <a:r>
              <a:rPr lang="en-US" sz="1200" spc="95" dirty="0">
                <a:effectLst/>
                <a:latin typeface="Arial" panose="020B0604020202020204" pitchFamily="34" charset="0"/>
                <a:ea typeface="Tahoma" panose="020B0604030504040204" pitchFamily="34" charset="0"/>
              </a:rPr>
              <a:t> </a:t>
            </a:r>
            <a:r>
              <a:rPr lang="en-US" sz="1200" dirty="0">
                <a:effectLst/>
                <a:latin typeface="Arial" panose="020B0604020202020204" pitchFamily="34" charset="0"/>
                <a:ea typeface="Tahoma" panose="020B0604030504040204" pitchFamily="34" charset="0"/>
              </a:rPr>
              <a:t>o</a:t>
            </a:r>
            <a:r>
              <a:rPr lang="en-US" sz="1200" spc="-5" dirty="0">
                <a:effectLst/>
                <a:latin typeface="Arial" panose="020B0604020202020204" pitchFamily="34" charset="0"/>
                <a:ea typeface="Tahoma" panose="020B0604030504040204" pitchFamily="34" charset="0"/>
              </a:rPr>
              <a:t>r</a:t>
            </a:r>
            <a:r>
              <a:rPr lang="en-US" sz="1200" dirty="0">
                <a:effectLst/>
                <a:latin typeface="Arial" panose="020B0604020202020204" pitchFamily="34" charset="0"/>
                <a:ea typeface="Tahoma" panose="020B0604030504040204" pitchFamily="34" charset="0"/>
              </a:rPr>
              <a:t>ig</a:t>
            </a:r>
            <a:r>
              <a:rPr lang="en-US" sz="1200" spc="-5" dirty="0">
                <a:effectLst/>
                <a:latin typeface="Arial" panose="020B0604020202020204" pitchFamily="34" charset="0"/>
                <a:ea typeface="Tahoma" panose="020B0604030504040204" pitchFamily="34" charset="0"/>
              </a:rPr>
              <a:t>i</a:t>
            </a:r>
            <a:r>
              <a:rPr lang="en-US" sz="1200" dirty="0">
                <a:effectLst/>
                <a:latin typeface="Arial" panose="020B0604020202020204" pitchFamily="34" charset="0"/>
                <a:ea typeface="Tahoma" panose="020B0604030504040204" pitchFamily="34" charset="0"/>
              </a:rPr>
              <a:t>n</a:t>
            </a:r>
            <a:r>
              <a:rPr lang="en-US" sz="1200" spc="95" dirty="0">
                <a:effectLst/>
                <a:latin typeface="Arial" panose="020B0604020202020204" pitchFamily="34" charset="0"/>
                <a:ea typeface="Tahoma" panose="020B0604030504040204" pitchFamily="34" charset="0"/>
              </a:rPr>
              <a:t> </a:t>
            </a:r>
            <a:r>
              <a:rPr lang="en-US" sz="1200" dirty="0">
                <a:effectLst/>
                <a:latin typeface="Arial" panose="020B0604020202020204" pitchFamily="34" charset="0"/>
                <a:ea typeface="Tahoma" panose="020B0604030504040204" pitchFamily="34" charset="0"/>
              </a:rPr>
              <a:t>was</a:t>
            </a:r>
            <a:r>
              <a:rPr lang="en-US" sz="1200" spc="95" dirty="0">
                <a:effectLst/>
                <a:latin typeface="Arial" panose="020B0604020202020204" pitchFamily="34" charset="0"/>
                <a:ea typeface="Tahoma" panose="020B0604030504040204" pitchFamily="34" charset="0"/>
              </a:rPr>
              <a:t> </a:t>
            </a:r>
            <a:r>
              <a:rPr lang="en-US" sz="1200" dirty="0">
                <a:effectLst/>
                <a:latin typeface="Arial" panose="020B0604020202020204" pitchFamily="34" charset="0"/>
                <a:ea typeface="Tahoma" panose="020B0604030504040204" pitchFamily="34" charset="0"/>
              </a:rPr>
              <a:t>established,</a:t>
            </a:r>
            <a:r>
              <a:rPr lang="en-US" sz="1200" spc="95" dirty="0">
                <a:effectLst/>
                <a:latin typeface="Arial" panose="020B0604020202020204" pitchFamily="34" charset="0"/>
                <a:ea typeface="Tahoma" panose="020B0604030504040204" pitchFamily="34" charset="0"/>
              </a:rPr>
              <a:t> </a:t>
            </a:r>
            <a:r>
              <a:rPr lang="en-US" sz="1200" dirty="0">
                <a:effectLst/>
                <a:latin typeface="Arial" panose="020B0604020202020204" pitchFamily="34" charset="0"/>
                <a:ea typeface="Tahoma" panose="020B0604030504040204" pitchFamily="34" charset="0"/>
              </a:rPr>
              <a:t>to</a:t>
            </a:r>
            <a:r>
              <a:rPr lang="en-US" sz="1200" spc="90" dirty="0">
                <a:effectLst/>
                <a:latin typeface="Arial" panose="020B0604020202020204" pitchFamily="34" charset="0"/>
                <a:ea typeface="Tahoma" panose="020B0604030504040204" pitchFamily="34" charset="0"/>
              </a:rPr>
              <a:t> </a:t>
            </a:r>
            <a:r>
              <a:rPr lang="en-US" sz="1200" dirty="0">
                <a:effectLst/>
                <a:latin typeface="Arial" panose="020B0604020202020204" pitchFamily="34" charset="0"/>
                <a:ea typeface="Tahoma" panose="020B0604030504040204" pitchFamily="34" charset="0"/>
              </a:rPr>
              <a:t>p</a:t>
            </a:r>
            <a:r>
              <a:rPr lang="en-US" sz="1200" spc="-5" dirty="0">
                <a:effectLst/>
                <a:latin typeface="Arial" panose="020B0604020202020204" pitchFamily="34" charset="0"/>
                <a:ea typeface="Tahoma" panose="020B0604030504040204" pitchFamily="34" charset="0"/>
              </a:rPr>
              <a:t>r</a:t>
            </a:r>
            <a:r>
              <a:rPr lang="en-US" sz="1200" dirty="0">
                <a:effectLst/>
                <a:latin typeface="Arial" panose="020B0604020202020204" pitchFamily="34" charset="0"/>
                <a:ea typeface="Tahoma" panose="020B0604030504040204" pitchFamily="34" charset="0"/>
              </a:rPr>
              <a:t>o</a:t>
            </a:r>
            <a:r>
              <a:rPr lang="en-US" sz="1200" spc="-5" dirty="0">
                <a:effectLst/>
                <a:latin typeface="Arial" panose="020B0604020202020204" pitchFamily="34" charset="0"/>
                <a:ea typeface="Tahoma" panose="020B0604030504040204" pitchFamily="34" charset="0"/>
              </a:rPr>
              <a:t>t</a:t>
            </a:r>
            <a:r>
              <a:rPr lang="en-US" sz="1200" dirty="0">
                <a:effectLst/>
                <a:latin typeface="Arial" panose="020B0604020202020204" pitchFamily="34" charset="0"/>
                <a:ea typeface="Tahoma" panose="020B0604030504040204" pitchFamily="34" charset="0"/>
              </a:rPr>
              <a:t>ect</a:t>
            </a:r>
            <a:r>
              <a:rPr lang="en-US" sz="1200" spc="95" dirty="0">
                <a:effectLst/>
                <a:latin typeface="Arial" panose="020B0604020202020204" pitchFamily="34" charset="0"/>
                <a:ea typeface="Tahoma" panose="020B0604030504040204" pitchFamily="34" charset="0"/>
              </a:rPr>
              <a:t> </a:t>
            </a:r>
            <a:r>
              <a:rPr lang="en-US" sz="1200" dirty="0">
                <a:effectLst/>
                <a:latin typeface="Arial" panose="020B0604020202020204" pitchFamily="34" charset="0"/>
                <a:ea typeface="Tahoma" panose="020B0604030504040204" pitchFamily="34" charset="0"/>
              </a:rPr>
              <a:t>the</a:t>
            </a:r>
            <a:r>
              <a:rPr lang="en-US" sz="1200" spc="95" dirty="0">
                <a:effectLst/>
                <a:latin typeface="Arial" panose="020B0604020202020204" pitchFamily="34" charset="0"/>
                <a:ea typeface="Tahoma" panose="020B0604030504040204" pitchFamily="34" charset="0"/>
              </a:rPr>
              <a:t> </a:t>
            </a:r>
            <a:r>
              <a:rPr lang="en-US" sz="1200" dirty="0">
                <a:effectLst/>
                <a:latin typeface="Arial" panose="020B0604020202020204" pitchFamily="34" charset="0"/>
                <a:ea typeface="Tahoma" panose="020B0604030504040204" pitchFamily="34" charset="0"/>
              </a:rPr>
              <a:t>value</a:t>
            </a:r>
            <a:r>
              <a:rPr lang="en-US" sz="1200" spc="95" dirty="0">
                <a:effectLst/>
                <a:latin typeface="Arial" panose="020B0604020202020204" pitchFamily="34" charset="0"/>
                <a:ea typeface="Tahoma" panose="020B0604030504040204" pitchFamily="34" charset="0"/>
              </a:rPr>
              <a:t> </a:t>
            </a:r>
            <a:r>
              <a:rPr lang="en-US" sz="1200" dirty="0">
                <a:effectLst/>
                <a:latin typeface="Arial" panose="020B0604020202020204" pitchFamily="34" charset="0"/>
                <a:ea typeface="Tahoma" panose="020B0604030504040204" pitchFamily="34" charset="0"/>
              </a:rPr>
              <a:t>and</a:t>
            </a:r>
            <a:r>
              <a:rPr lang="en-US" sz="1200" spc="95" dirty="0">
                <a:effectLst/>
                <a:latin typeface="Arial" panose="020B0604020202020204" pitchFamily="34" charset="0"/>
                <a:ea typeface="Tahoma" panose="020B0604030504040204" pitchFamily="34" charset="0"/>
              </a:rPr>
              <a:t> </a:t>
            </a:r>
            <a:r>
              <a:rPr lang="en-US" sz="1200" dirty="0">
                <a:effectLst/>
                <a:latin typeface="Arial" panose="020B0604020202020204" pitchFamily="34" charset="0"/>
                <a:ea typeface="Tahoma" panose="020B0604030504040204" pitchFamily="34" charset="0"/>
              </a:rPr>
              <a:t>guarantee</a:t>
            </a:r>
            <a:r>
              <a:rPr lang="en-US" sz="1200" spc="95" dirty="0">
                <a:effectLst/>
                <a:latin typeface="Arial" panose="020B0604020202020204" pitchFamily="34" charset="0"/>
                <a:ea typeface="Tahoma" panose="020B0604030504040204" pitchFamily="34" charset="0"/>
              </a:rPr>
              <a:t> </a:t>
            </a:r>
            <a:r>
              <a:rPr lang="en-US" sz="1200" dirty="0">
                <a:effectLst/>
                <a:latin typeface="Arial" panose="020B0604020202020204" pitchFamily="34" charset="0"/>
                <a:ea typeface="Tahoma" panose="020B0604030504040204" pitchFamily="34" charset="0"/>
              </a:rPr>
              <a:t>the</a:t>
            </a:r>
            <a:r>
              <a:rPr lang="en-US" sz="1200" spc="95" dirty="0">
                <a:effectLst/>
                <a:latin typeface="Arial" panose="020B0604020202020204" pitchFamily="34" charset="0"/>
                <a:ea typeface="Tahoma" panose="020B0604030504040204" pitchFamily="34" charset="0"/>
              </a:rPr>
              <a:t> </a:t>
            </a:r>
            <a:r>
              <a:rPr lang="en-US" sz="1200" dirty="0">
                <a:effectLst/>
                <a:latin typeface="Arial" panose="020B0604020202020204" pitchFamily="34" charset="0"/>
                <a:ea typeface="Tahoma" panose="020B0604030504040204" pitchFamily="34" charset="0"/>
              </a:rPr>
              <a:t>authenticity of high quality wines from specific areas.</a:t>
            </a:r>
            <a:r>
              <a:rPr lang="en-US" sz="1200" spc="5" dirty="0">
                <a:effectLst/>
                <a:latin typeface="Arial" panose="020B0604020202020204" pitchFamily="34" charset="0"/>
                <a:ea typeface="Tahoma" panose="020B0604030504040204" pitchFamily="34" charset="0"/>
              </a:rPr>
              <a:t> </a:t>
            </a:r>
            <a:r>
              <a:rPr lang="en-US" sz="1200" dirty="0">
                <a:effectLst/>
                <a:latin typeface="Arial" panose="020B0604020202020204" pitchFamily="34" charset="0"/>
                <a:ea typeface="Tahoma" panose="020B0604030504040204" pitchFamily="34" charset="0"/>
              </a:rPr>
              <a:t>Much</a:t>
            </a:r>
            <a:r>
              <a:rPr lang="en-US" sz="1200" spc="5" dirty="0">
                <a:effectLst/>
                <a:latin typeface="Arial" panose="020B0604020202020204" pitchFamily="34" charset="0"/>
                <a:ea typeface="Tahoma" panose="020B0604030504040204" pitchFamily="34" charset="0"/>
              </a:rPr>
              <a:t> </a:t>
            </a:r>
            <a:r>
              <a:rPr lang="en-US" sz="1200" dirty="0">
                <a:effectLst/>
                <a:latin typeface="Arial" panose="020B0604020202020204" pitchFamily="34" charset="0"/>
                <a:ea typeface="Tahoma" panose="020B0604030504040204" pitchFamily="34" charset="0"/>
              </a:rPr>
              <a:t>of</a:t>
            </a:r>
            <a:r>
              <a:rPr lang="en-US" sz="1200" spc="5" dirty="0">
                <a:effectLst/>
                <a:latin typeface="Arial" panose="020B0604020202020204" pitchFamily="34" charset="0"/>
                <a:ea typeface="Tahoma" panose="020B0604030504040204" pitchFamily="34" charset="0"/>
              </a:rPr>
              <a:t> </a:t>
            </a:r>
            <a:r>
              <a:rPr lang="en-US" sz="1200" dirty="0">
                <a:effectLst/>
                <a:latin typeface="Arial" panose="020B0604020202020204" pitchFamily="34" charset="0"/>
                <a:ea typeface="Tahoma" panose="020B0604030504040204" pitchFamily="34" charset="0"/>
              </a:rPr>
              <a:t>the</a:t>
            </a:r>
            <a:r>
              <a:rPr lang="en-US" sz="1200" spc="5" dirty="0">
                <a:effectLst/>
                <a:latin typeface="Arial" panose="020B0604020202020204" pitchFamily="34" charset="0"/>
                <a:ea typeface="Tahoma" panose="020B0604030504040204" pitchFamily="34" charset="0"/>
              </a:rPr>
              <a:t> </a:t>
            </a:r>
            <a:r>
              <a:rPr lang="en-US" sz="1200" dirty="0">
                <a:effectLst/>
                <a:latin typeface="Arial" panose="020B0604020202020204" pitchFamily="34" charset="0"/>
                <a:ea typeface="Tahoma" panose="020B0604030504040204" pitchFamily="34" charset="0"/>
              </a:rPr>
              <a:t>European</a:t>
            </a:r>
            <a:r>
              <a:rPr lang="en-US" sz="1200" spc="5" dirty="0">
                <a:effectLst/>
                <a:latin typeface="Arial" panose="020B0604020202020204" pitchFamily="34" charset="0"/>
                <a:ea typeface="Tahoma" panose="020B0604030504040204" pitchFamily="34" charset="0"/>
              </a:rPr>
              <a:t> </a:t>
            </a:r>
            <a:r>
              <a:rPr lang="en-US" sz="1200" dirty="0">
                <a:effectLst/>
                <a:latin typeface="Arial" panose="020B0604020202020204" pitchFamily="34" charset="0"/>
                <a:ea typeface="Tahoma" panose="020B0604030504040204" pitchFamily="34" charset="0"/>
              </a:rPr>
              <a:t>Union's compl</a:t>
            </a:r>
            <a:r>
              <a:rPr lang="en-US" sz="1200" spc="-10" dirty="0">
                <a:effectLst/>
                <a:latin typeface="Arial" panose="020B0604020202020204" pitchFamily="34" charset="0"/>
                <a:ea typeface="Tahoma" panose="020B0604030504040204" pitchFamily="34" charset="0"/>
              </a:rPr>
              <a:t>e</a:t>
            </a:r>
            <a:r>
              <a:rPr lang="en-US" sz="1200" dirty="0">
                <a:effectLst/>
                <a:latin typeface="Arial" panose="020B0604020202020204" pitchFamily="34" charset="0"/>
                <a:ea typeface="Tahoma" panose="020B0604030504040204" pitchFamily="34" charset="0"/>
              </a:rPr>
              <a:t>x</a:t>
            </a:r>
            <a:r>
              <a:rPr lang="en-US" sz="1200" spc="5" dirty="0">
                <a:effectLst/>
                <a:latin typeface="Arial" panose="020B0604020202020204" pitchFamily="34" charset="0"/>
                <a:ea typeface="Tahoma" panose="020B0604030504040204" pitchFamily="34" charset="0"/>
              </a:rPr>
              <a:t> </a:t>
            </a:r>
            <a:r>
              <a:rPr lang="en-US" sz="1200" dirty="0">
                <a:effectLst/>
                <a:latin typeface="Arial" panose="020B0604020202020204" pitchFamily="34" charset="0"/>
                <a:ea typeface="Tahoma" panose="020B0604030504040204" pitchFamily="34" charset="0"/>
              </a:rPr>
              <a:t>system</a:t>
            </a:r>
            <a:r>
              <a:rPr lang="en-US" sz="1200" spc="5" dirty="0">
                <a:effectLst/>
                <a:latin typeface="Arial" panose="020B0604020202020204" pitchFamily="34" charset="0"/>
                <a:ea typeface="Tahoma" panose="020B0604030504040204" pitchFamily="34" charset="0"/>
              </a:rPr>
              <a:t> </a:t>
            </a:r>
            <a:r>
              <a:rPr lang="en-US" sz="1200" dirty="0">
                <a:effectLst/>
                <a:latin typeface="Arial" panose="020B0604020202020204" pitchFamily="34" charset="0"/>
                <a:ea typeface="Tahoma" panose="020B0604030504040204" pitchFamily="34" charset="0"/>
              </a:rPr>
              <a:t>of</a:t>
            </a:r>
            <a:r>
              <a:rPr lang="en-US" sz="1200" spc="5" dirty="0">
                <a:effectLst/>
                <a:latin typeface="Arial" panose="020B0604020202020204" pitchFamily="34" charset="0"/>
                <a:ea typeface="Tahoma" panose="020B0604030504040204" pitchFamily="34" charset="0"/>
              </a:rPr>
              <a:t> </a:t>
            </a:r>
            <a:r>
              <a:rPr lang="en-US" sz="1200" dirty="0">
                <a:effectLst/>
                <a:latin typeface="Arial" panose="020B0604020202020204" pitchFamily="34" charset="0"/>
                <a:ea typeface="Tahoma" panose="020B0604030504040204" pitchFamily="34" charset="0"/>
              </a:rPr>
              <a:t>regulations governing</a:t>
            </a:r>
            <a:r>
              <a:rPr lang="en-US" sz="1200" spc="15" dirty="0">
                <a:effectLst/>
                <a:latin typeface="Arial" panose="020B0604020202020204" pitchFamily="34" charset="0"/>
                <a:ea typeface="Tahoma" panose="020B0604030504040204" pitchFamily="34" charset="0"/>
              </a:rPr>
              <a:t> </a:t>
            </a:r>
            <a:r>
              <a:rPr lang="en-US" sz="1200" dirty="0">
                <a:effectLst/>
                <a:latin typeface="Arial" panose="020B0604020202020204" pitchFamily="34" charset="0"/>
                <a:ea typeface="Tahoma" panose="020B0604030504040204" pitchFamily="34" charset="0"/>
              </a:rPr>
              <a:t>wine</a:t>
            </a:r>
            <a:r>
              <a:rPr lang="en-US" sz="1200" spc="15" dirty="0">
                <a:effectLst/>
                <a:latin typeface="Arial" panose="020B0604020202020204" pitchFamily="34" charset="0"/>
                <a:ea typeface="Tahoma" panose="020B0604030504040204" pitchFamily="34" charset="0"/>
              </a:rPr>
              <a:t> </a:t>
            </a:r>
            <a:r>
              <a:rPr lang="en-US" sz="1200" dirty="0">
                <a:effectLst/>
                <a:latin typeface="Arial" panose="020B0604020202020204" pitchFamily="34" charset="0"/>
                <a:ea typeface="Tahoma" panose="020B0604030504040204" pitchFamily="34" charset="0"/>
              </a:rPr>
              <a:t>pr</a:t>
            </a:r>
            <a:r>
              <a:rPr lang="en-US" sz="1200" spc="-5" dirty="0">
                <a:effectLst/>
                <a:latin typeface="Arial" panose="020B0604020202020204" pitchFamily="34" charset="0"/>
                <a:ea typeface="Tahoma" panose="020B0604030504040204" pitchFamily="34" charset="0"/>
              </a:rPr>
              <a:t>o</a:t>
            </a:r>
            <a:r>
              <a:rPr lang="en-US" sz="1200" spc="5" dirty="0">
                <a:effectLst/>
                <a:latin typeface="Arial" panose="020B0604020202020204" pitchFamily="34" charset="0"/>
                <a:ea typeface="Tahoma" panose="020B0604030504040204" pitchFamily="34" charset="0"/>
              </a:rPr>
              <a:t>d</a:t>
            </a:r>
            <a:r>
              <a:rPr lang="en-US" sz="1200" dirty="0">
                <a:effectLst/>
                <a:latin typeface="Arial" panose="020B0604020202020204" pitchFamily="34" charset="0"/>
                <a:ea typeface="Tahoma" panose="020B0604030504040204" pitchFamily="34" charset="0"/>
              </a:rPr>
              <a:t>uction</a:t>
            </a:r>
            <a:r>
              <a:rPr lang="en-US" sz="1200" spc="15" dirty="0">
                <a:effectLst/>
                <a:latin typeface="Arial" panose="020B0604020202020204" pitchFamily="34" charset="0"/>
                <a:ea typeface="Tahoma" panose="020B0604030504040204" pitchFamily="34" charset="0"/>
              </a:rPr>
              <a:t> </a:t>
            </a:r>
            <a:r>
              <a:rPr lang="en-US" sz="1200" spc="-5" dirty="0">
                <a:effectLst/>
                <a:latin typeface="Arial" panose="020B0604020202020204" pitchFamily="34" charset="0"/>
                <a:ea typeface="Tahoma" panose="020B0604030504040204" pitchFamily="34" charset="0"/>
              </a:rPr>
              <a:t>a</a:t>
            </a:r>
            <a:r>
              <a:rPr lang="en-US" sz="1200" spc="5" dirty="0">
                <a:effectLst/>
                <a:latin typeface="Arial" panose="020B0604020202020204" pitchFamily="34" charset="0"/>
                <a:ea typeface="Tahoma" panose="020B0604030504040204" pitchFamily="34" charset="0"/>
              </a:rPr>
              <a:t>n</a:t>
            </a:r>
            <a:r>
              <a:rPr lang="en-US" sz="1200" dirty="0">
                <a:effectLst/>
                <a:latin typeface="Arial" panose="020B0604020202020204" pitchFamily="34" charset="0"/>
                <a:ea typeface="Tahoma" panose="020B0604030504040204" pitchFamily="34" charset="0"/>
              </a:rPr>
              <a:t>d labelling</a:t>
            </a:r>
            <a:r>
              <a:rPr lang="en-US" sz="1200" spc="15" dirty="0">
                <a:effectLst/>
                <a:latin typeface="Arial" panose="020B0604020202020204" pitchFamily="34" charset="0"/>
                <a:ea typeface="Tahoma" panose="020B0604030504040204" pitchFamily="34" charset="0"/>
              </a:rPr>
              <a:t> </a:t>
            </a:r>
            <a:r>
              <a:rPr lang="en-US" sz="1200" dirty="0">
                <a:effectLst/>
                <a:latin typeface="Arial" panose="020B0604020202020204" pitchFamily="34" charset="0"/>
                <a:ea typeface="Tahoma" panose="020B0604030504040204" pitchFamily="34" charset="0"/>
              </a:rPr>
              <a:t>bear</a:t>
            </a:r>
            <a:r>
              <a:rPr lang="en-US" sz="1200" spc="15" dirty="0">
                <a:effectLst/>
                <a:latin typeface="Arial" panose="020B0604020202020204" pitchFamily="34" charset="0"/>
                <a:ea typeface="Tahoma" panose="020B0604030504040204" pitchFamily="34" charset="0"/>
              </a:rPr>
              <a:t> </a:t>
            </a:r>
            <a:r>
              <a:rPr lang="en-US" sz="1200" dirty="0">
                <a:effectLst/>
                <a:latin typeface="Arial" panose="020B0604020202020204" pitchFamily="34" charset="0"/>
                <a:ea typeface="Tahoma" panose="020B0604030504040204" pitchFamily="34" charset="0"/>
              </a:rPr>
              <a:t>similari</a:t>
            </a:r>
            <a:r>
              <a:rPr lang="en-US" sz="1200" spc="-5" dirty="0">
                <a:effectLst/>
                <a:latin typeface="Arial" panose="020B0604020202020204" pitchFamily="34" charset="0"/>
                <a:ea typeface="Tahoma" panose="020B0604030504040204" pitchFamily="34" charset="0"/>
              </a:rPr>
              <a:t>ti</a:t>
            </a:r>
            <a:r>
              <a:rPr lang="en-US" sz="1200" dirty="0">
                <a:effectLst/>
                <a:latin typeface="Arial" panose="020B0604020202020204" pitchFamily="34" charset="0"/>
                <a:ea typeface="Tahoma" panose="020B0604030504040204" pitchFamily="34" charset="0"/>
              </a:rPr>
              <a:t>es</a:t>
            </a:r>
            <a:r>
              <a:rPr lang="en-US" sz="1200" spc="15" dirty="0">
                <a:effectLst/>
                <a:latin typeface="Arial" panose="020B0604020202020204" pitchFamily="34" charset="0"/>
                <a:ea typeface="Tahoma" panose="020B0604030504040204" pitchFamily="34" charset="0"/>
              </a:rPr>
              <a:t> </a:t>
            </a:r>
            <a:r>
              <a:rPr lang="en-US" sz="1200" dirty="0">
                <a:effectLst/>
                <a:latin typeface="Arial" panose="020B0604020202020204" pitchFamily="34" charset="0"/>
                <a:ea typeface="Tahoma" panose="020B0604030504040204" pitchFamily="34" charset="0"/>
              </a:rPr>
              <a:t>to</a:t>
            </a:r>
            <a:r>
              <a:rPr lang="en-US" sz="1200" spc="15" dirty="0">
                <a:effectLst/>
                <a:latin typeface="Arial" panose="020B0604020202020204" pitchFamily="34" charset="0"/>
                <a:ea typeface="Tahoma" panose="020B0604030504040204" pitchFamily="34" charset="0"/>
              </a:rPr>
              <a:t> </a:t>
            </a:r>
            <a:r>
              <a:rPr lang="en-US" sz="1200" dirty="0">
                <a:effectLst/>
                <a:latin typeface="Arial" panose="020B0604020202020204" pitchFamily="34" charset="0"/>
                <a:ea typeface="Tahoma" panose="020B0604030504040204" pitchFamily="34" charset="0"/>
              </a:rPr>
              <a:t>those</a:t>
            </a:r>
            <a:r>
              <a:rPr lang="en-US" sz="1200" spc="15" dirty="0">
                <a:effectLst/>
                <a:latin typeface="Arial" panose="020B0604020202020204" pitchFamily="34" charset="0"/>
                <a:ea typeface="Tahoma" panose="020B0604030504040204" pitchFamily="34" charset="0"/>
              </a:rPr>
              <a:t> </a:t>
            </a:r>
            <a:r>
              <a:rPr lang="en-US" sz="1200" dirty="0">
                <a:effectLst/>
                <a:latin typeface="Arial" panose="020B0604020202020204" pitchFamily="34" charset="0"/>
                <a:ea typeface="Tahoma" panose="020B0604030504040204" pitchFamily="34" charset="0"/>
              </a:rPr>
              <a:t>in</a:t>
            </a:r>
            <a:r>
              <a:rPr lang="en-US" sz="1200" spc="15" dirty="0">
                <a:effectLst/>
                <a:latin typeface="Arial" panose="020B0604020202020204" pitchFamily="34" charset="0"/>
                <a:ea typeface="Tahoma" panose="020B0604030504040204" pitchFamily="34" charset="0"/>
              </a:rPr>
              <a:t> </a:t>
            </a:r>
            <a:r>
              <a:rPr lang="en-US" sz="1200" dirty="0">
                <a:effectLst/>
                <a:latin typeface="Arial" panose="020B0604020202020204" pitchFamily="34" charset="0"/>
                <a:ea typeface="Tahoma" panose="020B0604030504040204" pitchFamily="34" charset="0"/>
              </a:rPr>
              <a:t>practice</a:t>
            </a:r>
            <a:r>
              <a:rPr lang="en-US" sz="1200" spc="15" dirty="0">
                <a:effectLst/>
                <a:latin typeface="Arial" panose="020B0604020202020204" pitchFamily="34" charset="0"/>
                <a:ea typeface="Tahoma" panose="020B0604030504040204" pitchFamily="34" charset="0"/>
              </a:rPr>
              <a:t> </a:t>
            </a:r>
            <a:r>
              <a:rPr lang="en-US" sz="1200" dirty="0">
                <a:effectLst/>
                <a:latin typeface="Arial" panose="020B0604020202020204" pitchFamily="34" charset="0"/>
                <a:ea typeface="Tahoma" panose="020B0604030504040204" pitchFamily="34" charset="0"/>
              </a:rPr>
              <a:t>in</a:t>
            </a:r>
            <a:r>
              <a:rPr lang="en-US" sz="1200" spc="15" dirty="0">
                <a:effectLst/>
                <a:latin typeface="Arial" panose="020B0604020202020204" pitchFamily="34" charset="0"/>
                <a:ea typeface="Tahoma" panose="020B0604030504040204" pitchFamily="34" charset="0"/>
              </a:rPr>
              <a:t> </a:t>
            </a:r>
            <a:r>
              <a:rPr lang="en-US" sz="1200" dirty="0">
                <a:effectLst/>
                <a:latin typeface="Arial" panose="020B0604020202020204" pitchFamily="34" charset="0"/>
                <a:ea typeface="Tahoma" panose="020B0604030504040204" pitchFamily="34" charset="0"/>
              </a:rPr>
              <a:t>ancient Greece.</a:t>
            </a:r>
            <a:r>
              <a:rPr lang="en-US" sz="1200" spc="5" dirty="0">
                <a:effectLst/>
                <a:latin typeface="Arial" panose="020B0604020202020204" pitchFamily="34" charset="0"/>
                <a:ea typeface="Tahoma" panose="020B0604030504040204" pitchFamily="34" charset="0"/>
              </a:rPr>
              <a:t> </a:t>
            </a:r>
            <a:r>
              <a:rPr lang="en-US" sz="1200" dirty="0">
                <a:effectLst/>
                <a:latin typeface="Arial" panose="020B0604020202020204" pitchFamily="34" charset="0"/>
                <a:ea typeface="Tahoma" panose="020B0604030504040204" pitchFamily="34" charset="0"/>
              </a:rPr>
              <a:t>Wine</a:t>
            </a:r>
            <a:r>
              <a:rPr lang="en-US" sz="1200" spc="5" dirty="0">
                <a:effectLst/>
                <a:latin typeface="Arial" panose="020B0604020202020204" pitchFamily="34" charset="0"/>
                <a:ea typeface="Tahoma" panose="020B0604030504040204" pitchFamily="34" charset="0"/>
              </a:rPr>
              <a:t> </a:t>
            </a:r>
            <a:r>
              <a:rPr lang="en-US" sz="1200" dirty="0">
                <a:effectLst/>
                <a:latin typeface="Arial" panose="020B0604020202020204" pitchFamily="34" charset="0"/>
                <a:ea typeface="Tahoma" panose="020B0604030504040204" pitchFamily="34" charset="0"/>
              </a:rPr>
              <a:t>laws</a:t>
            </a:r>
            <a:r>
              <a:rPr lang="en-US" sz="1200" spc="5" dirty="0">
                <a:effectLst/>
                <a:latin typeface="Arial" panose="020B0604020202020204" pitchFamily="34" charset="0"/>
                <a:ea typeface="Tahoma" panose="020B0604030504040204" pitchFamily="34" charset="0"/>
              </a:rPr>
              <a:t> </a:t>
            </a:r>
            <a:r>
              <a:rPr lang="en-US" sz="1200" dirty="0">
                <a:effectLst/>
                <a:latin typeface="Arial" panose="020B0604020202020204" pitchFamily="34" charset="0"/>
                <a:ea typeface="Tahoma" panose="020B0604030504040204" pitchFamily="34" charset="0"/>
              </a:rPr>
              <a:t>referring</a:t>
            </a:r>
            <a:r>
              <a:rPr lang="en-US" sz="1200" spc="5" dirty="0">
                <a:effectLst/>
                <a:latin typeface="Arial" panose="020B0604020202020204" pitchFamily="34" charset="0"/>
                <a:ea typeface="Tahoma" panose="020B0604030504040204" pitchFamily="34" charset="0"/>
              </a:rPr>
              <a:t> </a:t>
            </a:r>
            <a:r>
              <a:rPr lang="en-US" sz="1200" dirty="0">
                <a:effectLst/>
                <a:latin typeface="Arial" panose="020B0604020202020204" pitchFamily="34" charset="0"/>
                <a:ea typeface="Tahoma" panose="020B0604030504040204" pitchFamily="34" charset="0"/>
              </a:rPr>
              <a:t>to</a:t>
            </a:r>
            <a:r>
              <a:rPr lang="en-US" sz="1200" spc="5" dirty="0">
                <a:effectLst/>
                <a:latin typeface="Arial" panose="020B0604020202020204" pitchFamily="34" charset="0"/>
                <a:ea typeface="Tahoma" panose="020B0604030504040204" pitchFamily="34" charset="0"/>
              </a:rPr>
              <a:t> </a:t>
            </a:r>
            <a:r>
              <a:rPr lang="en-US" sz="1200" dirty="0">
                <a:effectLst/>
                <a:latin typeface="Arial" panose="020B0604020202020204" pitchFamily="34" charset="0"/>
                <a:ea typeface="Tahoma" panose="020B0604030504040204" pitchFamily="34" charset="0"/>
              </a:rPr>
              <a:t>the</a:t>
            </a:r>
            <a:r>
              <a:rPr lang="en-US" sz="1200" spc="5" dirty="0">
                <a:effectLst/>
                <a:latin typeface="Arial" panose="020B0604020202020204" pitchFamily="34" charset="0"/>
                <a:ea typeface="Tahoma" panose="020B0604030504040204" pitchFamily="34" charset="0"/>
              </a:rPr>
              <a:t> </a:t>
            </a:r>
            <a:r>
              <a:rPr lang="en-US" sz="1200" dirty="0">
                <a:effectLst/>
                <a:latin typeface="Arial" panose="020B0604020202020204" pitchFamily="34" charset="0"/>
                <a:ea typeface="Tahoma" panose="020B0604030504040204" pitchFamily="34" charset="0"/>
              </a:rPr>
              <a:t>island</a:t>
            </a:r>
            <a:r>
              <a:rPr lang="en-US" sz="1200" spc="5" dirty="0">
                <a:effectLst/>
                <a:latin typeface="Arial" panose="020B0604020202020204" pitchFamily="34" charset="0"/>
                <a:ea typeface="Tahoma" panose="020B0604030504040204" pitchFamily="34" charset="0"/>
              </a:rPr>
              <a:t> </a:t>
            </a:r>
            <a:r>
              <a:rPr lang="en-US" sz="1200" dirty="0">
                <a:effectLst/>
                <a:latin typeface="Arial" panose="020B0604020202020204" pitchFamily="34" charset="0"/>
                <a:ea typeface="Tahoma" panose="020B0604030504040204" pitchFamily="34" charset="0"/>
              </a:rPr>
              <a:t>of</a:t>
            </a:r>
            <a:r>
              <a:rPr lang="en-US" sz="1200" spc="-15" dirty="0">
                <a:effectLst/>
                <a:latin typeface="Arial" panose="020B0604020202020204" pitchFamily="34" charset="0"/>
                <a:ea typeface="Tahoma" panose="020B0604030504040204" pitchFamily="34" charset="0"/>
              </a:rPr>
              <a:t> </a:t>
            </a:r>
            <a:r>
              <a:rPr lang="en-US" sz="1200" dirty="0" err="1">
                <a:effectLst/>
                <a:latin typeface="Arial" panose="020B0604020202020204" pitchFamily="34" charset="0"/>
                <a:ea typeface="Tahoma" panose="020B0604030504040204" pitchFamily="34" charset="0"/>
              </a:rPr>
              <a:t>Thassos</a:t>
            </a:r>
            <a:r>
              <a:rPr lang="en-US" sz="1200" spc="5" dirty="0">
                <a:effectLst/>
                <a:latin typeface="Arial" panose="020B0604020202020204" pitchFamily="34" charset="0"/>
                <a:ea typeface="Tahoma" panose="020B0604030504040204" pitchFamily="34" charset="0"/>
              </a:rPr>
              <a:t> </a:t>
            </a:r>
            <a:r>
              <a:rPr lang="en-US" sz="1200" dirty="0">
                <a:effectLst/>
                <a:latin typeface="Arial" panose="020B0604020202020204" pitchFamily="34" charset="0"/>
                <a:ea typeface="Tahoma" panose="020B0604030504040204" pitchFamily="34" charset="0"/>
              </a:rPr>
              <a:t>have</a:t>
            </a:r>
            <a:r>
              <a:rPr lang="en-US" sz="1200" spc="5" dirty="0">
                <a:effectLst/>
                <a:latin typeface="Arial" panose="020B0604020202020204" pitchFamily="34" charset="0"/>
                <a:ea typeface="Tahoma" panose="020B0604030504040204" pitchFamily="34" charset="0"/>
              </a:rPr>
              <a:t> </a:t>
            </a:r>
            <a:r>
              <a:rPr lang="en-US" sz="1200" dirty="0">
                <a:effectLst/>
                <a:latin typeface="Arial" panose="020B0604020202020204" pitchFamily="34" charset="0"/>
                <a:ea typeface="Tahoma" panose="020B0604030504040204" pitchFamily="34" charset="0"/>
              </a:rPr>
              <a:t>been</a:t>
            </a:r>
            <a:r>
              <a:rPr lang="en-US" sz="1200" spc="5" dirty="0">
                <a:effectLst/>
                <a:latin typeface="Arial" panose="020B0604020202020204" pitchFamily="34" charset="0"/>
                <a:ea typeface="Tahoma" panose="020B0604030504040204" pitchFamily="34" charset="0"/>
              </a:rPr>
              <a:t> </a:t>
            </a:r>
            <a:r>
              <a:rPr lang="en-US" sz="1200" dirty="0">
                <a:effectLst/>
                <a:latin typeface="Arial" panose="020B0604020202020204" pitchFamily="34" charset="0"/>
                <a:ea typeface="Tahoma" panose="020B0604030504040204" pitchFamily="34" charset="0"/>
              </a:rPr>
              <a:t>found</a:t>
            </a:r>
            <a:r>
              <a:rPr lang="en-US" sz="1200" spc="-5" dirty="0">
                <a:effectLst/>
                <a:latin typeface="Arial" panose="020B0604020202020204" pitchFamily="34" charset="0"/>
                <a:ea typeface="Tahoma" panose="020B0604030504040204" pitchFamily="34" charset="0"/>
              </a:rPr>
              <a:t> </a:t>
            </a:r>
            <a:r>
              <a:rPr lang="en-US" sz="1200" dirty="0">
                <a:effectLst/>
                <a:latin typeface="Arial" panose="020B0604020202020204" pitchFamily="34" charset="0"/>
                <a:ea typeface="Tahoma" panose="020B0604030504040204" pitchFamily="34" charset="0"/>
              </a:rPr>
              <a:t>engraved</a:t>
            </a:r>
            <a:r>
              <a:rPr lang="en-US" sz="1200" spc="5" dirty="0">
                <a:effectLst/>
                <a:latin typeface="Arial" panose="020B0604020202020204" pitchFamily="34" charset="0"/>
                <a:ea typeface="Tahoma" panose="020B0604030504040204" pitchFamily="34" charset="0"/>
              </a:rPr>
              <a:t> </a:t>
            </a:r>
            <a:r>
              <a:rPr lang="en-US" sz="1200" dirty="0">
                <a:effectLst/>
                <a:latin typeface="Arial" panose="020B0604020202020204" pitchFamily="34" charset="0"/>
                <a:ea typeface="Tahoma" panose="020B0604030504040204" pitchFamily="34" charset="0"/>
              </a:rPr>
              <a:t>in</a:t>
            </a:r>
            <a:r>
              <a:rPr lang="en-US" sz="1200" spc="5" dirty="0">
                <a:effectLst/>
                <a:latin typeface="Arial" panose="020B0604020202020204" pitchFamily="34" charset="0"/>
                <a:ea typeface="Tahoma" panose="020B0604030504040204" pitchFamily="34" charset="0"/>
              </a:rPr>
              <a:t> </a:t>
            </a:r>
            <a:r>
              <a:rPr lang="en-US" sz="1200" dirty="0">
                <a:effectLst/>
                <a:latin typeface="Arial" panose="020B0604020202020204" pitchFamily="34" charset="0"/>
                <a:ea typeface="Tahoma" panose="020B0604030504040204" pitchFamily="34" charset="0"/>
              </a:rPr>
              <a:t>marble.</a:t>
            </a:r>
            <a:endParaRPr lang="el-GR" sz="1200" dirty="0">
              <a:effectLst/>
              <a:latin typeface="Times New Roman" panose="02020603050405020304" pitchFamily="18" charset="0"/>
              <a:ea typeface="Times New Roman" panose="02020603050405020304" pitchFamily="18" charset="0"/>
            </a:endParaRPr>
          </a:p>
          <a:p>
            <a:pPr eaLnBrk="1" hangingPunct="1">
              <a:spcBef>
                <a:spcPct val="0"/>
              </a:spcBef>
            </a:pPr>
            <a:endParaRPr lang="el-GR" dirty="0"/>
          </a:p>
        </p:txBody>
      </p:sp>
      <p:sp>
        <p:nvSpPr>
          <p:cNvPr id="22532" name="3 - Θέση αριθμού διαφάνειας"/>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0C1317-5A60-4E60-BFED-8F1CA64969AF}" type="slidenum">
              <a:rPr lang="el-GR" smtClean="0"/>
              <a:pPr fontAlgn="base">
                <a:spcBef>
                  <a:spcPct val="0"/>
                </a:spcBef>
                <a:spcAft>
                  <a:spcPct val="0"/>
                </a:spcAft>
                <a:defRPr/>
              </a:pPr>
              <a:t>2</a:t>
            </a:fld>
            <a:endParaRPr lang="el-G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1 - Θέση εικόνας διαφάνειας">
            <a:extLst>
              <a:ext uri="{FF2B5EF4-FFF2-40B4-BE49-F238E27FC236}">
                <a16:creationId xmlns:a16="http://schemas.microsoft.com/office/drawing/2014/main" id="{68FE7C54-2E42-7E4E-B6A4-6CCB3CE93D1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0" name="2 - Θέση σημειώσεων">
            <a:extLst>
              <a:ext uri="{FF2B5EF4-FFF2-40B4-BE49-F238E27FC236}">
                <a16:creationId xmlns:a16="http://schemas.microsoft.com/office/drawing/2014/main" id="{086660B6-5BF3-7448-B861-22BFE205BA8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l-GR"/>
              <a:t>Colour: medium intensity</a:t>
            </a:r>
          </a:p>
          <a:p>
            <a:pPr eaLnBrk="1" hangingPunct="1">
              <a:spcBef>
                <a:spcPct val="0"/>
              </a:spcBef>
            </a:pPr>
            <a:r>
              <a:rPr lang="en-US" altLang="el-GR"/>
              <a:t>Acidity: high</a:t>
            </a:r>
          </a:p>
          <a:p>
            <a:pPr eaLnBrk="1" hangingPunct="1">
              <a:spcBef>
                <a:spcPct val="0"/>
              </a:spcBef>
            </a:pPr>
            <a:r>
              <a:rPr lang="en-US" altLang="el-GR"/>
              <a:t>Aromas: not of high intensity but highly individual</a:t>
            </a:r>
          </a:p>
          <a:p>
            <a:pPr eaLnBrk="1" hangingPunct="1">
              <a:spcBef>
                <a:spcPct val="0"/>
              </a:spcBef>
            </a:pPr>
            <a:r>
              <a:rPr lang="en-US" altLang="el-GR"/>
              <a:t>Green apple, peach, crushed seashells and minerals</a:t>
            </a:r>
          </a:p>
          <a:p>
            <a:pPr eaLnBrk="1" hangingPunct="1">
              <a:spcBef>
                <a:spcPct val="0"/>
              </a:spcBef>
            </a:pPr>
            <a:r>
              <a:rPr lang="en-US" altLang="el-GR"/>
              <a:t>Maturity in bottle: honey, kerosene - high ageing potential</a:t>
            </a:r>
          </a:p>
          <a:p>
            <a:pPr eaLnBrk="1" hangingPunct="1">
              <a:spcBef>
                <a:spcPct val="0"/>
              </a:spcBef>
            </a:pPr>
            <a:r>
              <a:rPr lang="en-US" altLang="el-GR"/>
              <a:t>Unoaked Style: austere, dry, mineral</a:t>
            </a:r>
          </a:p>
          <a:p>
            <a:pPr eaLnBrk="1" hangingPunct="1">
              <a:spcBef>
                <a:spcPct val="0"/>
              </a:spcBef>
            </a:pPr>
            <a:r>
              <a:rPr lang="en-US" altLang="el-GR"/>
              <a:t>Oaked Style: rich, full, complex</a:t>
            </a:r>
          </a:p>
        </p:txBody>
      </p:sp>
      <p:sp>
        <p:nvSpPr>
          <p:cNvPr id="27651" name="3 - Θέση αριθμού διαφάνειας">
            <a:extLst>
              <a:ext uri="{FF2B5EF4-FFF2-40B4-BE49-F238E27FC236}">
                <a16:creationId xmlns:a16="http://schemas.microsoft.com/office/drawing/2014/main" id="{0527C410-ACCE-C541-A50A-4C3EA2C1AE7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F90FD00-0C03-EC4A-97FE-7D28BEE9F48E}" type="slidenum">
              <a:rPr lang="el-GR" altLang="en-US"/>
              <a:pPr>
                <a:spcBef>
                  <a:spcPct val="0"/>
                </a:spcBef>
              </a:pPr>
              <a:t>27</a:t>
            </a:fld>
            <a:endParaRPr lang="el-GR" altLang="en-US"/>
          </a:p>
        </p:txBody>
      </p:sp>
    </p:spTree>
    <p:extLst>
      <p:ext uri="{BB962C8B-B14F-4D97-AF65-F5344CB8AC3E}">
        <p14:creationId xmlns:p14="http://schemas.microsoft.com/office/powerpoint/2010/main" val="1763308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1 - Θέση εικόνας διαφάνειας">
            <a:extLst>
              <a:ext uri="{FF2B5EF4-FFF2-40B4-BE49-F238E27FC236}">
                <a16:creationId xmlns:a16="http://schemas.microsoft.com/office/drawing/2014/main" id="{EE472741-8BE0-5B4C-966E-321757B871C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8" name="2 - Θέση σημειώσεων">
            <a:extLst>
              <a:ext uri="{FF2B5EF4-FFF2-40B4-BE49-F238E27FC236}">
                <a16:creationId xmlns:a16="http://schemas.microsoft.com/office/drawing/2014/main" id="{019BDB44-5AEF-B044-9258-DF584F651A5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in the Middle Ages Malvasia wine was exported to the entire then known world from the port of Monemvassia</a:t>
            </a:r>
          </a:p>
          <a:p>
            <a:r>
              <a:rPr lang="en-US" altLang="en-US"/>
              <a:t>The southern-most tip of the Balkan Peninsula.</a:t>
            </a:r>
            <a:endParaRPr lang="el-GR" altLang="en-US"/>
          </a:p>
        </p:txBody>
      </p:sp>
      <p:sp>
        <p:nvSpPr>
          <p:cNvPr id="19459" name="3 - Θέση αριθμού διαφάνειας">
            <a:extLst>
              <a:ext uri="{FF2B5EF4-FFF2-40B4-BE49-F238E27FC236}">
                <a16:creationId xmlns:a16="http://schemas.microsoft.com/office/drawing/2014/main" id="{F80133EA-8A8F-7D42-A184-6CF5286765D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B0885F1-3FFA-D749-8797-0A7530708FC2}" type="slidenum">
              <a:rPr lang="el-GR" altLang="en-US"/>
              <a:pPr>
                <a:spcBef>
                  <a:spcPct val="0"/>
                </a:spcBef>
              </a:pPr>
              <a:t>31</a:t>
            </a:fld>
            <a:endParaRPr lang="el-GR" altLang="en-US"/>
          </a:p>
        </p:txBody>
      </p:sp>
    </p:spTree>
    <p:extLst>
      <p:ext uri="{BB962C8B-B14F-4D97-AF65-F5344CB8AC3E}">
        <p14:creationId xmlns:p14="http://schemas.microsoft.com/office/powerpoint/2010/main" val="10198856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1 - Θέση εικόνας διαφάνειας">
            <a:extLst>
              <a:ext uri="{FF2B5EF4-FFF2-40B4-BE49-F238E27FC236}">
                <a16:creationId xmlns:a16="http://schemas.microsoft.com/office/drawing/2014/main" id="{0B2B63E3-BA87-7B4C-A724-4A8A293F667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2" name="2 - Θέση σημειώσεων">
            <a:extLst>
              <a:ext uri="{FF2B5EF4-FFF2-40B4-BE49-F238E27FC236}">
                <a16:creationId xmlns:a16="http://schemas.microsoft.com/office/drawing/2014/main" id="{10536BFC-5F8E-F548-A093-8A8108EEDC0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Mild winters, very hot summers and temperatures that often exceed 40°C (104°F)</a:t>
            </a:r>
            <a:endParaRPr lang="en-US" altLang="en-US" b="1"/>
          </a:p>
          <a:p>
            <a:r>
              <a:rPr lang="en-US" altLang="en-US"/>
              <a:t>Huge differences in quality, from high-quality PDO red wine from Nemea to mass production of cheap wine, mainly of the Roditis variety</a:t>
            </a:r>
          </a:p>
          <a:p>
            <a:r>
              <a:rPr lang="en-US" altLang="en-US"/>
              <a:t>The name of Agiorgitiko comes from Agios Georgios (St. George), the village after which Nemea was known during Ottoman Rule</a:t>
            </a:r>
            <a:endParaRPr lang="el-GR" altLang="en-US"/>
          </a:p>
        </p:txBody>
      </p:sp>
      <p:sp>
        <p:nvSpPr>
          <p:cNvPr id="25603" name="3 - Θέση αριθμού διαφάνειας">
            <a:extLst>
              <a:ext uri="{FF2B5EF4-FFF2-40B4-BE49-F238E27FC236}">
                <a16:creationId xmlns:a16="http://schemas.microsoft.com/office/drawing/2014/main" id="{24C508A4-CB51-4C42-B1BD-CAD3AE7BA59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E04F534-E094-6B42-8119-ED87F3F583CA}" type="slidenum">
              <a:rPr lang="el-GR" altLang="en-US"/>
              <a:pPr>
                <a:spcBef>
                  <a:spcPct val="0"/>
                </a:spcBef>
              </a:pPr>
              <a:t>32</a:t>
            </a:fld>
            <a:endParaRPr lang="el-GR" altLang="en-US"/>
          </a:p>
        </p:txBody>
      </p:sp>
    </p:spTree>
    <p:extLst>
      <p:ext uri="{BB962C8B-B14F-4D97-AF65-F5344CB8AC3E}">
        <p14:creationId xmlns:p14="http://schemas.microsoft.com/office/powerpoint/2010/main" val="38291685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1 - Θέση εικόνας διαφάνειας">
            <a:extLst>
              <a:ext uri="{FF2B5EF4-FFF2-40B4-BE49-F238E27FC236}">
                <a16:creationId xmlns:a16="http://schemas.microsoft.com/office/drawing/2014/main" id="{D049E2C1-380E-D340-80B0-EEE0F46359C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0" name="2 - Θέση σημειώσεων">
            <a:extLst>
              <a:ext uri="{FF2B5EF4-FFF2-40B4-BE49-F238E27FC236}">
                <a16:creationId xmlns:a16="http://schemas.microsoft.com/office/drawing/2014/main" id="{2BADC6D6-03DF-AC44-88C6-C4C39931C63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7651" name="3 - Θέση αριθμού διαφάνειας">
            <a:extLst>
              <a:ext uri="{FF2B5EF4-FFF2-40B4-BE49-F238E27FC236}">
                <a16:creationId xmlns:a16="http://schemas.microsoft.com/office/drawing/2014/main" id="{BF360D22-09E4-F546-8F9D-31C852CF812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D8CBB36-D794-3948-A397-F627AB0C7332}" type="slidenum">
              <a:rPr lang="el-GR" altLang="en-US"/>
              <a:pPr>
                <a:spcBef>
                  <a:spcPct val="0"/>
                </a:spcBef>
              </a:pPr>
              <a:t>33</a:t>
            </a:fld>
            <a:endParaRPr lang="el-GR" altLang="en-US"/>
          </a:p>
        </p:txBody>
      </p:sp>
    </p:spTree>
    <p:extLst>
      <p:ext uri="{BB962C8B-B14F-4D97-AF65-F5344CB8AC3E}">
        <p14:creationId xmlns:p14="http://schemas.microsoft.com/office/powerpoint/2010/main" val="10590582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1 - Θέση εικόνας διαφάνειας">
            <a:extLst>
              <a:ext uri="{FF2B5EF4-FFF2-40B4-BE49-F238E27FC236}">
                <a16:creationId xmlns:a16="http://schemas.microsoft.com/office/drawing/2014/main" id="{EBEA693C-BF7B-D14C-B3A9-D02D3496D06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2 - Θέση σημειώσεων">
            <a:extLst>
              <a:ext uri="{FF2B5EF4-FFF2-40B4-BE49-F238E27FC236}">
                <a16:creationId xmlns:a16="http://schemas.microsoft.com/office/drawing/2014/main" id="{CC10D2E0-D208-C34C-B555-9EC2E3A9F04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9699" name="3 - Θέση αριθμού διαφάνειας">
            <a:extLst>
              <a:ext uri="{FF2B5EF4-FFF2-40B4-BE49-F238E27FC236}">
                <a16:creationId xmlns:a16="http://schemas.microsoft.com/office/drawing/2014/main" id="{98210685-5EED-D44A-A8ED-C77A56D7B19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BE85903-4751-9140-BC21-12F1D0940C61}" type="slidenum">
              <a:rPr lang="el-GR" altLang="en-US"/>
              <a:pPr>
                <a:spcBef>
                  <a:spcPct val="0"/>
                </a:spcBef>
              </a:pPr>
              <a:t>34</a:t>
            </a:fld>
            <a:endParaRPr lang="el-GR" altLang="en-US"/>
          </a:p>
        </p:txBody>
      </p:sp>
    </p:spTree>
    <p:extLst>
      <p:ext uri="{BB962C8B-B14F-4D97-AF65-F5344CB8AC3E}">
        <p14:creationId xmlns:p14="http://schemas.microsoft.com/office/powerpoint/2010/main" val="18803847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1 - Θέση εικόνας διαφάνειας">
            <a:extLst>
              <a:ext uri="{FF2B5EF4-FFF2-40B4-BE49-F238E27FC236}">
                <a16:creationId xmlns:a16="http://schemas.microsoft.com/office/drawing/2014/main" id="{A9133504-7525-3D4B-B780-8E9F4811FAA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4" name="2 - Θέση σημειώσεων">
            <a:extLst>
              <a:ext uri="{FF2B5EF4-FFF2-40B4-BE49-F238E27FC236}">
                <a16:creationId xmlns:a16="http://schemas.microsoft.com/office/drawing/2014/main" id="{32BA31D4-D20A-694F-BAEA-A2F042EFEAD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Generally, a dry Agiorgitiko from Nemea has a deep and intense colour, sweet aromas of fresh, ripe forest fruits and spices, relatively high acidity, and medium to full body with noticeable yet soft tannins</a:t>
            </a:r>
          </a:p>
          <a:p>
            <a:r>
              <a:rPr lang="en-US" altLang="en-US"/>
              <a:t>The sweet wines can be produced from sun-dried grapes (naturally sweet) or by fortification with alcohol (natural sweet)</a:t>
            </a:r>
            <a:endParaRPr lang="el-GR" altLang="en-US"/>
          </a:p>
        </p:txBody>
      </p:sp>
      <p:sp>
        <p:nvSpPr>
          <p:cNvPr id="33795" name="3 - Θέση αριθμού διαφάνειας">
            <a:extLst>
              <a:ext uri="{FF2B5EF4-FFF2-40B4-BE49-F238E27FC236}">
                <a16:creationId xmlns:a16="http://schemas.microsoft.com/office/drawing/2014/main" id="{76CF1AD6-368B-4F4D-9CA3-890C0A2D133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7184682-BDED-F447-8E58-C9CC72058D78}" type="slidenum">
              <a:rPr lang="el-GR" altLang="en-US"/>
              <a:pPr>
                <a:spcBef>
                  <a:spcPct val="0"/>
                </a:spcBef>
              </a:pPr>
              <a:t>35</a:t>
            </a:fld>
            <a:endParaRPr lang="el-GR" altLang="en-US"/>
          </a:p>
        </p:txBody>
      </p:sp>
    </p:spTree>
    <p:extLst>
      <p:ext uri="{BB962C8B-B14F-4D97-AF65-F5344CB8AC3E}">
        <p14:creationId xmlns:p14="http://schemas.microsoft.com/office/powerpoint/2010/main" val="20218828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 Θέση εικόνας διαφάνειας">
            <a:extLst>
              <a:ext uri="{FF2B5EF4-FFF2-40B4-BE49-F238E27FC236}">
                <a16:creationId xmlns:a16="http://schemas.microsoft.com/office/drawing/2014/main" id="{74C57FA6-6800-DB4C-A7C2-C995F77CFEA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2 - Θέση σημειώσεων">
            <a:extLst>
              <a:ext uri="{FF2B5EF4-FFF2-40B4-BE49-F238E27FC236}">
                <a16:creationId xmlns:a16="http://schemas.microsoft.com/office/drawing/2014/main" id="{6790CD77-5EB0-7542-8CA8-053CB09075A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l-GR"/>
              <a:t>Considered the most commercial and the most widely recognised Greek red variety on the international market</a:t>
            </a:r>
          </a:p>
          <a:p>
            <a:pPr eaLnBrk="1" hangingPunct="1"/>
            <a:r>
              <a:rPr lang="en-US" altLang="el-GR"/>
              <a:t>Can be particularly high-yielding</a:t>
            </a:r>
            <a:endParaRPr lang="el-GR" altLang="el-GR"/>
          </a:p>
          <a:p>
            <a:pPr eaLnBrk="1" hangingPunct="1"/>
            <a:endParaRPr lang="el-GR" altLang="el-GR"/>
          </a:p>
        </p:txBody>
      </p:sp>
      <p:sp>
        <p:nvSpPr>
          <p:cNvPr id="4" name="3 - Θέση αριθμού διαφάνειας">
            <a:extLst>
              <a:ext uri="{FF2B5EF4-FFF2-40B4-BE49-F238E27FC236}">
                <a16:creationId xmlns:a16="http://schemas.microsoft.com/office/drawing/2014/main" id="{A77A0ACC-705D-EA49-94DE-3FAD80615175}"/>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3097571-DC11-8A4B-BDE8-045C314A209D}" type="slidenum">
              <a:rPr lang="el-GR" altLang="en-US">
                <a:latin typeface="Calibri" panose="020F0502020204030204" pitchFamily="34" charset="0"/>
              </a:rPr>
              <a:pPr eaLnBrk="1" hangingPunct="1"/>
              <a:t>36</a:t>
            </a:fld>
            <a:endParaRPr lang="el-GR" altLang="en-US">
              <a:latin typeface="Calibri" panose="020F0502020204030204" pitchFamily="34" charset="0"/>
            </a:endParaRPr>
          </a:p>
        </p:txBody>
      </p:sp>
    </p:spTree>
    <p:extLst>
      <p:ext uri="{BB962C8B-B14F-4D97-AF65-F5344CB8AC3E}">
        <p14:creationId xmlns:p14="http://schemas.microsoft.com/office/powerpoint/2010/main" val="28828161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1 - Θέση εικόνας διαφάνειας">
            <a:extLst>
              <a:ext uri="{FF2B5EF4-FFF2-40B4-BE49-F238E27FC236}">
                <a16:creationId xmlns:a16="http://schemas.microsoft.com/office/drawing/2014/main" id="{5C2DC7E9-E580-404E-A245-87F8926DC04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2 - Θέση σημειώσεων">
            <a:extLst>
              <a:ext uri="{FF2B5EF4-FFF2-40B4-BE49-F238E27FC236}">
                <a16:creationId xmlns:a16="http://schemas.microsoft.com/office/drawing/2014/main" id="{EE353240-CEE9-494B-8CC2-BB306E57908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l-GR"/>
              <a:t>Colour: deep</a:t>
            </a:r>
          </a:p>
          <a:p>
            <a:pPr eaLnBrk="1" hangingPunct="1"/>
            <a:r>
              <a:rPr lang="en-US" altLang="el-GR"/>
              <a:t>Acidity: high</a:t>
            </a:r>
          </a:p>
          <a:p>
            <a:pPr eaLnBrk="1" hangingPunct="1"/>
            <a:r>
              <a:rPr lang="en-US" altLang="el-GR"/>
              <a:t>Tannins: medium-soft</a:t>
            </a:r>
          </a:p>
          <a:p>
            <a:pPr eaLnBrk="1" hangingPunct="1"/>
            <a:r>
              <a:rPr lang="en-US" altLang="el-GR"/>
              <a:t>Aromas: red fruits, cherry, raspberry, sweet spices,</a:t>
            </a:r>
          </a:p>
          <a:p>
            <a:pPr eaLnBrk="1" hangingPunct="1"/>
            <a:r>
              <a:rPr lang="en-US" altLang="el-GR"/>
              <a:t>coffee, chocolate</a:t>
            </a:r>
          </a:p>
          <a:p>
            <a:pPr eaLnBrk="1" hangingPunct="1"/>
            <a:r>
              <a:rPr lang="en-US" altLang="el-GR"/>
              <a:t>Bottle ageing: develops fast, coffee, chocolate</a:t>
            </a:r>
          </a:p>
          <a:p>
            <a:pPr eaLnBrk="1" hangingPunct="1"/>
            <a:r>
              <a:rPr lang="en-US" altLang="el-GR"/>
              <a:t>Wine style: fruity, dense, rich</a:t>
            </a:r>
            <a:endParaRPr lang="el-GR" altLang="el-GR"/>
          </a:p>
        </p:txBody>
      </p:sp>
      <p:sp>
        <p:nvSpPr>
          <p:cNvPr id="4" name="3 - Θέση αριθμού διαφάνειας">
            <a:extLst>
              <a:ext uri="{FF2B5EF4-FFF2-40B4-BE49-F238E27FC236}">
                <a16:creationId xmlns:a16="http://schemas.microsoft.com/office/drawing/2014/main" id="{607BA4D5-8924-3F4A-9530-520C5A2F6198}"/>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F6C001D-AFB8-A147-9570-06EF42809ED3}" type="slidenum">
              <a:rPr lang="el-GR" altLang="en-US">
                <a:latin typeface="Calibri" panose="020F0502020204030204" pitchFamily="34" charset="0"/>
              </a:rPr>
              <a:pPr eaLnBrk="1" hangingPunct="1"/>
              <a:t>37</a:t>
            </a:fld>
            <a:endParaRPr lang="el-GR" altLang="en-US">
              <a:latin typeface="Calibri" panose="020F0502020204030204" pitchFamily="34" charset="0"/>
            </a:endParaRPr>
          </a:p>
        </p:txBody>
      </p:sp>
    </p:spTree>
    <p:extLst>
      <p:ext uri="{BB962C8B-B14F-4D97-AF65-F5344CB8AC3E}">
        <p14:creationId xmlns:p14="http://schemas.microsoft.com/office/powerpoint/2010/main" val="10905762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1 - Θέση εικόνας διαφάνειας">
            <a:extLst>
              <a:ext uri="{FF2B5EF4-FFF2-40B4-BE49-F238E27FC236}">
                <a16:creationId xmlns:a16="http://schemas.microsoft.com/office/drawing/2014/main" id="{798517DB-39AC-E640-BD84-4CA7A5D95D0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2 - Θέση σημειώσεων">
            <a:extLst>
              <a:ext uri="{FF2B5EF4-FFF2-40B4-BE49-F238E27FC236}">
                <a16:creationId xmlns:a16="http://schemas.microsoft.com/office/drawing/2014/main" id="{D85C93BB-BACD-6847-916F-EA8724D389D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2532" name="3 - Θέση αριθμού διαφάνειας">
            <a:extLst>
              <a:ext uri="{FF2B5EF4-FFF2-40B4-BE49-F238E27FC236}">
                <a16:creationId xmlns:a16="http://schemas.microsoft.com/office/drawing/2014/main" id="{2D5580CC-0D0A-E046-A391-522E27A36E57}"/>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25564CA-6AF8-FC4C-9105-BBDD9233132E}" type="slidenum">
              <a:rPr lang="el-GR" altLang="en-US">
                <a:latin typeface="Calibri" panose="020F0502020204030204" pitchFamily="34" charset="0"/>
              </a:rPr>
              <a:pPr eaLnBrk="1" hangingPunct="1"/>
              <a:t>39</a:t>
            </a:fld>
            <a:endParaRPr lang="el-GR" altLang="en-US">
              <a:latin typeface="Calibri" panose="020F0502020204030204" pitchFamily="34" charset="0"/>
            </a:endParaRPr>
          </a:p>
        </p:txBody>
      </p:sp>
    </p:spTree>
    <p:extLst>
      <p:ext uri="{BB962C8B-B14F-4D97-AF65-F5344CB8AC3E}">
        <p14:creationId xmlns:p14="http://schemas.microsoft.com/office/powerpoint/2010/main" val="26579872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1 - Θέση εικόνας διαφάνειας">
            <a:extLst>
              <a:ext uri="{FF2B5EF4-FFF2-40B4-BE49-F238E27FC236}">
                <a16:creationId xmlns:a16="http://schemas.microsoft.com/office/drawing/2014/main" id="{BE605482-6AD5-8F4D-A508-EC0F7A48088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2 - Θέση σημειώσεων">
            <a:extLst>
              <a:ext uri="{FF2B5EF4-FFF2-40B4-BE49-F238E27FC236}">
                <a16:creationId xmlns:a16="http://schemas.microsoft.com/office/drawing/2014/main" id="{B5B1F7AE-F576-6A4D-BF38-E2DE69C2F27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l-GR"/>
              <a:t>Mavrodaphne is one of the most famous Greek wines abroad, for it has long been the favourite wine of tourists visiting Greece on holiday</a:t>
            </a:r>
          </a:p>
          <a:p>
            <a:pPr eaLnBrk="1" hangingPunct="1"/>
            <a:r>
              <a:rPr lang="en-US" altLang="el-GR"/>
              <a:t>More famous for the sweet styles but dry styles are emerging and can be excellent</a:t>
            </a:r>
            <a:endParaRPr lang="el-GR" altLang="el-GR"/>
          </a:p>
        </p:txBody>
      </p:sp>
      <p:sp>
        <p:nvSpPr>
          <p:cNvPr id="4" name="3 - Θέση αριθμού διαφάνειας">
            <a:extLst>
              <a:ext uri="{FF2B5EF4-FFF2-40B4-BE49-F238E27FC236}">
                <a16:creationId xmlns:a16="http://schemas.microsoft.com/office/drawing/2014/main" id="{78CA18E9-2B9C-3744-867A-D9462CB1467E}"/>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4AA94BC-7B22-E245-B52C-24249A3006CE}" type="slidenum">
              <a:rPr lang="el-GR" altLang="en-US">
                <a:latin typeface="Calibri" panose="020F0502020204030204" pitchFamily="34" charset="0"/>
              </a:rPr>
              <a:pPr eaLnBrk="1" hangingPunct="1"/>
              <a:t>45</a:t>
            </a:fld>
            <a:endParaRPr lang="el-GR" altLang="en-US">
              <a:latin typeface="Calibri" panose="020F0502020204030204" pitchFamily="34" charset="0"/>
            </a:endParaRPr>
          </a:p>
        </p:txBody>
      </p:sp>
    </p:spTree>
    <p:extLst>
      <p:ext uri="{BB962C8B-B14F-4D97-AF65-F5344CB8AC3E}">
        <p14:creationId xmlns:p14="http://schemas.microsoft.com/office/powerpoint/2010/main" val="29883064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031">
            <a:extLst>
              <a:ext uri="{FF2B5EF4-FFF2-40B4-BE49-F238E27FC236}">
                <a16:creationId xmlns:a16="http://schemas.microsoft.com/office/drawing/2014/main" id="{90C4119E-DF22-9144-A843-FBCD80013D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1C6F837-BF47-2B40-8071-C493A678469F}" type="slidenum">
              <a:rPr lang="en-US" altLang="en-US" sz="1200"/>
              <a:pPr/>
              <a:t>3</a:t>
            </a:fld>
            <a:endParaRPr lang="en-US" altLang="en-US" sz="1200"/>
          </a:p>
        </p:txBody>
      </p:sp>
      <p:sp>
        <p:nvSpPr>
          <p:cNvPr id="19458" name="Rectangle 2">
            <a:extLst>
              <a:ext uri="{FF2B5EF4-FFF2-40B4-BE49-F238E27FC236}">
                <a16:creationId xmlns:a16="http://schemas.microsoft.com/office/drawing/2014/main" id="{3B546700-A4E4-B740-BA88-A933DD1D0E41}"/>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041C00A6-3D6B-8B46-81BB-BEB87E75E1F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5318655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1 - Θέση εικόνας διαφάνειας">
            <a:extLst>
              <a:ext uri="{FF2B5EF4-FFF2-40B4-BE49-F238E27FC236}">
                <a16:creationId xmlns:a16="http://schemas.microsoft.com/office/drawing/2014/main" id="{645CC7CE-D84F-9C43-BDFE-93474DB526E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2 - Θέση σημειώσεων">
            <a:extLst>
              <a:ext uri="{FF2B5EF4-FFF2-40B4-BE49-F238E27FC236}">
                <a16:creationId xmlns:a16="http://schemas.microsoft.com/office/drawing/2014/main" id="{4C5405DF-4543-1445-AC06-14597A2C591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l-GR"/>
              <a:t>prolonged oxidative ageing in oak barrels, through which the wines acquire aromas of spices, herbs, coffee, chocolate and caramelised sugar</a:t>
            </a:r>
          </a:p>
          <a:p>
            <a:pPr eaLnBrk="1" hangingPunct="1"/>
            <a:r>
              <a:rPr lang="en-US" altLang="el-GR"/>
              <a:t>Aged Mavrodaphne can be impressively complex</a:t>
            </a:r>
          </a:p>
          <a:p>
            <a:pPr eaLnBrk="1" hangingPunct="1"/>
            <a:r>
              <a:rPr lang="en-US" altLang="el-GR"/>
              <a:t>Colour: deep</a:t>
            </a:r>
          </a:p>
          <a:p>
            <a:pPr eaLnBrk="1" hangingPunct="1"/>
            <a:r>
              <a:rPr lang="en-US" altLang="el-GR"/>
              <a:t>Acidity: medium</a:t>
            </a:r>
          </a:p>
          <a:p>
            <a:pPr eaLnBrk="1" hangingPunct="1"/>
            <a:r>
              <a:rPr lang="en-US" altLang="el-GR"/>
              <a:t>Tannins: medium to high</a:t>
            </a:r>
          </a:p>
          <a:p>
            <a:pPr eaLnBrk="1" hangingPunct="1"/>
            <a:r>
              <a:rPr lang="en-US" altLang="el-GR"/>
              <a:t>Aromas: cherry, dried plum, spices, bay leaf</a:t>
            </a:r>
          </a:p>
          <a:p>
            <a:pPr eaLnBrk="1" hangingPunct="1"/>
            <a:r>
              <a:rPr lang="en-US" altLang="el-GR"/>
              <a:t>Bottle ageing: chocolate, coffee, dried fig, sugar caramel, fruitcake</a:t>
            </a:r>
          </a:p>
          <a:p>
            <a:pPr eaLnBrk="1" hangingPunct="1"/>
            <a:r>
              <a:rPr lang="en-US" altLang="el-GR"/>
              <a:t>Wine style: mainly sweet, dry, complex</a:t>
            </a:r>
          </a:p>
          <a:p>
            <a:pPr eaLnBrk="1" hangingPunct="1"/>
            <a:endParaRPr lang="en-US" altLang="el-GR"/>
          </a:p>
          <a:p>
            <a:pPr eaLnBrk="1" hangingPunct="1"/>
            <a:r>
              <a:rPr lang="en-US" altLang="el-GR"/>
              <a:t>MAVRODAPHNE OF PATRAS: Mavrodaphne 51%, Mavri Korinthiaki</a:t>
            </a:r>
            <a:endParaRPr lang="el-GR" altLang="el-GR"/>
          </a:p>
        </p:txBody>
      </p:sp>
      <p:sp>
        <p:nvSpPr>
          <p:cNvPr id="4" name="3 - Θέση αριθμού διαφάνειας">
            <a:extLst>
              <a:ext uri="{FF2B5EF4-FFF2-40B4-BE49-F238E27FC236}">
                <a16:creationId xmlns:a16="http://schemas.microsoft.com/office/drawing/2014/main" id="{542401ED-21FF-C840-8820-2D22C7188D3A}"/>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B307275-EA27-974B-BD5F-5593237970F9}" type="slidenum">
              <a:rPr lang="el-GR" altLang="en-US">
                <a:latin typeface="Calibri" panose="020F0502020204030204" pitchFamily="34" charset="0"/>
              </a:rPr>
              <a:pPr eaLnBrk="1" hangingPunct="1"/>
              <a:t>46</a:t>
            </a:fld>
            <a:endParaRPr lang="el-GR" altLang="en-US">
              <a:latin typeface="Calibri" panose="020F0502020204030204" pitchFamily="34" charset="0"/>
            </a:endParaRPr>
          </a:p>
        </p:txBody>
      </p:sp>
    </p:spTree>
    <p:extLst>
      <p:ext uri="{BB962C8B-B14F-4D97-AF65-F5344CB8AC3E}">
        <p14:creationId xmlns:p14="http://schemas.microsoft.com/office/powerpoint/2010/main" val="40731611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B052ED-C938-498D-A41B-4F609240F12E}" type="slidenum">
              <a:rPr lang="el-GR" smtClean="0"/>
              <a:pPr>
                <a:defRPr/>
              </a:pPr>
              <a:t>47</a:t>
            </a:fld>
            <a:endParaRPr lang="el-GR"/>
          </a:p>
        </p:txBody>
      </p:sp>
    </p:spTree>
    <p:extLst>
      <p:ext uri="{BB962C8B-B14F-4D97-AF65-F5344CB8AC3E}">
        <p14:creationId xmlns:p14="http://schemas.microsoft.com/office/powerpoint/2010/main" val="31718243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0F1513-C8A8-8D47-8B06-62A653121C41}" type="slidenum">
              <a:rPr lang="en-US" smtClean="0"/>
              <a:t>48</a:t>
            </a:fld>
            <a:endParaRPr lang="en-US"/>
          </a:p>
        </p:txBody>
      </p:sp>
    </p:spTree>
    <p:extLst>
      <p:ext uri="{BB962C8B-B14F-4D97-AF65-F5344CB8AC3E}">
        <p14:creationId xmlns:p14="http://schemas.microsoft.com/office/powerpoint/2010/main" val="17810160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B052ED-C938-498D-A41B-4F609240F12E}" type="slidenum">
              <a:rPr lang="el-GR" smtClean="0"/>
              <a:pPr>
                <a:defRPr/>
              </a:pPr>
              <a:t>52</a:t>
            </a:fld>
            <a:endParaRPr lang="el-GR"/>
          </a:p>
        </p:txBody>
      </p:sp>
    </p:spTree>
    <p:extLst>
      <p:ext uri="{BB962C8B-B14F-4D97-AF65-F5344CB8AC3E}">
        <p14:creationId xmlns:p14="http://schemas.microsoft.com/office/powerpoint/2010/main" val="27115682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B052ED-C938-498D-A41B-4F609240F12E}" type="slidenum">
              <a:rPr lang="el-GR" smtClean="0"/>
              <a:pPr>
                <a:defRPr/>
              </a:pPr>
              <a:t>53</a:t>
            </a:fld>
            <a:endParaRPr lang="el-GR"/>
          </a:p>
        </p:txBody>
      </p:sp>
    </p:spTree>
    <p:extLst>
      <p:ext uri="{BB962C8B-B14F-4D97-AF65-F5344CB8AC3E}">
        <p14:creationId xmlns:p14="http://schemas.microsoft.com/office/powerpoint/2010/main" val="4039296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B052ED-C938-498D-A41B-4F609240F12E}" type="slidenum">
              <a:rPr lang="el-GR" smtClean="0"/>
              <a:pPr>
                <a:defRPr/>
              </a:pPr>
              <a:t>54</a:t>
            </a:fld>
            <a:endParaRPr lang="el-GR"/>
          </a:p>
        </p:txBody>
      </p:sp>
    </p:spTree>
    <p:extLst>
      <p:ext uri="{BB962C8B-B14F-4D97-AF65-F5344CB8AC3E}">
        <p14:creationId xmlns:p14="http://schemas.microsoft.com/office/powerpoint/2010/main" val="13197090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around 1600BC. Considered the oldest wine press found in Europe.</a:t>
            </a:r>
          </a:p>
        </p:txBody>
      </p:sp>
      <p:sp>
        <p:nvSpPr>
          <p:cNvPr id="4" name="Slide Number Placeholder 3"/>
          <p:cNvSpPr>
            <a:spLocks noGrp="1"/>
          </p:cNvSpPr>
          <p:nvPr>
            <p:ph type="sldNum" sz="quarter" idx="5"/>
          </p:nvPr>
        </p:nvSpPr>
        <p:spPr/>
        <p:txBody>
          <a:bodyPr/>
          <a:lstStyle/>
          <a:p>
            <a:pPr>
              <a:defRPr/>
            </a:pPr>
            <a:fld id="{FFB052ED-C938-498D-A41B-4F609240F12E}" type="slidenum">
              <a:rPr lang="el-GR" smtClean="0"/>
              <a:pPr>
                <a:defRPr/>
              </a:pPr>
              <a:t>4</a:t>
            </a:fld>
            <a:endParaRPr lang="el-GR"/>
          </a:p>
        </p:txBody>
      </p:sp>
    </p:spTree>
    <p:extLst>
      <p:ext uri="{BB962C8B-B14F-4D97-AF65-F5344CB8AC3E}">
        <p14:creationId xmlns:p14="http://schemas.microsoft.com/office/powerpoint/2010/main" val="931740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031">
            <a:extLst>
              <a:ext uri="{FF2B5EF4-FFF2-40B4-BE49-F238E27FC236}">
                <a16:creationId xmlns:a16="http://schemas.microsoft.com/office/drawing/2014/main" id="{981CEF37-F828-B948-8FF7-3B4F09B446B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1A330C1-52F6-E54B-A42A-F408DE177B9C}" type="slidenum">
              <a:rPr lang="en-US" altLang="en-US" sz="1200"/>
              <a:pPr/>
              <a:t>5</a:t>
            </a:fld>
            <a:endParaRPr lang="en-US" altLang="en-US" sz="1200"/>
          </a:p>
        </p:txBody>
      </p:sp>
      <p:sp>
        <p:nvSpPr>
          <p:cNvPr id="17410" name="Rectangle 1026">
            <a:extLst>
              <a:ext uri="{FF2B5EF4-FFF2-40B4-BE49-F238E27FC236}">
                <a16:creationId xmlns:a16="http://schemas.microsoft.com/office/drawing/2014/main" id="{A43B898E-D996-9E4E-ACCF-921831B73D67}"/>
              </a:ext>
            </a:extLst>
          </p:cNvPr>
          <p:cNvSpPr>
            <a:spLocks noGrp="1" noRot="1" noChangeAspect="1" noChangeArrowheads="1" noTextEdit="1"/>
          </p:cNvSpPr>
          <p:nvPr>
            <p:ph type="sldImg"/>
          </p:nvPr>
        </p:nvSpPr>
        <p:spPr>
          <a:ln/>
        </p:spPr>
      </p:sp>
      <p:sp>
        <p:nvSpPr>
          <p:cNvPr id="17411" name="Rectangle 1027">
            <a:extLst>
              <a:ext uri="{FF2B5EF4-FFF2-40B4-BE49-F238E27FC236}">
                <a16:creationId xmlns:a16="http://schemas.microsoft.com/office/drawing/2014/main" id="{0775C0BF-E7FC-3044-8680-A0942E4FD76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They were not just drinking wine. They had the most sophisticated wine culture. Different drinking vessel for different occasions or wealth. The </a:t>
            </a:r>
            <a:r>
              <a:rPr lang="en-US" altLang="en-US" dirty="0" err="1">
                <a:latin typeface="Arial" panose="020B0604020202020204" pitchFamily="34" charset="0"/>
                <a:ea typeface="ＭＳ Ｐゴシック" panose="020B0600070205080204" pitchFamily="34" charset="-128"/>
              </a:rPr>
              <a:t>Riedels</a:t>
            </a:r>
            <a:r>
              <a:rPr lang="en-US" altLang="en-US" dirty="0">
                <a:latin typeface="Arial" panose="020B0604020202020204" pitchFamily="34" charset="0"/>
                <a:ea typeface="ＭＳ Ｐゴシック" panose="020B0600070205080204" pitchFamily="34" charset="-128"/>
              </a:rPr>
              <a:t> of the world.</a:t>
            </a:r>
          </a:p>
        </p:txBody>
      </p:sp>
    </p:spTree>
    <p:extLst>
      <p:ext uri="{BB962C8B-B14F-4D97-AF65-F5344CB8AC3E}">
        <p14:creationId xmlns:p14="http://schemas.microsoft.com/office/powerpoint/2010/main" val="34197197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31747"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p>
        </p:txBody>
      </p:sp>
      <p:sp>
        <p:nvSpPr>
          <p:cNvPr id="22532" name="3 - Θέση αριθμού διαφάνειας"/>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0320453-623F-4A14-B638-38DE47762BB9}" type="slidenum">
              <a:rPr lang="el-GR" smtClean="0"/>
              <a:pPr fontAlgn="base">
                <a:spcBef>
                  <a:spcPct val="0"/>
                </a:spcBef>
                <a:spcAft>
                  <a:spcPct val="0"/>
                </a:spcAft>
                <a:defRPr/>
              </a:pPr>
              <a:t>6</a:t>
            </a:fld>
            <a:endParaRPr 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31747"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p>
        </p:txBody>
      </p:sp>
      <p:sp>
        <p:nvSpPr>
          <p:cNvPr id="22532" name="3 - Θέση αριθμού διαφάνειας"/>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0320453-623F-4A14-B638-38DE47762BB9}" type="slidenum">
              <a:rPr lang="el-GR" smtClean="0"/>
              <a:pPr fontAlgn="base">
                <a:spcBef>
                  <a:spcPct val="0"/>
                </a:spcBef>
                <a:spcAft>
                  <a:spcPct val="0"/>
                </a:spcAft>
                <a:defRPr/>
              </a:pPr>
              <a:t>7</a:t>
            </a:fld>
            <a:endParaRPr lang="el-G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B052ED-C938-498D-A41B-4F609240F12E}" type="slidenum">
              <a:rPr lang="el-GR" smtClean="0"/>
              <a:pPr>
                <a:defRPr/>
              </a:pPr>
              <a:t>9</a:t>
            </a:fld>
            <a:endParaRPr lang="el-GR"/>
          </a:p>
        </p:txBody>
      </p:sp>
    </p:spTree>
    <p:extLst>
      <p:ext uri="{BB962C8B-B14F-4D97-AF65-F5344CB8AC3E}">
        <p14:creationId xmlns:p14="http://schemas.microsoft.com/office/powerpoint/2010/main" val="31822992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031">
            <a:extLst>
              <a:ext uri="{FF2B5EF4-FFF2-40B4-BE49-F238E27FC236}">
                <a16:creationId xmlns:a16="http://schemas.microsoft.com/office/drawing/2014/main" id="{6CBD63E4-4F1F-2647-9661-0F98A0F44B5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4B3FEA1-B39E-9645-AADE-E81391A6D876}" type="slidenum">
              <a:rPr lang="en-US" altLang="en-US" sz="1200"/>
              <a:pPr/>
              <a:t>11</a:t>
            </a:fld>
            <a:endParaRPr lang="en-US" altLang="en-US" sz="1200"/>
          </a:p>
        </p:txBody>
      </p:sp>
      <p:sp>
        <p:nvSpPr>
          <p:cNvPr id="26626" name="Rectangle 2">
            <a:extLst>
              <a:ext uri="{FF2B5EF4-FFF2-40B4-BE49-F238E27FC236}">
                <a16:creationId xmlns:a16="http://schemas.microsoft.com/office/drawing/2014/main" id="{8670F3D2-C1BA-FD48-A053-78A6E47D5979}"/>
              </a:ext>
            </a:extLst>
          </p:cNvPr>
          <p:cNvSpPr>
            <a:spLocks noGrp="1" noRot="1" noChangeAspect="1" noChangeArrowheads="1" noTextEdit="1"/>
          </p:cNvSpPr>
          <p:nvPr>
            <p:ph type="sldImg"/>
          </p:nvPr>
        </p:nvSpPr>
        <p:spPr>
          <a:ln/>
        </p:spPr>
      </p:sp>
      <p:sp>
        <p:nvSpPr>
          <p:cNvPr id="26627" name="Rectangle 3">
            <a:extLst>
              <a:ext uri="{FF2B5EF4-FFF2-40B4-BE49-F238E27FC236}">
                <a16:creationId xmlns:a16="http://schemas.microsoft.com/office/drawing/2014/main" id="{34C70E5B-7AAB-1240-84A1-BA40DEA230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Greece is the 3rd most mountainous country of Europe. At the same time where ever you are you are not more than an hour away from the sea. </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2469710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4" name="3 - Ορθογώνιο"/>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4 - Ορθογώνιο"/>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5 - Ορθογώνιο"/>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7 - Τίτλος"/>
          <p:cNvSpPr>
            <a:spLocks noGrp="1"/>
          </p:cNvSpPr>
          <p:nvPr>
            <p:ph type="ctrTitle"/>
          </p:nvPr>
        </p:nvSpPr>
        <p:spPr>
          <a:xfrm>
            <a:off x="2362200" y="4038600"/>
            <a:ext cx="6477000" cy="1828800"/>
          </a:xfrm>
        </p:spPr>
        <p:txBody>
          <a:bodyPr anchor="b"/>
          <a:lstStyle>
            <a:lvl1pPr>
              <a:defRPr cap="all" baseline="0"/>
            </a:lvl1pPr>
          </a:lstStyle>
          <a:p>
            <a:r>
              <a:rPr lang="el-GR"/>
              <a:t>Kλικ για επεξεργασία του τίτλου</a:t>
            </a:r>
            <a:endParaRPr lang="en-US"/>
          </a:p>
        </p:txBody>
      </p:sp>
      <p:sp>
        <p:nvSpPr>
          <p:cNvPr id="9" name="8 - Υπότιτλος"/>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l-GR"/>
              <a:t>Κάντε κλικ για να επεξεργαστείτε τον υπότιτλο του υποδείγματος</a:t>
            </a:r>
            <a:endParaRPr lang="en-US"/>
          </a:p>
        </p:txBody>
      </p:sp>
      <p:sp>
        <p:nvSpPr>
          <p:cNvPr id="7" name="27 - Θέση ημερομηνίας"/>
          <p:cNvSpPr>
            <a:spLocks noGrp="1"/>
          </p:cNvSpPr>
          <p:nvPr>
            <p:ph type="dt" sz="half" idx="10"/>
          </p:nvPr>
        </p:nvSpPr>
        <p:spPr>
          <a:xfrm>
            <a:off x="76200" y="6069013"/>
            <a:ext cx="2057400" cy="685800"/>
          </a:xfrm>
        </p:spPr>
        <p:txBody>
          <a:bodyPr>
            <a:noAutofit/>
          </a:bodyPr>
          <a:lstStyle>
            <a:lvl1pPr algn="ctr">
              <a:defRPr sz="2000">
                <a:solidFill>
                  <a:srgbClr val="FFFFFF"/>
                </a:solidFill>
              </a:defRPr>
            </a:lvl1pPr>
          </a:lstStyle>
          <a:p>
            <a:pPr>
              <a:defRPr/>
            </a:pPr>
            <a:fld id="{766C2A9D-8AE8-43FE-A69D-B8A70C886182}" type="datetime1">
              <a:rPr lang="el-GR"/>
              <a:pPr>
                <a:defRPr/>
              </a:pPr>
              <a:t>7/4/2024</a:t>
            </a:fld>
            <a:endParaRPr lang="el-GR"/>
          </a:p>
        </p:txBody>
      </p:sp>
      <p:sp>
        <p:nvSpPr>
          <p:cNvPr id="10" name="16 - Θέση υποσέλιδου"/>
          <p:cNvSpPr>
            <a:spLocks noGrp="1"/>
          </p:cNvSpPr>
          <p:nvPr>
            <p:ph type="ftr" sz="quarter" idx="11"/>
          </p:nvPr>
        </p:nvSpPr>
        <p:spPr>
          <a:xfrm>
            <a:off x="2085975" y="236538"/>
            <a:ext cx="5867400" cy="365125"/>
          </a:xfrm>
        </p:spPr>
        <p:txBody>
          <a:bodyPr/>
          <a:lstStyle>
            <a:lvl1pPr algn="r">
              <a:defRPr>
                <a:solidFill>
                  <a:schemeClr val="tx2"/>
                </a:solidFill>
              </a:defRPr>
            </a:lvl1pPr>
          </a:lstStyle>
          <a:p>
            <a:pPr>
              <a:defRPr/>
            </a:pPr>
            <a:r>
              <a:rPr lang="en-US"/>
              <a:t>Wines of Greece</a:t>
            </a:r>
            <a:endParaRPr lang="el-GR"/>
          </a:p>
        </p:txBody>
      </p:sp>
      <p:sp>
        <p:nvSpPr>
          <p:cNvPr id="11" name="28 - Θέση αριθμού διαφάνειας"/>
          <p:cNvSpPr>
            <a:spLocks noGrp="1"/>
          </p:cNvSpPr>
          <p:nvPr>
            <p:ph type="sldNum" sz="quarter" idx="12"/>
          </p:nvPr>
        </p:nvSpPr>
        <p:spPr>
          <a:xfrm>
            <a:off x="8001000" y="228600"/>
            <a:ext cx="838200" cy="381000"/>
          </a:xfrm>
        </p:spPr>
        <p:txBody>
          <a:bodyPr/>
          <a:lstStyle>
            <a:lvl1pPr>
              <a:defRPr>
                <a:solidFill>
                  <a:schemeClr val="tx2"/>
                </a:solidFill>
              </a:defRPr>
            </a:lvl1pPr>
          </a:lstStyle>
          <a:p>
            <a:pPr>
              <a:defRPr/>
            </a:pPr>
            <a:fld id="{7618EA8E-632B-46C4-8444-776E133E00E9}" type="slidenum">
              <a:rPr lang="el-GR"/>
              <a:pPr>
                <a:defRPr/>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endParaRPr lang="en-US"/>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4" name="13 - Θέση ημερομηνίας"/>
          <p:cNvSpPr>
            <a:spLocks noGrp="1"/>
          </p:cNvSpPr>
          <p:nvPr>
            <p:ph type="dt" sz="half" idx="10"/>
          </p:nvPr>
        </p:nvSpPr>
        <p:spPr/>
        <p:txBody>
          <a:bodyPr/>
          <a:lstStyle>
            <a:lvl1pPr>
              <a:defRPr/>
            </a:lvl1pPr>
          </a:lstStyle>
          <a:p>
            <a:pPr>
              <a:defRPr/>
            </a:pPr>
            <a:fld id="{D238AE7D-1371-4301-B14E-F1B4BF52448E}" type="datetime1">
              <a:rPr lang="el-GR"/>
              <a:pPr>
                <a:defRPr/>
              </a:pPr>
              <a:t>7/4/2024</a:t>
            </a:fld>
            <a:endParaRPr lang="el-GR"/>
          </a:p>
        </p:txBody>
      </p:sp>
      <p:sp>
        <p:nvSpPr>
          <p:cNvPr id="5" name="2 - Θέση υποσέλιδου"/>
          <p:cNvSpPr>
            <a:spLocks noGrp="1"/>
          </p:cNvSpPr>
          <p:nvPr>
            <p:ph type="ftr" sz="quarter" idx="11"/>
          </p:nvPr>
        </p:nvSpPr>
        <p:spPr/>
        <p:txBody>
          <a:bodyPr/>
          <a:lstStyle>
            <a:lvl1pPr>
              <a:defRPr/>
            </a:lvl1pPr>
          </a:lstStyle>
          <a:p>
            <a:pPr>
              <a:defRPr/>
            </a:pPr>
            <a:r>
              <a:rPr lang="en-US"/>
              <a:t>Wines of Greece</a:t>
            </a:r>
            <a:endParaRPr lang="el-GR"/>
          </a:p>
        </p:txBody>
      </p:sp>
      <p:sp>
        <p:nvSpPr>
          <p:cNvPr id="6" name="22 - Θέση αριθμού διαφάνειας"/>
          <p:cNvSpPr>
            <a:spLocks noGrp="1"/>
          </p:cNvSpPr>
          <p:nvPr>
            <p:ph type="sldNum" sz="quarter" idx="12"/>
          </p:nvPr>
        </p:nvSpPr>
        <p:spPr/>
        <p:txBody>
          <a:bodyPr/>
          <a:lstStyle>
            <a:lvl1pPr>
              <a:defRPr/>
            </a:lvl1pPr>
          </a:lstStyle>
          <a:p>
            <a:pPr>
              <a:defRPr/>
            </a:pPr>
            <a:fld id="{DFCDC9CD-AC3B-4E2A-94F0-E76EC57935B7}" type="slidenum">
              <a:rPr lang="el-GR"/>
              <a:pPr>
                <a:defRPr/>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sp>
        <p:nvSpPr>
          <p:cNvPr id="4" name="3 - Ορθογώνιο"/>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4 - Ορθογώνιο"/>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5 - Ορθογώνιο"/>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1 - Κατακόρυφος τίτλος"/>
          <p:cNvSpPr>
            <a:spLocks noGrp="1"/>
          </p:cNvSpPr>
          <p:nvPr>
            <p:ph type="title" orient="vert"/>
          </p:nvPr>
        </p:nvSpPr>
        <p:spPr>
          <a:xfrm>
            <a:off x="6553200" y="609600"/>
            <a:ext cx="2057400" cy="5516563"/>
          </a:xfrm>
        </p:spPr>
        <p:txBody>
          <a:bodyPr vert="eaVert"/>
          <a:lstStyle/>
          <a:p>
            <a:r>
              <a:rPr lang="el-GR"/>
              <a:t>Kλικ για επεξεργασία του τίτλου</a:t>
            </a:r>
            <a:endParaRPr lang="en-US"/>
          </a:p>
        </p:txBody>
      </p:sp>
      <p:sp>
        <p:nvSpPr>
          <p:cNvPr id="3" name="2 - Θέση κατακόρυφου κειμένου"/>
          <p:cNvSpPr>
            <a:spLocks noGrp="1"/>
          </p:cNvSpPr>
          <p:nvPr>
            <p:ph type="body" orient="vert" idx="1"/>
          </p:nvPr>
        </p:nvSpPr>
        <p:spPr>
          <a:xfrm>
            <a:off x="457200" y="609600"/>
            <a:ext cx="5562600" cy="5516564"/>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7" name="3 - Θέση ημερομηνίας"/>
          <p:cNvSpPr>
            <a:spLocks noGrp="1"/>
          </p:cNvSpPr>
          <p:nvPr>
            <p:ph type="dt" sz="half" idx="10"/>
          </p:nvPr>
        </p:nvSpPr>
        <p:spPr>
          <a:xfrm>
            <a:off x="6553200" y="6248400"/>
            <a:ext cx="2209800" cy="365125"/>
          </a:xfrm>
        </p:spPr>
        <p:txBody>
          <a:bodyPr/>
          <a:lstStyle>
            <a:lvl1pPr>
              <a:defRPr/>
            </a:lvl1pPr>
          </a:lstStyle>
          <a:p>
            <a:pPr>
              <a:defRPr/>
            </a:pPr>
            <a:fld id="{1E6ECF3B-7E40-4038-AA13-2936B0F5ADA7}" type="datetime1">
              <a:rPr lang="el-GR"/>
              <a:pPr>
                <a:defRPr/>
              </a:pPr>
              <a:t>7/4/2024</a:t>
            </a:fld>
            <a:endParaRPr lang="el-GR"/>
          </a:p>
        </p:txBody>
      </p:sp>
      <p:sp>
        <p:nvSpPr>
          <p:cNvPr id="8" name="4 - Θέση υποσέλιδου"/>
          <p:cNvSpPr>
            <a:spLocks noGrp="1"/>
          </p:cNvSpPr>
          <p:nvPr>
            <p:ph type="ftr" sz="quarter" idx="11"/>
          </p:nvPr>
        </p:nvSpPr>
        <p:spPr>
          <a:xfrm>
            <a:off x="457200" y="6248400"/>
            <a:ext cx="5573713" cy="365125"/>
          </a:xfrm>
        </p:spPr>
        <p:txBody>
          <a:bodyPr/>
          <a:lstStyle>
            <a:lvl1pPr>
              <a:defRPr/>
            </a:lvl1pPr>
          </a:lstStyle>
          <a:p>
            <a:pPr>
              <a:defRPr/>
            </a:pPr>
            <a:r>
              <a:rPr lang="en-US"/>
              <a:t>Wines of Greece</a:t>
            </a:r>
            <a:endParaRPr lang="el-GR"/>
          </a:p>
        </p:txBody>
      </p:sp>
      <p:sp>
        <p:nvSpPr>
          <p:cNvPr id="9" name="5 - Θέση αριθμού διαφάνειας"/>
          <p:cNvSpPr>
            <a:spLocks noGrp="1"/>
          </p:cNvSpPr>
          <p:nvPr>
            <p:ph type="sldNum" sz="quarter" idx="12"/>
          </p:nvPr>
        </p:nvSpPr>
        <p:spPr>
          <a:xfrm rot="5400000">
            <a:off x="5989638" y="144462"/>
            <a:ext cx="533400" cy="244475"/>
          </a:xfrm>
        </p:spPr>
        <p:txBody>
          <a:bodyPr/>
          <a:lstStyle>
            <a:lvl1pPr>
              <a:defRPr/>
            </a:lvl1pPr>
          </a:lstStyle>
          <a:p>
            <a:pPr>
              <a:defRPr/>
            </a:pPr>
            <a:fld id="{E34BFDB1-3573-4EA4-ACB0-7D50946B8D89}" type="slidenum">
              <a:rPr lang="el-GR"/>
              <a:pPr>
                <a:defRPr/>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612648" y="228600"/>
            <a:ext cx="8153400" cy="990600"/>
          </a:xfrm>
        </p:spPr>
        <p:txBody>
          <a:bodyPr/>
          <a:lstStyle/>
          <a:p>
            <a:r>
              <a:rPr lang="el-GR"/>
              <a:t>Kλικ για επεξεργασία του τίτλου</a:t>
            </a:r>
            <a:endParaRPr lang="en-US"/>
          </a:p>
        </p:txBody>
      </p:sp>
      <p:sp>
        <p:nvSpPr>
          <p:cNvPr id="8" name="7 - Θέση περιεχομένου"/>
          <p:cNvSpPr>
            <a:spLocks noGrp="1"/>
          </p:cNvSpPr>
          <p:nvPr>
            <p:ph sz="quarter" idx="1"/>
          </p:nvPr>
        </p:nvSpPr>
        <p:spPr>
          <a:xfrm>
            <a:off x="612648" y="1600200"/>
            <a:ext cx="8153400" cy="44958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4" name="13 - Θέση ημερομηνίας"/>
          <p:cNvSpPr>
            <a:spLocks noGrp="1"/>
          </p:cNvSpPr>
          <p:nvPr>
            <p:ph type="dt" sz="half" idx="10"/>
          </p:nvPr>
        </p:nvSpPr>
        <p:spPr/>
        <p:txBody>
          <a:bodyPr/>
          <a:lstStyle>
            <a:lvl1pPr>
              <a:defRPr/>
            </a:lvl1pPr>
          </a:lstStyle>
          <a:p>
            <a:pPr>
              <a:defRPr/>
            </a:pPr>
            <a:fld id="{4E53BDEA-32C7-4BCF-8D35-DF79123832B0}" type="datetime1">
              <a:rPr lang="el-GR"/>
              <a:pPr>
                <a:defRPr/>
              </a:pPr>
              <a:t>7/4/2024</a:t>
            </a:fld>
            <a:endParaRPr lang="el-GR"/>
          </a:p>
        </p:txBody>
      </p:sp>
      <p:sp>
        <p:nvSpPr>
          <p:cNvPr id="5" name="2 - Θέση υποσέλιδου"/>
          <p:cNvSpPr>
            <a:spLocks noGrp="1"/>
          </p:cNvSpPr>
          <p:nvPr>
            <p:ph type="ftr" sz="quarter" idx="11"/>
          </p:nvPr>
        </p:nvSpPr>
        <p:spPr/>
        <p:txBody>
          <a:bodyPr/>
          <a:lstStyle>
            <a:lvl1pPr>
              <a:defRPr/>
            </a:lvl1pPr>
          </a:lstStyle>
          <a:p>
            <a:pPr>
              <a:defRPr/>
            </a:pPr>
            <a:r>
              <a:rPr lang="en-US"/>
              <a:t>Wines of Greece</a:t>
            </a:r>
            <a:endParaRPr lang="el-GR"/>
          </a:p>
        </p:txBody>
      </p:sp>
      <p:sp>
        <p:nvSpPr>
          <p:cNvPr id="6" name="22 - Θέση αριθμού διαφάνειας"/>
          <p:cNvSpPr>
            <a:spLocks noGrp="1"/>
          </p:cNvSpPr>
          <p:nvPr>
            <p:ph type="sldNum" sz="quarter" idx="12"/>
          </p:nvPr>
        </p:nvSpPr>
        <p:spPr/>
        <p:txBody>
          <a:bodyPr/>
          <a:lstStyle>
            <a:lvl1pPr>
              <a:defRPr/>
            </a:lvl1pPr>
          </a:lstStyle>
          <a:p>
            <a:pPr>
              <a:defRPr/>
            </a:pPr>
            <a:fld id="{D59FA936-C142-4869-91C0-8A5A3F0F2E23}" type="slidenum">
              <a:rPr lang="el-GR"/>
              <a:pPr>
                <a:defRPr/>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spTree>
      <p:nvGrpSpPr>
        <p:cNvPr id="1" name=""/>
        <p:cNvGrpSpPr/>
        <p:nvPr/>
      </p:nvGrpSpPr>
      <p:grpSpPr>
        <a:xfrm>
          <a:off x="0" y="0"/>
          <a:ext cx="0" cy="0"/>
          <a:chOff x="0" y="0"/>
          <a:chExt cx="0" cy="0"/>
        </a:xfrm>
      </p:grpSpPr>
      <p:sp>
        <p:nvSpPr>
          <p:cNvPr id="4" name="3 - Ορθογώνιο"/>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4 - Ορθογώνιο"/>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5 - Ορθογώνιο"/>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2 - Θέση κειμένου"/>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l-GR"/>
              <a:t>Kλικ για επεξεργασία των στυλ του υποδείγματος</a:t>
            </a:r>
          </a:p>
        </p:txBody>
      </p:sp>
      <p:sp>
        <p:nvSpPr>
          <p:cNvPr id="2" name="1 - Τίτλος"/>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l-GR"/>
              <a:t>Kλικ για επεξεργασία του τίτλου</a:t>
            </a:r>
            <a:endParaRPr lang="en-US"/>
          </a:p>
        </p:txBody>
      </p:sp>
      <p:sp>
        <p:nvSpPr>
          <p:cNvPr id="7" name="11 - Θέση ημερομηνίας"/>
          <p:cNvSpPr>
            <a:spLocks noGrp="1"/>
          </p:cNvSpPr>
          <p:nvPr>
            <p:ph type="dt" sz="half" idx="10"/>
          </p:nvPr>
        </p:nvSpPr>
        <p:spPr/>
        <p:txBody>
          <a:bodyPr/>
          <a:lstStyle>
            <a:lvl1pPr>
              <a:defRPr/>
            </a:lvl1pPr>
          </a:lstStyle>
          <a:p>
            <a:pPr>
              <a:defRPr/>
            </a:pPr>
            <a:fld id="{F42DCCD3-AA78-4D6F-9EDF-DBF9F149D046}" type="datetime1">
              <a:rPr lang="el-GR"/>
              <a:pPr>
                <a:defRPr/>
              </a:pPr>
              <a:t>7/4/2024</a:t>
            </a:fld>
            <a:endParaRPr lang="el-GR"/>
          </a:p>
        </p:txBody>
      </p:sp>
      <p:sp>
        <p:nvSpPr>
          <p:cNvPr id="8" name="12 - Θέση αριθμού διαφάνειας"/>
          <p:cNvSpPr>
            <a:spLocks noGrp="1"/>
          </p:cNvSpPr>
          <p:nvPr>
            <p:ph type="sldNum" sz="quarter" idx="11"/>
          </p:nvPr>
        </p:nvSpPr>
        <p:spPr>
          <a:xfrm>
            <a:off x="0" y="1752600"/>
            <a:ext cx="1295400" cy="701675"/>
          </a:xfrm>
        </p:spPr>
        <p:txBody>
          <a:bodyPr>
            <a:noAutofit/>
          </a:bodyPr>
          <a:lstStyle>
            <a:lvl1pPr>
              <a:defRPr sz="2400">
                <a:solidFill>
                  <a:srgbClr val="FFFFFF"/>
                </a:solidFill>
              </a:defRPr>
            </a:lvl1pPr>
          </a:lstStyle>
          <a:p>
            <a:pPr>
              <a:defRPr/>
            </a:pPr>
            <a:fld id="{F389B3B4-EBDE-4446-BE30-0CAF1EA8016A}" type="slidenum">
              <a:rPr lang="el-GR"/>
              <a:pPr>
                <a:defRPr/>
              </a:pPr>
              <a:t>‹#›</a:t>
            </a:fld>
            <a:endParaRPr lang="el-GR"/>
          </a:p>
        </p:txBody>
      </p:sp>
      <p:sp>
        <p:nvSpPr>
          <p:cNvPr id="9" name="13 - Θέση υποσέλιδου"/>
          <p:cNvSpPr>
            <a:spLocks noGrp="1"/>
          </p:cNvSpPr>
          <p:nvPr>
            <p:ph type="ftr" sz="quarter" idx="12"/>
          </p:nvPr>
        </p:nvSpPr>
        <p:spPr/>
        <p:txBody>
          <a:bodyPr/>
          <a:lstStyle>
            <a:lvl1pPr>
              <a:defRPr/>
            </a:lvl1pPr>
          </a:lstStyle>
          <a:p>
            <a:pPr>
              <a:defRPr/>
            </a:pPr>
            <a:r>
              <a:rPr lang="en-US"/>
              <a:t>Wines of Greece</a:t>
            </a:r>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endParaRPr lang="en-US"/>
          </a:p>
        </p:txBody>
      </p:sp>
      <p:sp>
        <p:nvSpPr>
          <p:cNvPr id="9" name="8 - Θέση περιεχομένου"/>
          <p:cNvSpPr>
            <a:spLocks noGrp="1"/>
          </p:cNvSpPr>
          <p:nvPr>
            <p:ph sz="quarter" idx="1"/>
          </p:nvPr>
        </p:nvSpPr>
        <p:spPr>
          <a:xfrm>
            <a:off x="609600" y="1589567"/>
            <a:ext cx="3886200" cy="45720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11" name="10 - Θέση περιεχομένου"/>
          <p:cNvSpPr>
            <a:spLocks noGrp="1"/>
          </p:cNvSpPr>
          <p:nvPr>
            <p:ph sz="quarter" idx="2"/>
          </p:nvPr>
        </p:nvSpPr>
        <p:spPr>
          <a:xfrm>
            <a:off x="4844901" y="1589567"/>
            <a:ext cx="3886200" cy="45720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5" name="7 - Θέση ημερομηνίας"/>
          <p:cNvSpPr>
            <a:spLocks noGrp="1"/>
          </p:cNvSpPr>
          <p:nvPr>
            <p:ph type="dt" sz="half" idx="10"/>
          </p:nvPr>
        </p:nvSpPr>
        <p:spPr/>
        <p:txBody>
          <a:bodyPr rtlCol="0"/>
          <a:lstStyle>
            <a:lvl1pPr>
              <a:defRPr/>
            </a:lvl1pPr>
          </a:lstStyle>
          <a:p>
            <a:pPr>
              <a:defRPr/>
            </a:pPr>
            <a:fld id="{F16A014C-4A1A-437F-B73B-A6863BDDAE01}" type="datetime1">
              <a:rPr lang="el-GR"/>
              <a:pPr>
                <a:defRPr/>
              </a:pPr>
              <a:t>7/4/2024</a:t>
            </a:fld>
            <a:endParaRPr lang="el-GR"/>
          </a:p>
        </p:txBody>
      </p:sp>
      <p:sp>
        <p:nvSpPr>
          <p:cNvPr id="6" name="9 - Θέση αριθμού διαφάνειας"/>
          <p:cNvSpPr>
            <a:spLocks noGrp="1"/>
          </p:cNvSpPr>
          <p:nvPr>
            <p:ph type="sldNum" sz="quarter" idx="11"/>
          </p:nvPr>
        </p:nvSpPr>
        <p:spPr/>
        <p:txBody>
          <a:bodyPr rtlCol="0"/>
          <a:lstStyle>
            <a:lvl1pPr>
              <a:defRPr/>
            </a:lvl1pPr>
          </a:lstStyle>
          <a:p>
            <a:pPr>
              <a:defRPr/>
            </a:pPr>
            <a:fld id="{7F56934E-FAC3-47AA-9EC0-FF1FF0D9D0B2}" type="slidenum">
              <a:rPr lang="el-GR"/>
              <a:pPr>
                <a:defRPr/>
              </a:pPr>
              <a:t>‹#›</a:t>
            </a:fld>
            <a:endParaRPr lang="el-GR"/>
          </a:p>
        </p:txBody>
      </p:sp>
      <p:sp>
        <p:nvSpPr>
          <p:cNvPr id="7" name="11 - Θέση υποσέλιδου"/>
          <p:cNvSpPr>
            <a:spLocks noGrp="1"/>
          </p:cNvSpPr>
          <p:nvPr>
            <p:ph type="ftr" sz="quarter" idx="12"/>
          </p:nvPr>
        </p:nvSpPr>
        <p:spPr/>
        <p:txBody>
          <a:bodyPr rtlCol="0"/>
          <a:lstStyle>
            <a:lvl1pPr>
              <a:defRPr/>
            </a:lvl1pPr>
          </a:lstStyle>
          <a:p>
            <a:pPr>
              <a:defRPr/>
            </a:pPr>
            <a:r>
              <a:rPr lang="en-US"/>
              <a:t>Wines of Greece</a:t>
            </a:r>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533400" y="273050"/>
            <a:ext cx="8153400" cy="869950"/>
          </a:xfrm>
        </p:spPr>
        <p:txBody>
          <a:bodyPr/>
          <a:lstStyle>
            <a:lvl1pPr>
              <a:defRPr/>
            </a:lvl1pPr>
          </a:lstStyle>
          <a:p>
            <a:r>
              <a:rPr lang="el-GR"/>
              <a:t>Kλικ για επεξεργασία του τίτλου</a:t>
            </a:r>
            <a:endParaRPr lang="en-US"/>
          </a:p>
        </p:txBody>
      </p:sp>
      <p:sp>
        <p:nvSpPr>
          <p:cNvPr id="11" name="10 - Θέση περιεχομένου"/>
          <p:cNvSpPr>
            <a:spLocks noGrp="1"/>
          </p:cNvSpPr>
          <p:nvPr>
            <p:ph sz="quarter" idx="2"/>
          </p:nvPr>
        </p:nvSpPr>
        <p:spPr>
          <a:xfrm>
            <a:off x="609600" y="2438400"/>
            <a:ext cx="3886200" cy="35814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13" name="12 - Θέση περιεχομένου"/>
          <p:cNvSpPr>
            <a:spLocks noGrp="1"/>
          </p:cNvSpPr>
          <p:nvPr>
            <p:ph sz="quarter" idx="4"/>
          </p:nvPr>
        </p:nvSpPr>
        <p:spPr>
          <a:xfrm>
            <a:off x="4800600" y="2438400"/>
            <a:ext cx="3886200" cy="35814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16" name="15 - Θέση κειμένου"/>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l-GR"/>
              <a:t>Kλικ για επεξεργασία των στυλ του υποδείγματος</a:t>
            </a:r>
          </a:p>
        </p:txBody>
      </p:sp>
      <p:sp>
        <p:nvSpPr>
          <p:cNvPr id="15" name="14 - Θέση κειμένου"/>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l-GR"/>
              <a:t>Kλικ για επεξεργασία των στυλ του υποδείγματος</a:t>
            </a:r>
          </a:p>
        </p:txBody>
      </p:sp>
      <p:sp>
        <p:nvSpPr>
          <p:cNvPr id="7" name="9 - Θέση ημερομηνίας"/>
          <p:cNvSpPr>
            <a:spLocks noGrp="1"/>
          </p:cNvSpPr>
          <p:nvPr>
            <p:ph type="dt" sz="half" idx="10"/>
          </p:nvPr>
        </p:nvSpPr>
        <p:spPr/>
        <p:txBody>
          <a:bodyPr rtlCol="0"/>
          <a:lstStyle>
            <a:lvl1pPr>
              <a:defRPr/>
            </a:lvl1pPr>
          </a:lstStyle>
          <a:p>
            <a:pPr>
              <a:defRPr/>
            </a:pPr>
            <a:fld id="{0EED103F-E5EA-433D-9B7F-6DC96974E964}" type="datetime1">
              <a:rPr lang="el-GR"/>
              <a:pPr>
                <a:defRPr/>
              </a:pPr>
              <a:t>7/4/2024</a:t>
            </a:fld>
            <a:endParaRPr lang="el-GR"/>
          </a:p>
        </p:txBody>
      </p:sp>
      <p:sp>
        <p:nvSpPr>
          <p:cNvPr id="8" name="11 - Θέση αριθμού διαφάνειας"/>
          <p:cNvSpPr>
            <a:spLocks noGrp="1"/>
          </p:cNvSpPr>
          <p:nvPr>
            <p:ph type="sldNum" sz="quarter" idx="11"/>
          </p:nvPr>
        </p:nvSpPr>
        <p:spPr/>
        <p:txBody>
          <a:bodyPr rtlCol="0"/>
          <a:lstStyle>
            <a:lvl1pPr>
              <a:defRPr/>
            </a:lvl1pPr>
          </a:lstStyle>
          <a:p>
            <a:pPr>
              <a:defRPr/>
            </a:pPr>
            <a:fld id="{7634FD54-C5D1-4241-8569-CCBE823E7BF1}" type="slidenum">
              <a:rPr lang="el-GR"/>
              <a:pPr>
                <a:defRPr/>
              </a:pPr>
              <a:t>‹#›</a:t>
            </a:fld>
            <a:endParaRPr lang="el-GR"/>
          </a:p>
        </p:txBody>
      </p:sp>
      <p:sp>
        <p:nvSpPr>
          <p:cNvPr id="9" name="13 - Θέση υποσέλιδου"/>
          <p:cNvSpPr>
            <a:spLocks noGrp="1"/>
          </p:cNvSpPr>
          <p:nvPr>
            <p:ph type="ftr" sz="quarter" idx="12"/>
          </p:nvPr>
        </p:nvSpPr>
        <p:spPr/>
        <p:txBody>
          <a:bodyPr rtlCol="0"/>
          <a:lstStyle>
            <a:lvl1pPr>
              <a:defRPr/>
            </a:lvl1pPr>
          </a:lstStyle>
          <a:p>
            <a:pPr>
              <a:defRPr/>
            </a:pPr>
            <a:r>
              <a:rPr lang="en-US"/>
              <a:t>Wines of Greece</a:t>
            </a:r>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endParaRPr lang="en-US"/>
          </a:p>
        </p:txBody>
      </p:sp>
      <p:sp>
        <p:nvSpPr>
          <p:cNvPr id="3" name="13 - Θέση ημερομηνίας"/>
          <p:cNvSpPr>
            <a:spLocks noGrp="1"/>
          </p:cNvSpPr>
          <p:nvPr>
            <p:ph type="dt" sz="half" idx="10"/>
          </p:nvPr>
        </p:nvSpPr>
        <p:spPr/>
        <p:txBody>
          <a:bodyPr/>
          <a:lstStyle>
            <a:lvl1pPr>
              <a:defRPr/>
            </a:lvl1pPr>
          </a:lstStyle>
          <a:p>
            <a:pPr>
              <a:defRPr/>
            </a:pPr>
            <a:fld id="{6328434B-8C7B-4AC7-97E0-B1EEB1E81728}" type="datetime1">
              <a:rPr lang="el-GR"/>
              <a:pPr>
                <a:defRPr/>
              </a:pPr>
              <a:t>7/4/2024</a:t>
            </a:fld>
            <a:endParaRPr lang="el-GR"/>
          </a:p>
        </p:txBody>
      </p:sp>
      <p:sp>
        <p:nvSpPr>
          <p:cNvPr id="4" name="2 - Θέση υποσέλιδου"/>
          <p:cNvSpPr>
            <a:spLocks noGrp="1"/>
          </p:cNvSpPr>
          <p:nvPr>
            <p:ph type="ftr" sz="quarter" idx="11"/>
          </p:nvPr>
        </p:nvSpPr>
        <p:spPr/>
        <p:txBody>
          <a:bodyPr/>
          <a:lstStyle>
            <a:lvl1pPr>
              <a:defRPr/>
            </a:lvl1pPr>
          </a:lstStyle>
          <a:p>
            <a:pPr>
              <a:defRPr/>
            </a:pPr>
            <a:r>
              <a:rPr lang="en-US"/>
              <a:t>Wines of Greece</a:t>
            </a:r>
            <a:endParaRPr lang="el-GR"/>
          </a:p>
        </p:txBody>
      </p:sp>
      <p:sp>
        <p:nvSpPr>
          <p:cNvPr id="5" name="22 - Θέση αριθμού διαφάνειας"/>
          <p:cNvSpPr>
            <a:spLocks noGrp="1"/>
          </p:cNvSpPr>
          <p:nvPr>
            <p:ph type="sldNum" sz="quarter" idx="12"/>
          </p:nvPr>
        </p:nvSpPr>
        <p:spPr/>
        <p:txBody>
          <a:bodyPr/>
          <a:lstStyle>
            <a:lvl1pPr>
              <a:defRPr/>
            </a:lvl1pPr>
          </a:lstStyle>
          <a:p>
            <a:pPr>
              <a:defRPr/>
            </a:pPr>
            <a:fld id="{4117234B-AC62-4177-8B24-555126726E96}" type="slidenum">
              <a:rPr lang="el-GR"/>
              <a:pPr>
                <a:defRPr/>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lvl1pPr>
              <a:defRPr/>
            </a:lvl1pPr>
          </a:lstStyle>
          <a:p>
            <a:pPr>
              <a:defRPr/>
            </a:pPr>
            <a:fld id="{346E9C1C-6FEA-43F5-8977-88CCDB878D3F}" type="datetime1">
              <a:rPr lang="el-GR"/>
              <a:pPr>
                <a:defRPr/>
              </a:pPr>
              <a:t>7/4/2024</a:t>
            </a:fld>
            <a:endParaRPr lang="el-GR"/>
          </a:p>
        </p:txBody>
      </p:sp>
      <p:sp>
        <p:nvSpPr>
          <p:cNvPr id="3" name="2 - Θέση υποσέλιδου"/>
          <p:cNvSpPr>
            <a:spLocks noGrp="1"/>
          </p:cNvSpPr>
          <p:nvPr>
            <p:ph type="ftr" sz="quarter" idx="11"/>
          </p:nvPr>
        </p:nvSpPr>
        <p:spPr/>
        <p:txBody>
          <a:bodyPr/>
          <a:lstStyle>
            <a:lvl1pPr>
              <a:defRPr/>
            </a:lvl1pPr>
          </a:lstStyle>
          <a:p>
            <a:pPr>
              <a:defRPr/>
            </a:pPr>
            <a:r>
              <a:rPr lang="en-US"/>
              <a:t>Wines of Greece</a:t>
            </a:r>
            <a:endParaRPr lang="el-GR"/>
          </a:p>
        </p:txBody>
      </p:sp>
      <p:sp>
        <p:nvSpPr>
          <p:cNvPr id="4" name="3 - Θέση αριθμού διαφάνειας"/>
          <p:cNvSpPr>
            <a:spLocks noGrp="1"/>
          </p:cNvSpPr>
          <p:nvPr>
            <p:ph type="sldNum" sz="quarter" idx="12"/>
          </p:nvPr>
        </p:nvSpPr>
        <p:spPr>
          <a:xfrm>
            <a:off x="0" y="6248400"/>
            <a:ext cx="533400" cy="381000"/>
          </a:xfrm>
        </p:spPr>
        <p:txBody>
          <a:bodyPr/>
          <a:lstStyle>
            <a:lvl1pPr>
              <a:defRPr>
                <a:solidFill>
                  <a:schemeClr val="tx2"/>
                </a:solidFill>
              </a:defRPr>
            </a:lvl1pPr>
          </a:lstStyle>
          <a:p>
            <a:pPr>
              <a:defRPr/>
            </a:pPr>
            <a:fld id="{2070BE43-E799-413E-A41A-2361A8E5A062}" type="slidenum">
              <a:rPr lang="el-GR"/>
              <a:pPr>
                <a:defRPr/>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609600" y="273050"/>
            <a:ext cx="8077200" cy="869950"/>
          </a:xfrm>
        </p:spPr>
        <p:txBody>
          <a:bodyPr/>
          <a:lstStyle>
            <a:lvl1pPr algn="l">
              <a:buNone/>
              <a:defRPr sz="4400" b="0"/>
            </a:lvl1pPr>
          </a:lstStyle>
          <a:p>
            <a:r>
              <a:rPr lang="el-GR"/>
              <a:t>Kλικ για επεξεργασία του τίτλου</a:t>
            </a:r>
            <a:endParaRPr lang="en-US"/>
          </a:p>
        </p:txBody>
      </p:sp>
      <p:sp>
        <p:nvSpPr>
          <p:cNvPr id="3" name="2 - Θέση κειμένου"/>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l-GR"/>
              <a:t>Kλικ για επεξεργασία των στυλ του υποδείγματος</a:t>
            </a:r>
          </a:p>
        </p:txBody>
      </p:sp>
      <p:sp>
        <p:nvSpPr>
          <p:cNvPr id="9" name="8 - Θέση περιεχομένου"/>
          <p:cNvSpPr>
            <a:spLocks noGrp="1"/>
          </p:cNvSpPr>
          <p:nvPr>
            <p:ph sz="quarter" idx="1"/>
          </p:nvPr>
        </p:nvSpPr>
        <p:spPr>
          <a:xfrm>
            <a:off x="2362200" y="1752600"/>
            <a:ext cx="6400800" cy="44196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5" name="13 - Θέση ημερομηνίας"/>
          <p:cNvSpPr>
            <a:spLocks noGrp="1"/>
          </p:cNvSpPr>
          <p:nvPr>
            <p:ph type="dt" sz="half" idx="10"/>
          </p:nvPr>
        </p:nvSpPr>
        <p:spPr/>
        <p:txBody>
          <a:bodyPr/>
          <a:lstStyle>
            <a:lvl1pPr>
              <a:defRPr/>
            </a:lvl1pPr>
          </a:lstStyle>
          <a:p>
            <a:pPr>
              <a:defRPr/>
            </a:pPr>
            <a:fld id="{3B98A231-31EA-47D5-BAB1-A7C35C4CDA28}" type="datetime1">
              <a:rPr lang="el-GR"/>
              <a:pPr>
                <a:defRPr/>
              </a:pPr>
              <a:t>7/4/2024</a:t>
            </a:fld>
            <a:endParaRPr lang="el-GR"/>
          </a:p>
        </p:txBody>
      </p:sp>
      <p:sp>
        <p:nvSpPr>
          <p:cNvPr id="6" name="2 - Θέση υποσέλιδου"/>
          <p:cNvSpPr>
            <a:spLocks noGrp="1"/>
          </p:cNvSpPr>
          <p:nvPr>
            <p:ph type="ftr" sz="quarter" idx="11"/>
          </p:nvPr>
        </p:nvSpPr>
        <p:spPr/>
        <p:txBody>
          <a:bodyPr/>
          <a:lstStyle>
            <a:lvl1pPr>
              <a:defRPr/>
            </a:lvl1pPr>
          </a:lstStyle>
          <a:p>
            <a:pPr>
              <a:defRPr/>
            </a:pPr>
            <a:r>
              <a:rPr lang="en-US"/>
              <a:t>Wines of Greece</a:t>
            </a:r>
            <a:endParaRPr lang="el-GR"/>
          </a:p>
        </p:txBody>
      </p:sp>
      <p:sp>
        <p:nvSpPr>
          <p:cNvPr id="7" name="22 - Θέση αριθμού διαφάνειας"/>
          <p:cNvSpPr>
            <a:spLocks noGrp="1"/>
          </p:cNvSpPr>
          <p:nvPr>
            <p:ph type="sldNum" sz="quarter" idx="12"/>
          </p:nvPr>
        </p:nvSpPr>
        <p:spPr/>
        <p:txBody>
          <a:bodyPr/>
          <a:lstStyle>
            <a:lvl1pPr>
              <a:defRPr/>
            </a:lvl1pPr>
          </a:lstStyle>
          <a:p>
            <a:pPr>
              <a:defRPr/>
            </a:pPr>
            <a:fld id="{CCB07DDF-9182-4103-B8B0-C9996D746CDA}" type="slidenum">
              <a:rPr lang="el-GR"/>
              <a:pPr>
                <a:defRPr/>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5" name="4 - Ορθογώνιο"/>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5 - Ορθογώνιο"/>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6 - Ορθογώνιο"/>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7 - Ορθογώνιο"/>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3 - Θέση κειμένου"/>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l-GR"/>
              <a:t>Kλικ για επεξεργασία των στυλ του υποδείγματος</a:t>
            </a:r>
          </a:p>
        </p:txBody>
      </p:sp>
      <p:sp>
        <p:nvSpPr>
          <p:cNvPr id="2" name="1 - Τίτλος"/>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l-GR"/>
              <a:t>Kλικ για επεξεργασία του τίτλου</a:t>
            </a:r>
            <a:endParaRPr lang="en-US"/>
          </a:p>
        </p:txBody>
      </p:sp>
      <p:sp>
        <p:nvSpPr>
          <p:cNvPr id="3" name="2 - Θέση εικόνας"/>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l-GR" noProof="0"/>
              <a:t>Κάντε κλικ στο εικονίδιο για να προσθέσετε μια εικόνα</a:t>
            </a:r>
            <a:endParaRPr lang="en-US" noProof="0" dirty="0"/>
          </a:p>
        </p:txBody>
      </p:sp>
      <p:sp>
        <p:nvSpPr>
          <p:cNvPr id="9" name="11 - Θέση ημερομηνίας"/>
          <p:cNvSpPr>
            <a:spLocks noGrp="1"/>
          </p:cNvSpPr>
          <p:nvPr>
            <p:ph type="dt" sz="half" idx="10"/>
          </p:nvPr>
        </p:nvSpPr>
        <p:spPr>
          <a:xfrm>
            <a:off x="6248400" y="6248400"/>
            <a:ext cx="2667000" cy="365125"/>
          </a:xfrm>
        </p:spPr>
        <p:txBody>
          <a:bodyPr rtlCol="0"/>
          <a:lstStyle>
            <a:lvl1pPr>
              <a:defRPr/>
            </a:lvl1pPr>
          </a:lstStyle>
          <a:p>
            <a:pPr>
              <a:defRPr/>
            </a:pPr>
            <a:fld id="{64F14938-7034-4C6F-8DE0-CEFF3A75DBFE}" type="datetime1">
              <a:rPr lang="el-GR"/>
              <a:pPr>
                <a:defRPr/>
              </a:pPr>
              <a:t>7/4/2024</a:t>
            </a:fld>
            <a:endParaRPr lang="el-GR"/>
          </a:p>
        </p:txBody>
      </p:sp>
      <p:sp>
        <p:nvSpPr>
          <p:cNvPr id="10" name="12 - Θέση αριθμού διαφάνειας"/>
          <p:cNvSpPr>
            <a:spLocks noGrp="1"/>
          </p:cNvSpPr>
          <p:nvPr>
            <p:ph type="sldNum" sz="quarter" idx="11"/>
          </p:nvPr>
        </p:nvSpPr>
        <p:spPr>
          <a:xfrm>
            <a:off x="0" y="4667250"/>
            <a:ext cx="1447800" cy="663575"/>
          </a:xfrm>
        </p:spPr>
        <p:txBody>
          <a:bodyPr rtlCol="0"/>
          <a:lstStyle>
            <a:lvl1pPr>
              <a:defRPr sz="2800"/>
            </a:lvl1pPr>
          </a:lstStyle>
          <a:p>
            <a:pPr>
              <a:defRPr/>
            </a:pPr>
            <a:fld id="{C626C6B6-F0BC-4DAD-B2A3-2F068323E891}" type="slidenum">
              <a:rPr lang="el-GR"/>
              <a:pPr>
                <a:defRPr/>
              </a:pPr>
              <a:t>‹#›</a:t>
            </a:fld>
            <a:endParaRPr lang="el-GR"/>
          </a:p>
        </p:txBody>
      </p:sp>
      <p:sp>
        <p:nvSpPr>
          <p:cNvPr id="11" name="13 - Θέση υποσέλιδου"/>
          <p:cNvSpPr>
            <a:spLocks noGrp="1"/>
          </p:cNvSpPr>
          <p:nvPr>
            <p:ph type="ftr" sz="quarter" idx="12"/>
          </p:nvPr>
        </p:nvSpPr>
        <p:spPr>
          <a:xfrm>
            <a:off x="1600200" y="6248400"/>
            <a:ext cx="4572000" cy="365125"/>
          </a:xfrm>
        </p:spPr>
        <p:txBody>
          <a:bodyPr rtlCol="0"/>
          <a:lstStyle>
            <a:lvl1pPr>
              <a:defRPr/>
            </a:lvl1pPr>
          </a:lstStyle>
          <a:p>
            <a:pPr>
              <a:defRPr/>
            </a:pPr>
            <a:r>
              <a:rPr lang="en-US"/>
              <a:t>Wines of Greece</a:t>
            </a:r>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21 - Θέση τίτλου"/>
          <p:cNvSpPr>
            <a:spLocks noGrp="1"/>
          </p:cNvSpPr>
          <p:nvPr>
            <p:ph type="title"/>
          </p:nvPr>
        </p:nvSpPr>
        <p:spPr bwMode="auto">
          <a:xfrm>
            <a:off x="609600" y="228600"/>
            <a:ext cx="81534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l-GR"/>
              <a:t>Kλικ για επεξεργασία του τίτλου</a:t>
            </a:r>
            <a:endParaRPr lang="en-US"/>
          </a:p>
        </p:txBody>
      </p:sp>
      <p:sp>
        <p:nvSpPr>
          <p:cNvPr id="1027" name="12 - Θέση κειμένου"/>
          <p:cNvSpPr>
            <a:spLocks noGrp="1"/>
          </p:cNvSpPr>
          <p:nvPr>
            <p:ph type="body" idx="1"/>
          </p:nvPr>
        </p:nvSpPr>
        <p:spPr bwMode="auto">
          <a:xfrm>
            <a:off x="612775" y="1600200"/>
            <a:ext cx="8153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14" name="13 - Θέση ημερομηνίας"/>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a:solidFill>
                  <a:schemeClr val="tx2"/>
                </a:solidFill>
                <a:latin typeface="+mn-lt"/>
              </a:defRPr>
            </a:lvl1pPr>
          </a:lstStyle>
          <a:p>
            <a:pPr>
              <a:defRPr/>
            </a:pPr>
            <a:fld id="{8D7FA7C0-1426-4D07-8F36-09B76A89F8EA}" type="datetime1">
              <a:rPr lang="el-GR"/>
              <a:pPr>
                <a:defRPr/>
              </a:pPr>
              <a:t>7/4/2024</a:t>
            </a:fld>
            <a:endParaRPr lang="el-GR"/>
          </a:p>
        </p:txBody>
      </p:sp>
      <p:sp>
        <p:nvSpPr>
          <p:cNvPr id="3" name="2 - Θέση υποσέλιδου"/>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a:solidFill>
                  <a:schemeClr val="tx2"/>
                </a:solidFill>
                <a:latin typeface="+mn-lt"/>
              </a:defRPr>
            </a:lvl1pPr>
          </a:lstStyle>
          <a:p>
            <a:pPr>
              <a:defRPr/>
            </a:pPr>
            <a:r>
              <a:rPr lang="en-US"/>
              <a:t>Wines of Greece</a:t>
            </a:r>
            <a:endParaRPr lang="el-GR"/>
          </a:p>
        </p:txBody>
      </p:sp>
      <p:sp>
        <p:nvSpPr>
          <p:cNvPr id="7" name="6 - Ορθογώνιο"/>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7 - Ορθογώνιο"/>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8 - Ορθογώνιο"/>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22 - Θέση αριθμού διαφάνειας"/>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a:solidFill>
                  <a:srgbClr val="FFFFFF"/>
                </a:solidFill>
                <a:latin typeface="+mn-lt"/>
              </a:defRPr>
            </a:lvl1pPr>
          </a:lstStyle>
          <a:p>
            <a:pPr>
              <a:defRPr/>
            </a:pPr>
            <a:fld id="{BA7C9FB3-5B86-4E55-B192-D04BC45BA800}" type="slidenum">
              <a:rPr lang="el-GR"/>
              <a:pPr>
                <a:defRPr/>
              </a:pPr>
              <a:t>‹#›</a:t>
            </a:fld>
            <a:endParaRPr lang="el-GR"/>
          </a:p>
        </p:txBody>
      </p:sp>
    </p:spTree>
  </p:cSld>
  <p:clrMap bg1="lt1" tx1="dk1" bg2="lt2" tx2="dk2" accent1="accent1" accent2="accent2" accent3="accent3" accent4="accent4" accent5="accent5" accent6="accent6" hlink="hlink" folHlink="folHlink"/>
  <p:sldLayoutIdLst>
    <p:sldLayoutId id="2147484025" r:id="rId1"/>
    <p:sldLayoutId id="2147484021" r:id="rId2"/>
    <p:sldLayoutId id="2147484026" r:id="rId3"/>
    <p:sldLayoutId id="2147484027" r:id="rId4"/>
    <p:sldLayoutId id="2147484028" r:id="rId5"/>
    <p:sldLayoutId id="2147484022" r:id="rId6"/>
    <p:sldLayoutId id="2147484029" r:id="rId7"/>
    <p:sldLayoutId id="2147484023" r:id="rId8"/>
    <p:sldLayoutId id="2147484030" r:id="rId9"/>
    <p:sldLayoutId id="2147484024" r:id="rId10"/>
    <p:sldLayoutId id="2147484031" r:id="rId11"/>
  </p:sldLayoutIdLst>
  <p:hf hdr="0" dt="0"/>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Calibri" pitchFamily="34" charset="0"/>
        </a:defRPr>
      </a:lvl2pPr>
      <a:lvl3pPr algn="l" rtl="0" eaLnBrk="0" fontAlgn="base" hangingPunct="0">
        <a:spcBef>
          <a:spcPct val="0"/>
        </a:spcBef>
        <a:spcAft>
          <a:spcPct val="0"/>
        </a:spcAft>
        <a:defRPr sz="4400">
          <a:solidFill>
            <a:schemeClr val="tx2"/>
          </a:solidFill>
          <a:latin typeface="Calibri" pitchFamily="34" charset="0"/>
        </a:defRPr>
      </a:lvl3pPr>
      <a:lvl4pPr algn="l" rtl="0" eaLnBrk="0" fontAlgn="base" hangingPunct="0">
        <a:spcBef>
          <a:spcPct val="0"/>
        </a:spcBef>
        <a:spcAft>
          <a:spcPct val="0"/>
        </a:spcAft>
        <a:defRPr sz="4400">
          <a:solidFill>
            <a:schemeClr val="tx2"/>
          </a:solidFill>
          <a:latin typeface="Calibri" pitchFamily="34" charset="0"/>
        </a:defRPr>
      </a:lvl4pPr>
      <a:lvl5pPr algn="l" rtl="0" eaLnBrk="0" fontAlgn="base" hangingPunct="0">
        <a:spcBef>
          <a:spcPct val="0"/>
        </a:spcBef>
        <a:spcAft>
          <a:spcPct val="0"/>
        </a:spcAft>
        <a:defRPr sz="4400">
          <a:solidFill>
            <a:schemeClr val="tx2"/>
          </a:solidFill>
          <a:latin typeface="Calibri" pitchFamily="34" charset="0"/>
        </a:defRPr>
      </a:lvl5pPr>
      <a:lvl6pPr marL="457200" algn="l" rtl="0" fontAlgn="base">
        <a:spcBef>
          <a:spcPct val="0"/>
        </a:spcBef>
        <a:spcAft>
          <a:spcPct val="0"/>
        </a:spcAft>
        <a:defRPr sz="4400">
          <a:solidFill>
            <a:schemeClr val="tx2"/>
          </a:solidFill>
          <a:latin typeface="Calibri" pitchFamily="34" charset="0"/>
        </a:defRPr>
      </a:lvl6pPr>
      <a:lvl7pPr marL="914400" algn="l" rtl="0" fontAlgn="base">
        <a:spcBef>
          <a:spcPct val="0"/>
        </a:spcBef>
        <a:spcAft>
          <a:spcPct val="0"/>
        </a:spcAft>
        <a:defRPr sz="4400">
          <a:solidFill>
            <a:schemeClr val="tx2"/>
          </a:solidFill>
          <a:latin typeface="Calibri" pitchFamily="34" charset="0"/>
        </a:defRPr>
      </a:lvl7pPr>
      <a:lvl8pPr marL="1371600" algn="l" rtl="0" fontAlgn="base">
        <a:spcBef>
          <a:spcPct val="0"/>
        </a:spcBef>
        <a:spcAft>
          <a:spcPct val="0"/>
        </a:spcAft>
        <a:defRPr sz="4400">
          <a:solidFill>
            <a:schemeClr val="tx2"/>
          </a:solidFill>
          <a:latin typeface="Calibri" pitchFamily="34" charset="0"/>
        </a:defRPr>
      </a:lvl8pPr>
      <a:lvl9pPr marL="1828800" algn="l" rtl="0" fontAlgn="base">
        <a:spcBef>
          <a:spcPct val="0"/>
        </a:spcBef>
        <a:spcAft>
          <a:spcPct val="0"/>
        </a:spcAft>
        <a:defRPr sz="4400">
          <a:solidFill>
            <a:schemeClr val="tx2"/>
          </a:solidFill>
          <a:latin typeface="Calibri" pitchFamily="34" charset="0"/>
        </a:defRPr>
      </a:lvl9pPr>
    </p:titleStyle>
    <p:bodyStyle>
      <a:lvl1pPr marL="319088" indent="-319088" algn="l" rtl="0" eaLnBrk="0" fontAlgn="base" hangingPunct="0">
        <a:spcBef>
          <a:spcPts val="700"/>
        </a:spcBef>
        <a:spcAft>
          <a:spcPct val="0"/>
        </a:spcAft>
        <a:buClr>
          <a:schemeClr val="accent2"/>
        </a:buClr>
        <a:buSzPct val="60000"/>
        <a:buFont typeface="Wingdings" pitchFamily="2" charset="2"/>
        <a:buChar char=""/>
        <a:defRPr sz="2900" kern="1200">
          <a:solidFill>
            <a:schemeClr val="tx1"/>
          </a:solidFill>
          <a:latin typeface="+mn-lt"/>
          <a:ea typeface="+mn-ea"/>
          <a:cs typeface="+mn-cs"/>
        </a:defRPr>
      </a:lvl1pPr>
      <a:lvl2pPr marL="639763" indent="-273050" algn="l" rtl="0" eaLnBrk="0" fontAlgn="base" hangingPunct="0">
        <a:spcBef>
          <a:spcPts val="550"/>
        </a:spcBef>
        <a:spcAft>
          <a:spcPct val="0"/>
        </a:spcAft>
        <a:buClr>
          <a:schemeClr val="accent1"/>
        </a:buClr>
        <a:buSzPct val="70000"/>
        <a:buFont typeface="Wingdings 2" pitchFamily="18" charset="2"/>
        <a:buChar char=""/>
        <a:defRPr sz="2600" kern="1200">
          <a:solidFill>
            <a:schemeClr val="tx1"/>
          </a:solidFill>
          <a:latin typeface="+mn-lt"/>
          <a:ea typeface="+mn-ea"/>
          <a:cs typeface="+mn-cs"/>
        </a:defRPr>
      </a:lvl2pPr>
      <a:lvl3pPr marL="914400" indent="-228600" algn="l" rtl="0" eaLnBrk="0" fontAlgn="base" hangingPunct="0">
        <a:spcBef>
          <a:spcPts val="500"/>
        </a:spcBef>
        <a:spcAft>
          <a:spcPct val="0"/>
        </a:spcAft>
        <a:buClr>
          <a:schemeClr val="accent2"/>
        </a:buClr>
        <a:buSzPct val="75000"/>
        <a:buFont typeface="Wingdings" pitchFamily="2" charset="2"/>
        <a:buChar char=""/>
        <a:defRPr sz="2300" kern="1200">
          <a:solidFill>
            <a:schemeClr val="tx1"/>
          </a:solidFill>
          <a:latin typeface="+mn-lt"/>
          <a:ea typeface="+mn-ea"/>
          <a:cs typeface="+mn-cs"/>
        </a:defRPr>
      </a:lvl3pPr>
      <a:lvl4pPr marL="1371600" indent="-228600" algn="l" rtl="0" eaLnBrk="0" fontAlgn="base" hangingPunct="0">
        <a:spcBef>
          <a:spcPts val="400"/>
        </a:spcBef>
        <a:spcAft>
          <a:spcPct val="0"/>
        </a:spcAft>
        <a:buClr>
          <a:srgbClr val="A8CDD7"/>
        </a:buClr>
        <a:buSzPct val="75000"/>
        <a:buFont typeface="Wingdings" pitchFamily="2" charset="2"/>
        <a:buChar char=""/>
        <a:defRPr sz="2000" kern="1200">
          <a:solidFill>
            <a:schemeClr val="tx1"/>
          </a:solidFill>
          <a:latin typeface="+mn-lt"/>
          <a:ea typeface="+mn-ea"/>
          <a:cs typeface="+mn-cs"/>
        </a:defRPr>
      </a:lvl4pPr>
      <a:lvl5pPr marL="1828800" indent="-228600" algn="l" rtl="0" eaLnBrk="0" fontAlgn="base" hangingPunct="0">
        <a:spcBef>
          <a:spcPts val="400"/>
        </a:spcBef>
        <a:spcAft>
          <a:spcPct val="0"/>
        </a:spcAft>
        <a:buClr>
          <a:srgbClr val="C0BEAF"/>
        </a:buClr>
        <a:buSzPct val="65000"/>
        <a:buFont typeface="Wingdings" pitchFamily="2" charset="2"/>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333375"/>
            <a:ext cx="7772400" cy="1079500"/>
          </a:xfrm>
        </p:spPr>
        <p:txBody>
          <a:bodyPr>
            <a:normAutofit fontScale="90000"/>
          </a:bodyPr>
          <a:lstStyle/>
          <a:p>
            <a:pPr eaLnBrk="1" fontAlgn="auto" hangingPunct="1">
              <a:spcAft>
                <a:spcPts val="0"/>
              </a:spcAft>
              <a:defRPr/>
            </a:pPr>
            <a:br>
              <a:rPr lang="el-GR" b="1" dirty="0"/>
            </a:br>
            <a:endParaRPr lang="el-GR" dirty="0"/>
          </a:p>
        </p:txBody>
      </p:sp>
      <p:sp>
        <p:nvSpPr>
          <p:cNvPr id="9219" name="2 - Υπότιτλος"/>
          <p:cNvSpPr>
            <a:spLocks noGrp="1"/>
          </p:cNvSpPr>
          <p:nvPr>
            <p:ph type="subTitle" idx="1"/>
          </p:nvPr>
        </p:nvSpPr>
        <p:spPr>
          <a:xfrm>
            <a:off x="1258888" y="2205038"/>
            <a:ext cx="6400800" cy="3433762"/>
          </a:xfrm>
        </p:spPr>
        <p:txBody>
          <a:bodyPr/>
          <a:lstStyle/>
          <a:p>
            <a:pPr algn="ctr" eaLnBrk="1" hangingPunct="1"/>
            <a:r>
              <a:rPr lang="en-US" sz="4000" dirty="0"/>
              <a:t>Viticulture</a:t>
            </a:r>
            <a:endParaRPr lang="el-GR" sz="4000" dirty="0"/>
          </a:p>
        </p:txBody>
      </p:sp>
      <p:pic>
        <p:nvPicPr>
          <p:cNvPr id="4" name="Picture 3">
            <a:extLst>
              <a:ext uri="{FF2B5EF4-FFF2-40B4-BE49-F238E27FC236}">
                <a16:creationId xmlns:a16="http://schemas.microsoft.com/office/drawing/2014/main" id="{12852429-2051-964C-9EAB-70ADFA6A78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3500" y="1968500"/>
            <a:ext cx="6477000" cy="2921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AAF06-21F5-054E-AFFA-D98D6695182A}"/>
              </a:ext>
            </a:extLst>
          </p:cNvPr>
          <p:cNvSpPr>
            <a:spLocks noGrp="1"/>
          </p:cNvSpPr>
          <p:nvPr>
            <p:ph type="title"/>
          </p:nvPr>
        </p:nvSpPr>
        <p:spPr>
          <a:xfrm>
            <a:off x="539552" y="620688"/>
            <a:ext cx="7886700" cy="444104"/>
          </a:xfrm>
        </p:spPr>
        <p:txBody>
          <a:bodyPr>
            <a:normAutofit/>
          </a:bodyPr>
          <a:lstStyle/>
          <a:p>
            <a:r>
              <a:rPr lang="en-US" sz="1800" b="1" dirty="0"/>
              <a:t>Greek PDO-PGI wines</a:t>
            </a:r>
          </a:p>
        </p:txBody>
      </p:sp>
      <p:pic>
        <p:nvPicPr>
          <p:cNvPr id="5" name="Content Placeholder 4">
            <a:extLst>
              <a:ext uri="{FF2B5EF4-FFF2-40B4-BE49-F238E27FC236}">
                <a16:creationId xmlns:a16="http://schemas.microsoft.com/office/drawing/2014/main" id="{9221BBF4-0F6F-EE49-80AB-CEB3FB5C59FD}"/>
              </a:ext>
            </a:extLst>
          </p:cNvPr>
          <p:cNvPicPr>
            <a:picLocks noGrp="1" noChangeAspect="1"/>
          </p:cNvPicPr>
          <p:nvPr>
            <p:ph idx="1"/>
          </p:nvPr>
        </p:nvPicPr>
        <p:blipFill>
          <a:blip r:embed="rId2"/>
          <a:stretch>
            <a:fillRect/>
          </a:stretch>
        </p:blipFill>
        <p:spPr>
          <a:xfrm>
            <a:off x="2915816" y="1525453"/>
            <a:ext cx="3816424" cy="5185773"/>
          </a:xfrm>
        </p:spPr>
      </p:pic>
      <p:pic>
        <p:nvPicPr>
          <p:cNvPr id="4" name="Picture 3">
            <a:extLst>
              <a:ext uri="{FF2B5EF4-FFF2-40B4-BE49-F238E27FC236}">
                <a16:creationId xmlns:a16="http://schemas.microsoft.com/office/drawing/2014/main" id="{69C4EA92-6A51-7343-9D9D-371F6B5B41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5710" y="228600"/>
            <a:ext cx="2328809" cy="1050247"/>
          </a:xfrm>
          <a:prstGeom prst="rect">
            <a:avLst/>
          </a:prstGeom>
        </p:spPr>
      </p:pic>
    </p:spTree>
    <p:extLst>
      <p:ext uri="{BB962C8B-B14F-4D97-AF65-F5344CB8AC3E}">
        <p14:creationId xmlns:p14="http://schemas.microsoft.com/office/powerpoint/2010/main" val="25606743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id="{601575C7-269D-F447-B161-730C868D7525}"/>
              </a:ext>
            </a:extLst>
          </p:cNvPr>
          <p:cNvSpPr>
            <a:spLocks noGrp="1" noChangeArrowheads="1"/>
          </p:cNvSpPr>
          <p:nvPr>
            <p:ph type="title"/>
          </p:nvPr>
        </p:nvSpPr>
        <p:spPr>
          <a:xfrm>
            <a:off x="1763688" y="174379"/>
            <a:ext cx="4495800" cy="762000"/>
          </a:xfrm>
        </p:spPr>
        <p:txBody>
          <a:bodyPr/>
          <a:lstStyle/>
          <a:p>
            <a:pPr eaLnBrk="1" hangingPunct="1"/>
            <a:br>
              <a:rPr lang="en-US" altLang="en-US" sz="2400" b="0" dirty="0">
                <a:ea typeface="ＭＳ Ｐゴシック" panose="020B0600070205080204" pitchFamily="34" charset="-128"/>
              </a:rPr>
            </a:br>
            <a:r>
              <a:rPr lang="en-US" altLang="en-US" sz="2400" b="1" dirty="0">
                <a:ea typeface="ＭＳ Ｐゴシック" panose="020B0600070205080204" pitchFamily="34" charset="-128"/>
              </a:rPr>
              <a:t>Greece: A land of contrasts</a:t>
            </a:r>
          </a:p>
        </p:txBody>
      </p:sp>
      <p:pic>
        <p:nvPicPr>
          <p:cNvPr id="25602" name="Picture 4">
            <a:extLst>
              <a:ext uri="{FF2B5EF4-FFF2-40B4-BE49-F238E27FC236}">
                <a16:creationId xmlns:a16="http://schemas.microsoft.com/office/drawing/2014/main" id="{28810ED0-10CC-D943-B0BD-A22FAB9FCCB6}"/>
              </a:ext>
            </a:extLst>
          </p:cNvPr>
          <p:cNvPicPr>
            <a:picLocks noGrp="1" noChangeAspect="1" noChangeArrowheads="1"/>
          </p:cNvPicPr>
          <p:nvPr>
            <p:ph type="body" idx="1"/>
          </p:nvPr>
        </p:nvPicPr>
        <p:blipFill>
          <a:blip r:embed="rId3" cstate="print">
            <a:extLst>
              <a:ext uri="{28A0092B-C50C-407E-A947-70E740481C1C}">
                <a14:useLocalDpi xmlns:a14="http://schemas.microsoft.com/office/drawing/2010/main" val="0"/>
              </a:ext>
            </a:extLst>
          </a:blip>
          <a:srcRect/>
          <a:stretch>
            <a:fillRect/>
          </a:stretch>
        </p:blipFill>
        <p:spPr>
          <a:xfrm>
            <a:off x="914649" y="1700808"/>
            <a:ext cx="3943350" cy="2747441"/>
          </a:xfrm>
          <a:noFill/>
        </p:spPr>
      </p:pic>
      <p:sp>
        <p:nvSpPr>
          <p:cNvPr id="25603" name="Rectangle 7">
            <a:extLst>
              <a:ext uri="{FF2B5EF4-FFF2-40B4-BE49-F238E27FC236}">
                <a16:creationId xmlns:a16="http://schemas.microsoft.com/office/drawing/2014/main" id="{A8941A66-FD0F-AB43-AE8C-9A6914F192CA}"/>
              </a:ext>
            </a:extLst>
          </p:cNvPr>
          <p:cNvSpPr>
            <a:spLocks noChangeArrowheads="1"/>
          </p:cNvSpPr>
          <p:nvPr/>
        </p:nvSpPr>
        <p:spPr bwMode="auto">
          <a:xfrm>
            <a:off x="1889125" y="53609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itchFamily="2" charset="2"/>
              <a:buChar char="n"/>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en-US" sz="2400"/>
          </a:p>
        </p:txBody>
      </p:sp>
      <p:pic>
        <p:nvPicPr>
          <p:cNvPr id="25604" name="Picture 8">
            <a:extLst>
              <a:ext uri="{FF2B5EF4-FFF2-40B4-BE49-F238E27FC236}">
                <a16:creationId xmlns:a16="http://schemas.microsoft.com/office/drawing/2014/main" id="{D42E69FE-0987-2E41-9870-CA8F5BF491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799" y="1561034"/>
            <a:ext cx="3662295" cy="2641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9">
            <a:extLst>
              <a:ext uri="{FF2B5EF4-FFF2-40B4-BE49-F238E27FC236}">
                <a16:creationId xmlns:a16="http://schemas.microsoft.com/office/drawing/2014/main" id="{E0974E96-AF31-C044-AB36-95DBBCFEB75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3585" y="4202112"/>
            <a:ext cx="3983214" cy="265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11">
            <a:extLst>
              <a:ext uri="{FF2B5EF4-FFF2-40B4-BE49-F238E27FC236}">
                <a16:creationId xmlns:a16="http://schemas.microsoft.com/office/drawing/2014/main" id="{15F8F7F2-29BA-3343-9BE2-0FA0466B7A9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60481" y="4166611"/>
            <a:ext cx="3694929" cy="2676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71B89705-F42A-8047-8663-BDB9065649E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35710" y="228600"/>
            <a:ext cx="2328809" cy="1050247"/>
          </a:xfrm>
          <a:prstGeom prst="rect">
            <a:avLst/>
          </a:prstGeom>
        </p:spPr>
      </p:pic>
    </p:spTree>
    <p:extLst>
      <p:ext uri="{BB962C8B-B14F-4D97-AF65-F5344CB8AC3E}">
        <p14:creationId xmlns:p14="http://schemas.microsoft.com/office/powerpoint/2010/main" val="6360073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Backup\Documents\ΠΑΡΟΥΣΙΑΣΕΙΣ\Clos Vougeot\fotos\Santorini\ampelies\DOMAINE-SIGALA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0528" y="-171400"/>
            <a:ext cx="9450000" cy="70294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https://winesofgreece.org/wp-content/uploads/2018/07/Historic_vineyards_of_central_Greece-1030x773.jpg">
            <a:extLst>
              <a:ext uri="{FF2B5EF4-FFF2-40B4-BE49-F238E27FC236}">
                <a16:creationId xmlns:a16="http://schemas.microsoft.com/office/drawing/2014/main" id="{C72A1F10-F2FA-69E3-7C18-072087906AA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552" y="-387424"/>
            <a:ext cx="9810750" cy="7362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36141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ttps://winesofgreece.org/wp-content/uploads/2018/07/Historic_vineyards_of_the_Peloponnese_and_the_Ionian_Islands-1030x77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934" y="-45665"/>
            <a:ext cx="9198934" cy="6903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52778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32E76-1B11-1749-B785-6A7684DD7312}"/>
              </a:ext>
            </a:extLst>
          </p:cNvPr>
          <p:cNvSpPr>
            <a:spLocks noGrp="1"/>
          </p:cNvSpPr>
          <p:nvPr>
            <p:ph type="title"/>
          </p:nvPr>
        </p:nvSpPr>
        <p:spPr/>
        <p:txBody>
          <a:bodyPr/>
          <a:lstStyle/>
          <a:p>
            <a:r>
              <a:rPr lang="en-US" sz="2400" b="1" dirty="0"/>
              <a:t>Greek wine exports to the UK</a:t>
            </a:r>
          </a:p>
        </p:txBody>
      </p:sp>
      <p:graphicFrame>
        <p:nvGraphicFramePr>
          <p:cNvPr id="6" name="Content Placeholder 5">
            <a:extLst>
              <a:ext uri="{FF2B5EF4-FFF2-40B4-BE49-F238E27FC236}">
                <a16:creationId xmlns:a16="http://schemas.microsoft.com/office/drawing/2014/main" id="{5FE44264-B0E8-C945-9813-1115A125515A}"/>
              </a:ext>
            </a:extLst>
          </p:cNvPr>
          <p:cNvGraphicFramePr>
            <a:graphicFrameLocks noGrp="1"/>
          </p:cNvGraphicFramePr>
          <p:nvPr>
            <p:ph sz="quarter" idx="1"/>
            <p:extLst>
              <p:ext uri="{D42A27DB-BD31-4B8C-83A1-F6EECF244321}">
                <p14:modId xmlns:p14="http://schemas.microsoft.com/office/powerpoint/2010/main" val="3029991523"/>
              </p:ext>
            </p:extLst>
          </p:nvPr>
        </p:nvGraphicFramePr>
        <p:xfrm>
          <a:off x="1763688" y="1624170"/>
          <a:ext cx="6477971" cy="2088231"/>
        </p:xfrm>
        <a:graphic>
          <a:graphicData uri="http://schemas.openxmlformats.org/drawingml/2006/table">
            <a:tbl>
              <a:tblPr>
                <a:tableStyleId>{5C22544A-7EE6-4342-B048-85BDC9FD1C3A}</a:tableStyleId>
              </a:tblPr>
              <a:tblGrid>
                <a:gridCol w="798853">
                  <a:extLst>
                    <a:ext uri="{9D8B030D-6E8A-4147-A177-3AD203B41FA5}">
                      <a16:colId xmlns:a16="http://schemas.microsoft.com/office/drawing/2014/main" val="2122424452"/>
                    </a:ext>
                  </a:extLst>
                </a:gridCol>
                <a:gridCol w="798853">
                  <a:extLst>
                    <a:ext uri="{9D8B030D-6E8A-4147-A177-3AD203B41FA5}">
                      <a16:colId xmlns:a16="http://schemas.microsoft.com/office/drawing/2014/main" val="3074759817"/>
                    </a:ext>
                  </a:extLst>
                </a:gridCol>
                <a:gridCol w="798853">
                  <a:extLst>
                    <a:ext uri="{9D8B030D-6E8A-4147-A177-3AD203B41FA5}">
                      <a16:colId xmlns:a16="http://schemas.microsoft.com/office/drawing/2014/main" val="962313856"/>
                    </a:ext>
                  </a:extLst>
                </a:gridCol>
                <a:gridCol w="798853">
                  <a:extLst>
                    <a:ext uri="{9D8B030D-6E8A-4147-A177-3AD203B41FA5}">
                      <a16:colId xmlns:a16="http://schemas.microsoft.com/office/drawing/2014/main" val="2037601584"/>
                    </a:ext>
                  </a:extLst>
                </a:gridCol>
                <a:gridCol w="798853">
                  <a:extLst>
                    <a:ext uri="{9D8B030D-6E8A-4147-A177-3AD203B41FA5}">
                      <a16:colId xmlns:a16="http://schemas.microsoft.com/office/drawing/2014/main" val="1423016286"/>
                    </a:ext>
                  </a:extLst>
                </a:gridCol>
                <a:gridCol w="755279">
                  <a:extLst>
                    <a:ext uri="{9D8B030D-6E8A-4147-A177-3AD203B41FA5}">
                      <a16:colId xmlns:a16="http://schemas.microsoft.com/office/drawing/2014/main" val="1648090553"/>
                    </a:ext>
                  </a:extLst>
                </a:gridCol>
                <a:gridCol w="652144">
                  <a:extLst>
                    <a:ext uri="{9D8B030D-6E8A-4147-A177-3AD203B41FA5}">
                      <a16:colId xmlns:a16="http://schemas.microsoft.com/office/drawing/2014/main" val="1329595267"/>
                    </a:ext>
                  </a:extLst>
                </a:gridCol>
                <a:gridCol w="1076283">
                  <a:extLst>
                    <a:ext uri="{9D8B030D-6E8A-4147-A177-3AD203B41FA5}">
                      <a16:colId xmlns:a16="http://schemas.microsoft.com/office/drawing/2014/main" val="3467624531"/>
                    </a:ext>
                  </a:extLst>
                </a:gridCol>
              </a:tblGrid>
              <a:tr h="632797">
                <a:tc>
                  <a:txBody>
                    <a:bodyPr/>
                    <a:lstStyle/>
                    <a:p>
                      <a:pPr algn="r" fontAlgn="b"/>
                      <a:r>
                        <a:rPr lang="en-US" sz="1200" b="1" u="none" strike="noStrike" dirty="0">
                          <a:effectLst/>
                        </a:rPr>
                        <a:t>2018</a:t>
                      </a:r>
                      <a:endParaRPr lang="en-US"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200" b="1" u="none" strike="noStrike" dirty="0">
                          <a:effectLst/>
                        </a:rPr>
                        <a:t>2019</a:t>
                      </a:r>
                      <a:endParaRPr lang="en-US"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200" b="1" u="none" strike="noStrike" dirty="0">
                          <a:effectLst/>
                        </a:rPr>
                        <a:t>2020</a:t>
                      </a:r>
                      <a:endParaRPr lang="en-US"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200" b="1" u="none" strike="noStrike" dirty="0">
                          <a:effectLst/>
                        </a:rPr>
                        <a:t>2021</a:t>
                      </a:r>
                      <a:endParaRPr lang="en-US"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200" b="1" u="none" strike="noStrike" dirty="0">
                          <a:effectLst/>
                        </a:rPr>
                        <a:t>2022</a:t>
                      </a:r>
                      <a:endParaRPr lang="en-US"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l-GR" sz="1100" b="1" i="0" u="none" strike="noStrike" dirty="0">
                          <a:solidFill>
                            <a:srgbClr val="000000"/>
                          </a:solidFill>
                          <a:effectLst/>
                          <a:latin typeface="Calibri" panose="020F0502020204030204" pitchFamily="34" charset="0"/>
                        </a:rPr>
                        <a:t>2023</a:t>
                      </a:r>
                      <a:endParaRPr lang="en-US"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l-GR" sz="1100" b="1" i="0" u="none" strike="noStrike" dirty="0">
                          <a:solidFill>
                            <a:srgbClr val="000000"/>
                          </a:solidFill>
                          <a:effectLst/>
                          <a:latin typeface="Calibri" panose="020F0502020204030204" pitchFamily="34" charset="0"/>
                        </a:rPr>
                        <a:t>%</a:t>
                      </a:r>
                    </a:p>
                  </a:txBody>
                  <a:tcPr marL="9525" marR="9525" marT="9525" marB="0" anchor="b"/>
                </a:tc>
                <a:tc>
                  <a:txBody>
                    <a:bodyPr/>
                    <a:lstStyle/>
                    <a:p>
                      <a:pPr algn="ctr" fontAlgn="b"/>
                      <a:r>
                        <a:rPr lang="el-GR" sz="1100" b="1" i="0" u="none" strike="noStrike" dirty="0">
                          <a:solidFill>
                            <a:srgbClr val="000000"/>
                          </a:solidFill>
                          <a:effectLst/>
                          <a:latin typeface="Calibri" panose="020F0502020204030204" pitchFamily="34" charset="0"/>
                        </a:rPr>
                        <a:t>5 </a:t>
                      </a:r>
                      <a:r>
                        <a:rPr lang="en-US" sz="1100" b="1" i="0" u="none" strike="noStrike" dirty="0">
                          <a:solidFill>
                            <a:srgbClr val="000000"/>
                          </a:solidFill>
                          <a:effectLst/>
                          <a:latin typeface="Calibri" panose="020F0502020204030204" pitchFamily="34" charset="0"/>
                        </a:rPr>
                        <a:t>Years Average</a:t>
                      </a:r>
                    </a:p>
                  </a:txBody>
                  <a:tcPr marL="9525" marR="9525" marT="9525" marB="0" anchor="b"/>
                </a:tc>
                <a:extLst>
                  <a:ext uri="{0D108BD9-81ED-4DB2-BD59-A6C34878D82A}">
                    <a16:rowId xmlns:a16="http://schemas.microsoft.com/office/drawing/2014/main" val="781662323"/>
                  </a:ext>
                </a:extLst>
              </a:tr>
              <a:tr h="474598">
                <a:tc>
                  <a:txBody>
                    <a:bodyPr/>
                    <a:lstStyle/>
                    <a:p>
                      <a:pPr algn="ctr" fontAlgn="b"/>
                      <a:r>
                        <a:rPr lang="en-US" sz="1100" u="none" strike="noStrike" dirty="0">
                          <a:effectLst/>
                        </a:rPr>
                        <a:t>2</a:t>
                      </a:r>
                      <a:r>
                        <a:rPr lang="el-GR" sz="1100" u="none" strike="noStrike" dirty="0">
                          <a:effectLst/>
                        </a:rPr>
                        <a:t>.966.807</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l-GR" sz="1100" b="0" i="0" u="none" strike="noStrike" dirty="0">
                          <a:solidFill>
                            <a:srgbClr val="000000"/>
                          </a:solidFill>
                          <a:effectLst/>
                          <a:latin typeface="Calibri" panose="020F0502020204030204" pitchFamily="34" charset="0"/>
                        </a:rPr>
                        <a:t>3.116.931</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l-GR" sz="1100" b="0" i="0" u="none" strike="noStrike" dirty="0">
                          <a:solidFill>
                            <a:srgbClr val="000000"/>
                          </a:solidFill>
                          <a:effectLst/>
                          <a:latin typeface="Calibri" panose="020F0502020204030204" pitchFamily="34" charset="0"/>
                        </a:rPr>
                        <a:t>2.993.638</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l-GR" sz="1100" u="none" strike="noStrike" dirty="0">
                          <a:effectLst/>
                        </a:rPr>
                        <a:t>6.197.261</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l-GR" sz="1100" u="none" strike="noStrike" dirty="0">
                          <a:effectLst/>
                        </a:rPr>
                        <a:t>7.012.441</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l-GR" sz="1100" u="none" strike="noStrike" dirty="0">
                          <a:effectLst/>
                        </a:rPr>
                        <a:t>7.017.702</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l-GR" sz="1100" u="none" strike="noStrike" dirty="0">
                          <a:effectLst/>
                        </a:rPr>
                        <a:t>0,08</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4.457.416</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568352138"/>
                  </a:ext>
                </a:extLst>
              </a:tr>
              <a:tr h="474598">
                <a:tc>
                  <a:txBody>
                    <a:bodyPr/>
                    <a:lstStyle/>
                    <a:p>
                      <a:pPr algn="ctr" fontAlgn="b"/>
                      <a:r>
                        <a:rPr lang="en-US" sz="1100" u="none" strike="noStrike" dirty="0">
                          <a:effectLst/>
                        </a:rPr>
                        <a:t>9</a:t>
                      </a:r>
                      <a:r>
                        <a:rPr lang="el-GR" sz="1100" u="none" strike="noStrike" dirty="0">
                          <a:effectLst/>
                        </a:rPr>
                        <a:t>74.917</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l-GR" sz="1100" b="0" i="0" u="none" strike="noStrike" dirty="0">
                          <a:solidFill>
                            <a:srgbClr val="000000"/>
                          </a:solidFill>
                          <a:effectLst/>
                          <a:latin typeface="Calibri" panose="020F0502020204030204" pitchFamily="34" charset="0"/>
                        </a:rPr>
                        <a:t>975.875</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l-GR" sz="1100" b="0" i="0" u="none" strike="noStrike" dirty="0">
                          <a:solidFill>
                            <a:srgbClr val="000000"/>
                          </a:solidFill>
                          <a:effectLst/>
                          <a:latin typeface="Calibri" panose="020F0502020204030204" pitchFamily="34" charset="0"/>
                        </a:rPr>
                        <a:t>939.520</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l-GR" sz="1100" b="0" i="0" u="none" strike="noStrike" dirty="0">
                          <a:solidFill>
                            <a:srgbClr val="000000"/>
                          </a:solidFill>
                          <a:effectLst/>
                          <a:latin typeface="Calibri" panose="020F0502020204030204" pitchFamily="34" charset="0"/>
                        </a:rPr>
                        <a:t>1.616.371</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l-GR" sz="1100" u="none" strike="noStrike" dirty="0">
                          <a:effectLst/>
                        </a:rPr>
                        <a:t>1.857.776</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l-GR" sz="1100" u="none" strike="noStrike" dirty="0">
                          <a:effectLst/>
                        </a:rPr>
                        <a:t>1.690.213</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l-GR" sz="1100" b="0" i="0" u="none" strike="noStrike" dirty="0">
                          <a:solidFill>
                            <a:srgbClr val="000000"/>
                          </a:solidFill>
                          <a:effectLst/>
                          <a:latin typeface="Calibri" panose="020F0502020204030204" pitchFamily="34" charset="0"/>
                        </a:rPr>
                        <a:t>-9,02</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1.272.892</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216829866"/>
                  </a:ext>
                </a:extLst>
              </a:tr>
              <a:tr h="506238">
                <a:tc>
                  <a:txBody>
                    <a:bodyPr/>
                    <a:lstStyle/>
                    <a:p>
                      <a:pPr algn="r" fontAlgn="b"/>
                      <a:r>
                        <a:rPr lang="el-GR" sz="1100" b="0" i="0" u="none" strike="noStrike" dirty="0">
                          <a:solidFill>
                            <a:srgbClr val="000000"/>
                          </a:solidFill>
                          <a:effectLst/>
                          <a:latin typeface="Calibri" panose="020F0502020204030204" pitchFamily="34" charset="0"/>
                        </a:rPr>
                        <a:t>3,04</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l-GR" sz="1100" b="0" i="0" u="none" strike="noStrike" dirty="0">
                          <a:solidFill>
                            <a:srgbClr val="000000"/>
                          </a:solidFill>
                          <a:effectLst/>
                          <a:latin typeface="Calibri" panose="020F0502020204030204" pitchFamily="34" charset="0"/>
                        </a:rPr>
                        <a:t>3,19</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l-GR" sz="1100" b="0" i="0" u="none" strike="noStrike" dirty="0">
                          <a:solidFill>
                            <a:srgbClr val="000000"/>
                          </a:solidFill>
                          <a:effectLst/>
                          <a:latin typeface="Calibri" panose="020F0502020204030204" pitchFamily="34" charset="0"/>
                        </a:rPr>
                        <a:t>3,19</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l-GR" sz="1100" b="0" i="0" u="none" strike="noStrike" dirty="0">
                          <a:solidFill>
                            <a:srgbClr val="000000"/>
                          </a:solidFill>
                          <a:effectLst/>
                          <a:latin typeface="Calibri" panose="020F0502020204030204" pitchFamily="34" charset="0"/>
                        </a:rPr>
                        <a:t>3,83</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l-GR" sz="1100" b="0" i="0" u="none" strike="noStrike" dirty="0">
                          <a:solidFill>
                            <a:srgbClr val="000000"/>
                          </a:solidFill>
                          <a:effectLst/>
                          <a:latin typeface="Calibri" panose="020F0502020204030204" pitchFamily="34" charset="0"/>
                        </a:rPr>
                        <a:t>3,77</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l-GR" sz="1100" u="none" strike="noStrike" dirty="0">
                          <a:effectLst/>
                        </a:rPr>
                        <a:t>4,15</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l-GR" sz="1100" u="none" strike="noStrike" dirty="0">
                          <a:effectLst/>
                        </a:rPr>
                        <a:t>10,00</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3,00</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550176265"/>
                  </a:ext>
                </a:extLst>
              </a:tr>
            </a:tbl>
          </a:graphicData>
        </a:graphic>
      </p:graphicFrame>
      <p:graphicFrame>
        <p:nvGraphicFramePr>
          <p:cNvPr id="7" name="Table 6">
            <a:extLst>
              <a:ext uri="{FF2B5EF4-FFF2-40B4-BE49-F238E27FC236}">
                <a16:creationId xmlns:a16="http://schemas.microsoft.com/office/drawing/2014/main" id="{67F58771-DC90-F640-AF64-DDFA2BFFC06F}"/>
              </a:ext>
            </a:extLst>
          </p:cNvPr>
          <p:cNvGraphicFramePr>
            <a:graphicFrameLocks noGrp="1"/>
          </p:cNvGraphicFramePr>
          <p:nvPr>
            <p:extLst>
              <p:ext uri="{D42A27DB-BD31-4B8C-83A1-F6EECF244321}">
                <p14:modId xmlns:p14="http://schemas.microsoft.com/office/powerpoint/2010/main" val="1034626910"/>
              </p:ext>
            </p:extLst>
          </p:nvPr>
        </p:nvGraphicFramePr>
        <p:xfrm>
          <a:off x="-35424" y="1624169"/>
          <a:ext cx="1799112" cy="2088231"/>
        </p:xfrm>
        <a:graphic>
          <a:graphicData uri="http://schemas.openxmlformats.org/drawingml/2006/table">
            <a:tbl>
              <a:tblPr>
                <a:tableStyleId>{5C22544A-7EE6-4342-B048-85BDC9FD1C3A}</a:tableStyleId>
              </a:tblPr>
              <a:tblGrid>
                <a:gridCol w="1799112">
                  <a:extLst>
                    <a:ext uri="{9D8B030D-6E8A-4147-A177-3AD203B41FA5}">
                      <a16:colId xmlns:a16="http://schemas.microsoft.com/office/drawing/2014/main" val="3528718787"/>
                    </a:ext>
                  </a:extLst>
                </a:gridCol>
              </a:tblGrid>
              <a:tr h="632798">
                <a:tc>
                  <a:txBody>
                    <a:bodyPr/>
                    <a:lstStyle/>
                    <a:p>
                      <a:pPr algn="l" fontAlgn="b"/>
                      <a:r>
                        <a:rPr lang="en-US" sz="1400" u="none" strike="noStrike" dirty="0">
                          <a:effectLst/>
                        </a:rPr>
                        <a:t>Exports to the UK</a:t>
                      </a:r>
                      <a:endParaRPr lang="el-GR" sz="14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583667125"/>
                  </a:ext>
                </a:extLst>
              </a:tr>
              <a:tr h="474598">
                <a:tc>
                  <a:txBody>
                    <a:bodyPr/>
                    <a:lstStyle/>
                    <a:p>
                      <a:pPr algn="l" fontAlgn="b"/>
                      <a:r>
                        <a:rPr lang="en-US" sz="1100" b="1" u="none" strike="noStrike" dirty="0">
                          <a:effectLst/>
                        </a:rPr>
                        <a:t>Value in </a:t>
                      </a:r>
                      <a:r>
                        <a:rPr lang="el-GR" sz="1100" b="1" u="none" strike="noStrike" dirty="0">
                          <a:effectLst/>
                        </a:rPr>
                        <a:t> €</a:t>
                      </a:r>
                      <a:endParaRPr lang="el-GR" sz="11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71708048"/>
                  </a:ext>
                </a:extLst>
              </a:tr>
              <a:tr h="474598">
                <a:tc>
                  <a:txBody>
                    <a:bodyPr/>
                    <a:lstStyle/>
                    <a:p>
                      <a:pPr algn="l" fontAlgn="b"/>
                      <a:r>
                        <a:rPr lang="en-US" sz="1100" b="1" u="none" strike="noStrike" dirty="0">
                          <a:effectLst/>
                        </a:rPr>
                        <a:t>Quantity in</a:t>
                      </a:r>
                      <a:r>
                        <a:rPr lang="el-GR" sz="1100" b="1" u="none" strike="noStrike" dirty="0">
                          <a:effectLst/>
                        </a:rPr>
                        <a:t> </a:t>
                      </a:r>
                      <a:r>
                        <a:rPr lang="en-US" sz="1100" b="1" u="none" strike="noStrike" dirty="0">
                          <a:effectLst/>
                        </a:rPr>
                        <a:t>kg</a:t>
                      </a:r>
                      <a:endParaRPr lang="en-US" sz="11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0253810"/>
                  </a:ext>
                </a:extLst>
              </a:tr>
              <a:tr h="506237">
                <a:tc>
                  <a:txBody>
                    <a:bodyPr/>
                    <a:lstStyle/>
                    <a:p>
                      <a:pPr algn="l" fontAlgn="b"/>
                      <a:r>
                        <a:rPr lang="en-US" sz="1100" b="1" u="none" strike="noStrike" dirty="0">
                          <a:effectLst/>
                        </a:rPr>
                        <a:t>Price/Quantity</a:t>
                      </a:r>
                      <a:r>
                        <a:rPr lang="el-GR" sz="1100" b="1" u="none" strike="noStrike" dirty="0">
                          <a:effectLst/>
                        </a:rPr>
                        <a:t> € / </a:t>
                      </a:r>
                      <a:r>
                        <a:rPr lang="en-US" sz="1100" b="1" u="none" strike="noStrike" dirty="0">
                          <a:effectLst/>
                        </a:rPr>
                        <a:t>kg</a:t>
                      </a:r>
                      <a:endParaRPr lang="en-US" sz="11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891195892"/>
                  </a:ext>
                </a:extLst>
              </a:tr>
            </a:tbl>
          </a:graphicData>
        </a:graphic>
      </p:graphicFrame>
      <p:pic>
        <p:nvPicPr>
          <p:cNvPr id="9" name="Picture 8">
            <a:extLst>
              <a:ext uri="{FF2B5EF4-FFF2-40B4-BE49-F238E27FC236}">
                <a16:creationId xmlns:a16="http://schemas.microsoft.com/office/drawing/2014/main" id="{B4FE6EEF-31A7-D840-9DC2-CE543F2E42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5710" y="228600"/>
            <a:ext cx="2328809" cy="1050247"/>
          </a:xfrm>
          <a:prstGeom prst="rect">
            <a:avLst/>
          </a:prstGeom>
        </p:spPr>
      </p:pic>
      <p:graphicFrame>
        <p:nvGraphicFramePr>
          <p:cNvPr id="3" name="Table 2">
            <a:extLst>
              <a:ext uri="{FF2B5EF4-FFF2-40B4-BE49-F238E27FC236}">
                <a16:creationId xmlns:a16="http://schemas.microsoft.com/office/drawing/2014/main" id="{1C10A75E-071B-F04A-91C6-E6F23DA038D1}"/>
              </a:ext>
            </a:extLst>
          </p:cNvPr>
          <p:cNvGraphicFramePr>
            <a:graphicFrameLocks noGrp="1"/>
          </p:cNvGraphicFramePr>
          <p:nvPr>
            <p:extLst>
              <p:ext uri="{D42A27DB-BD31-4B8C-83A1-F6EECF244321}">
                <p14:modId xmlns:p14="http://schemas.microsoft.com/office/powerpoint/2010/main" val="2827694058"/>
              </p:ext>
            </p:extLst>
          </p:nvPr>
        </p:nvGraphicFramePr>
        <p:xfrm>
          <a:off x="8241659" y="1624172"/>
          <a:ext cx="755279" cy="2088229"/>
        </p:xfrm>
        <a:graphic>
          <a:graphicData uri="http://schemas.openxmlformats.org/drawingml/2006/table">
            <a:tbl>
              <a:tblPr>
                <a:tableStyleId>{5C22544A-7EE6-4342-B048-85BDC9FD1C3A}</a:tableStyleId>
              </a:tblPr>
              <a:tblGrid>
                <a:gridCol w="755279">
                  <a:extLst>
                    <a:ext uri="{9D8B030D-6E8A-4147-A177-3AD203B41FA5}">
                      <a16:colId xmlns:a16="http://schemas.microsoft.com/office/drawing/2014/main" val="3244001503"/>
                    </a:ext>
                  </a:extLst>
                </a:gridCol>
              </a:tblGrid>
              <a:tr h="632795">
                <a:tc>
                  <a:txBody>
                    <a:bodyPr/>
                    <a:lstStyle/>
                    <a:p>
                      <a:pPr algn="ctr" fontAlgn="b"/>
                      <a:r>
                        <a:rPr lang="en-US" sz="1100" b="1" u="none" strike="noStrike" dirty="0">
                          <a:effectLst/>
                        </a:rPr>
                        <a:t>%</a:t>
                      </a:r>
                      <a:endParaRPr lang="en-US" sz="11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55157215"/>
                  </a:ext>
                </a:extLst>
              </a:tr>
              <a:tr h="474598">
                <a:tc>
                  <a:txBody>
                    <a:bodyPr/>
                    <a:lstStyle/>
                    <a:p>
                      <a:pPr algn="r" fontAlgn="b"/>
                      <a:r>
                        <a:rPr lang="el-GR" sz="1100" u="none" strike="noStrike" dirty="0">
                          <a:effectLst/>
                        </a:rPr>
                        <a:t>57,44</a:t>
                      </a:r>
                      <a:r>
                        <a:rPr lang="en-US" sz="1100" u="none" strike="noStrike" dirty="0">
                          <a:effectLst/>
                        </a:rPr>
                        <a:t>1</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082938488"/>
                  </a:ext>
                </a:extLst>
              </a:tr>
              <a:tr h="474598">
                <a:tc>
                  <a:txBody>
                    <a:bodyPr/>
                    <a:lstStyle/>
                    <a:p>
                      <a:pPr algn="r" fontAlgn="b"/>
                      <a:r>
                        <a:rPr lang="el-GR" sz="1100" u="none" strike="noStrike" dirty="0">
                          <a:effectLst/>
                        </a:rPr>
                        <a:t>32,79</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519731895"/>
                  </a:ext>
                </a:extLst>
              </a:tr>
              <a:tr h="506238">
                <a:tc>
                  <a:txBody>
                    <a:bodyPr/>
                    <a:lstStyle/>
                    <a:p>
                      <a:pPr algn="r" fontAlgn="b"/>
                      <a:r>
                        <a:rPr lang="el-GR" sz="1100" u="none" strike="noStrike" dirty="0">
                          <a:effectLst/>
                        </a:rPr>
                        <a:t>21,89</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303443825"/>
                  </a:ext>
                </a:extLst>
              </a:tr>
            </a:tbl>
          </a:graphicData>
        </a:graphic>
      </p:graphicFrame>
      <p:pic>
        <p:nvPicPr>
          <p:cNvPr id="5" name="Picture 4">
            <a:extLst>
              <a:ext uri="{FF2B5EF4-FFF2-40B4-BE49-F238E27FC236}">
                <a16:creationId xmlns:a16="http://schemas.microsoft.com/office/drawing/2014/main" id="{E5BEA64F-5172-3B4B-A665-50DFDB3DA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3688" y="3864706"/>
            <a:ext cx="5638800" cy="2971800"/>
          </a:xfrm>
          <a:prstGeom prst="rect">
            <a:avLst/>
          </a:prstGeom>
        </p:spPr>
      </p:pic>
    </p:spTree>
    <p:extLst>
      <p:ext uri="{BB962C8B-B14F-4D97-AF65-F5344CB8AC3E}">
        <p14:creationId xmlns:p14="http://schemas.microsoft.com/office/powerpoint/2010/main" val="33140255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70E9F-8C99-EB4D-89C2-EA530EF26FA5}"/>
              </a:ext>
            </a:extLst>
          </p:cNvPr>
          <p:cNvSpPr>
            <a:spLocks noGrp="1"/>
          </p:cNvSpPr>
          <p:nvPr>
            <p:ph type="title"/>
          </p:nvPr>
        </p:nvSpPr>
        <p:spPr>
          <a:xfrm>
            <a:off x="611560" y="620688"/>
            <a:ext cx="7393526" cy="693935"/>
          </a:xfrm>
        </p:spPr>
        <p:txBody>
          <a:bodyPr>
            <a:normAutofit/>
          </a:bodyPr>
          <a:lstStyle/>
          <a:p>
            <a:r>
              <a:rPr lang="el-GR" sz="1800" b="1" dirty="0"/>
              <a:t>1</a:t>
            </a:r>
            <a:r>
              <a:rPr lang="en-US" sz="1800" b="1" dirty="0"/>
              <a:t>. TSIMBIDI KYDONITSA 2023</a:t>
            </a:r>
          </a:p>
        </p:txBody>
      </p:sp>
      <p:graphicFrame>
        <p:nvGraphicFramePr>
          <p:cNvPr id="4" name="Table 3">
            <a:extLst>
              <a:ext uri="{FF2B5EF4-FFF2-40B4-BE49-F238E27FC236}">
                <a16:creationId xmlns:a16="http://schemas.microsoft.com/office/drawing/2014/main" id="{6BD506E5-0B60-294D-88C9-50A3A6F89A10}"/>
              </a:ext>
            </a:extLst>
          </p:cNvPr>
          <p:cNvGraphicFramePr>
            <a:graphicFrameLocks noGrp="1"/>
          </p:cNvGraphicFramePr>
          <p:nvPr>
            <p:extLst>
              <p:ext uri="{D42A27DB-BD31-4B8C-83A1-F6EECF244321}">
                <p14:modId xmlns:p14="http://schemas.microsoft.com/office/powerpoint/2010/main" val="2085993571"/>
              </p:ext>
            </p:extLst>
          </p:nvPr>
        </p:nvGraphicFramePr>
        <p:xfrm>
          <a:off x="395536" y="1676451"/>
          <a:ext cx="5904656" cy="4407334"/>
        </p:xfrm>
        <a:graphic>
          <a:graphicData uri="http://schemas.openxmlformats.org/drawingml/2006/table">
            <a:tbl>
              <a:tblPr firstRow="1" bandRow="1">
                <a:tableStyleId>{073A0DAA-6AF3-43AB-8588-CEC1D06C72B9}</a:tableStyleId>
              </a:tblPr>
              <a:tblGrid>
                <a:gridCol w="1853614">
                  <a:extLst>
                    <a:ext uri="{9D8B030D-6E8A-4147-A177-3AD203B41FA5}">
                      <a16:colId xmlns:a16="http://schemas.microsoft.com/office/drawing/2014/main" val="1204406582"/>
                    </a:ext>
                  </a:extLst>
                </a:gridCol>
                <a:gridCol w="4051042">
                  <a:extLst>
                    <a:ext uri="{9D8B030D-6E8A-4147-A177-3AD203B41FA5}">
                      <a16:colId xmlns:a16="http://schemas.microsoft.com/office/drawing/2014/main" val="1492906567"/>
                    </a:ext>
                  </a:extLst>
                </a:gridCol>
              </a:tblGrid>
              <a:tr h="329644">
                <a:tc>
                  <a:txBody>
                    <a:bodyPr/>
                    <a:lstStyle/>
                    <a:p>
                      <a:r>
                        <a:rPr lang="en-US" sz="1400" dirty="0">
                          <a:solidFill>
                            <a:schemeClr val="bg1"/>
                          </a:solidFill>
                        </a:rPr>
                        <a:t>Grape</a:t>
                      </a:r>
                      <a:r>
                        <a:rPr lang="en-US" sz="1400" dirty="0">
                          <a:solidFill>
                            <a:schemeClr val="tx1"/>
                          </a:solidFill>
                        </a:rPr>
                        <a:t>11</a:t>
                      </a:r>
                    </a:p>
                  </a:txBody>
                  <a:tcPr marL="68580" marR="68580" marT="34290" marB="34290"/>
                </a:tc>
                <a:tc>
                  <a:txBody>
                    <a:bodyPr/>
                    <a:lstStyle/>
                    <a:p>
                      <a:r>
                        <a:rPr lang="en-US" sz="1400" dirty="0" err="1">
                          <a:solidFill>
                            <a:schemeClr val="bg1"/>
                          </a:solidFill>
                        </a:rPr>
                        <a:t>Kydonitsa</a:t>
                      </a:r>
                      <a:endParaRPr lang="en-US" sz="1400" dirty="0">
                        <a:solidFill>
                          <a:schemeClr val="bg1"/>
                        </a:solidFill>
                      </a:endParaRPr>
                    </a:p>
                  </a:txBody>
                  <a:tcPr marL="68580" marR="68580" marT="34290" marB="34290"/>
                </a:tc>
                <a:extLst>
                  <a:ext uri="{0D108BD9-81ED-4DB2-BD59-A6C34878D82A}">
                    <a16:rowId xmlns:a16="http://schemas.microsoft.com/office/drawing/2014/main" val="3765416981"/>
                  </a:ext>
                </a:extLst>
              </a:tr>
              <a:tr h="329644">
                <a:tc>
                  <a:txBody>
                    <a:bodyPr/>
                    <a:lstStyle/>
                    <a:p>
                      <a:r>
                        <a:rPr lang="en-US" sz="1400" dirty="0"/>
                        <a:t>Denomination</a:t>
                      </a:r>
                    </a:p>
                  </a:txBody>
                  <a:tcPr marL="68580" marR="68580" marT="34290" marB="34290"/>
                </a:tc>
                <a:tc>
                  <a:txBody>
                    <a:bodyPr/>
                    <a:lstStyle/>
                    <a:p>
                      <a:r>
                        <a:rPr lang="en-US" sz="1400" dirty="0"/>
                        <a:t>PGI Laconia</a:t>
                      </a:r>
                    </a:p>
                  </a:txBody>
                  <a:tcPr marL="68580" marR="68580" marT="34290" marB="34290"/>
                </a:tc>
                <a:extLst>
                  <a:ext uri="{0D108BD9-81ED-4DB2-BD59-A6C34878D82A}">
                    <a16:rowId xmlns:a16="http://schemas.microsoft.com/office/drawing/2014/main" val="2933744512"/>
                  </a:ext>
                </a:extLst>
              </a:tr>
              <a:tr h="329644">
                <a:tc>
                  <a:txBody>
                    <a:bodyPr/>
                    <a:lstStyle/>
                    <a:p>
                      <a:r>
                        <a:rPr lang="en-US" sz="1400" dirty="0"/>
                        <a:t>Viticulture</a:t>
                      </a:r>
                    </a:p>
                  </a:txBody>
                  <a:tcPr marL="68580" marR="68580" marT="34290" marB="34290"/>
                </a:tc>
                <a:tc>
                  <a:txBody>
                    <a:bodyPr/>
                    <a:lstStyle/>
                    <a:p>
                      <a:r>
                        <a:rPr lang="en-US" sz="1400" dirty="0"/>
                        <a:t>Organic </a:t>
                      </a:r>
                    </a:p>
                  </a:txBody>
                  <a:tcPr marL="68580" marR="68580" marT="34290" marB="34290"/>
                </a:tc>
                <a:extLst>
                  <a:ext uri="{0D108BD9-81ED-4DB2-BD59-A6C34878D82A}">
                    <a16:rowId xmlns:a16="http://schemas.microsoft.com/office/drawing/2014/main" val="1174336719"/>
                  </a:ext>
                </a:extLst>
              </a:tr>
              <a:tr h="634802">
                <a:tc>
                  <a:txBody>
                    <a:bodyPr/>
                    <a:lstStyle/>
                    <a:p>
                      <a:r>
                        <a:rPr lang="en-US" sz="1400" dirty="0"/>
                        <a:t>Soil</a:t>
                      </a:r>
                    </a:p>
                  </a:txBody>
                  <a:tcPr marL="68580" marR="68580" marT="34290" marB="34290"/>
                </a:tc>
                <a:tc>
                  <a:txBody>
                    <a:bodyPr/>
                    <a:lstStyle/>
                    <a:p>
                      <a:r>
                        <a:rPr lang="en-US" sz="1400" dirty="0" err="1"/>
                        <a:t>Alcalic</a:t>
                      </a:r>
                      <a:r>
                        <a:rPr lang="en-US" sz="1400" dirty="0"/>
                        <a:t> Limestone, loamy soils and rarely more acidic. Poor in organic matter, no calcium carbonate</a:t>
                      </a:r>
                    </a:p>
                  </a:txBody>
                  <a:tcPr marL="68580" marR="68580" marT="34290" marB="34290"/>
                </a:tc>
                <a:extLst>
                  <a:ext uri="{0D108BD9-81ED-4DB2-BD59-A6C34878D82A}">
                    <a16:rowId xmlns:a16="http://schemas.microsoft.com/office/drawing/2014/main" val="198707567"/>
                  </a:ext>
                </a:extLst>
              </a:tr>
              <a:tr h="329644">
                <a:tc>
                  <a:txBody>
                    <a:bodyPr/>
                    <a:lstStyle/>
                    <a:p>
                      <a:r>
                        <a:rPr lang="en-US" sz="1400" dirty="0"/>
                        <a:t>Altitude</a:t>
                      </a:r>
                    </a:p>
                  </a:txBody>
                  <a:tcPr marL="68580" marR="68580" marT="34290" marB="34290"/>
                </a:tc>
                <a:tc>
                  <a:txBody>
                    <a:bodyPr/>
                    <a:lstStyle/>
                    <a:p>
                      <a:r>
                        <a:rPr lang="en-US" sz="1400" dirty="0"/>
                        <a:t>250-300m</a:t>
                      </a:r>
                    </a:p>
                  </a:txBody>
                  <a:tcPr marL="68580" marR="68580" marT="34290" marB="34290"/>
                </a:tc>
                <a:extLst>
                  <a:ext uri="{0D108BD9-81ED-4DB2-BD59-A6C34878D82A}">
                    <a16:rowId xmlns:a16="http://schemas.microsoft.com/office/drawing/2014/main" val="90673918"/>
                  </a:ext>
                </a:extLst>
              </a:tr>
              <a:tr h="329644">
                <a:tc>
                  <a:txBody>
                    <a:bodyPr/>
                    <a:lstStyle/>
                    <a:p>
                      <a:r>
                        <a:rPr lang="en-US" sz="1400" dirty="0"/>
                        <a:t>Vineyard age</a:t>
                      </a:r>
                    </a:p>
                  </a:txBody>
                  <a:tcPr marL="68580" marR="68580" marT="34290" marB="34290"/>
                </a:tc>
                <a:tc>
                  <a:txBody>
                    <a:bodyPr/>
                    <a:lstStyle/>
                    <a:p>
                      <a:r>
                        <a:rPr lang="en-US" sz="1400" dirty="0"/>
                        <a:t>18-20 years</a:t>
                      </a:r>
                    </a:p>
                  </a:txBody>
                  <a:tcPr marL="68580" marR="68580" marT="34290" marB="34290"/>
                </a:tc>
                <a:extLst>
                  <a:ext uri="{0D108BD9-81ED-4DB2-BD59-A6C34878D82A}">
                    <a16:rowId xmlns:a16="http://schemas.microsoft.com/office/drawing/2014/main" val="3309276627"/>
                  </a:ext>
                </a:extLst>
              </a:tr>
              <a:tr h="1051853">
                <a:tc>
                  <a:txBody>
                    <a:bodyPr/>
                    <a:lstStyle/>
                    <a:p>
                      <a:r>
                        <a:rPr lang="en-US" sz="1400" dirty="0" err="1"/>
                        <a:t>Vinification</a:t>
                      </a:r>
                      <a:endParaRPr lang="en-US" sz="1400" dirty="0"/>
                    </a:p>
                  </a:txBody>
                  <a:tcPr marL="68580" marR="68580" marT="34290" marB="34290"/>
                </a:tc>
                <a:tc>
                  <a:txBody>
                    <a:bodyPr/>
                    <a:lstStyle/>
                    <a:p>
                      <a:r>
                        <a:rPr lang="en-US" sz="1400" kern="1200" dirty="0">
                          <a:solidFill>
                            <a:schemeClr val="dk1"/>
                          </a:solidFill>
                          <a:effectLst/>
                          <a:latin typeface="+mn-lt"/>
                          <a:ea typeface="+mn-ea"/>
                          <a:cs typeface="+mn-cs"/>
                        </a:rPr>
                        <a:t>White </a:t>
                      </a:r>
                      <a:r>
                        <a:rPr lang="en-US" sz="1400" kern="1200" dirty="0" err="1">
                          <a:solidFill>
                            <a:schemeClr val="dk1"/>
                          </a:solidFill>
                          <a:effectLst/>
                          <a:latin typeface="+mn-lt"/>
                          <a:ea typeface="+mn-ea"/>
                          <a:cs typeface="+mn-cs"/>
                        </a:rPr>
                        <a:t>vinification</a:t>
                      </a:r>
                      <a:r>
                        <a:rPr lang="en-US" sz="1400" kern="1200" dirty="0">
                          <a:solidFill>
                            <a:schemeClr val="dk1"/>
                          </a:solidFill>
                          <a:effectLst/>
                          <a:latin typeface="+mn-lt"/>
                          <a:ea typeface="+mn-ea"/>
                          <a:cs typeface="+mn-cs"/>
                        </a:rPr>
                        <a:t> in stainless-steel tank, fermentation at controlled temperature of up to 64.4 ° F/18 ° C and maturation for five months over fine lees with regular stirring.</a:t>
                      </a:r>
                    </a:p>
                    <a:p>
                      <a:endParaRPr lang="en-US" sz="1400" kern="1200" dirty="0">
                        <a:solidFill>
                          <a:schemeClr val="dk1"/>
                        </a:solidFill>
                        <a:effectLst/>
                        <a:latin typeface="+mn-lt"/>
                        <a:ea typeface="+mn-ea"/>
                        <a:cs typeface="+mn-cs"/>
                      </a:endParaRPr>
                    </a:p>
                  </a:txBody>
                  <a:tcPr marL="68580" marR="68580" marT="34290" marB="34290"/>
                </a:tc>
                <a:extLst>
                  <a:ext uri="{0D108BD9-81ED-4DB2-BD59-A6C34878D82A}">
                    <a16:rowId xmlns:a16="http://schemas.microsoft.com/office/drawing/2014/main" val="2950058806"/>
                  </a:ext>
                </a:extLst>
              </a:tr>
              <a:tr h="329644">
                <a:tc>
                  <a:txBody>
                    <a:bodyPr/>
                    <a:lstStyle/>
                    <a:p>
                      <a:r>
                        <a:rPr lang="en-US" sz="1400" dirty="0"/>
                        <a:t>Alcohol %</a:t>
                      </a:r>
                    </a:p>
                  </a:txBody>
                  <a:tcPr marL="68580" marR="68580" marT="34290" marB="34290"/>
                </a:tc>
                <a:tc>
                  <a:txBody>
                    <a:bodyPr/>
                    <a:lstStyle/>
                    <a:p>
                      <a:r>
                        <a:rPr lang="en-US" sz="1400" dirty="0"/>
                        <a:t>13</a:t>
                      </a:r>
                    </a:p>
                  </a:txBody>
                  <a:tcPr marL="68580" marR="68580" marT="34290" marB="34290"/>
                </a:tc>
                <a:extLst>
                  <a:ext uri="{0D108BD9-81ED-4DB2-BD59-A6C34878D82A}">
                    <a16:rowId xmlns:a16="http://schemas.microsoft.com/office/drawing/2014/main" val="1712716931"/>
                  </a:ext>
                </a:extLst>
              </a:tr>
              <a:tr h="329644">
                <a:tc>
                  <a:txBody>
                    <a:bodyPr/>
                    <a:lstStyle/>
                    <a:p>
                      <a:r>
                        <a:rPr lang="en-US" sz="1400" dirty="0"/>
                        <a:t>pH 3.28</a:t>
                      </a:r>
                    </a:p>
                  </a:txBody>
                  <a:tcPr marL="68580" marR="68580" marT="34290" marB="34290"/>
                </a:tc>
                <a:tc>
                  <a:txBody>
                    <a:bodyPr/>
                    <a:lstStyle/>
                    <a:p>
                      <a:r>
                        <a:rPr lang="en-US" sz="1400" dirty="0"/>
                        <a:t>Acidity: 5.7 g/l tartaric</a:t>
                      </a:r>
                    </a:p>
                  </a:txBody>
                  <a:tcPr marL="68580" marR="68580" marT="34290" marB="34290"/>
                </a:tc>
                <a:extLst>
                  <a:ext uri="{0D108BD9-81ED-4DB2-BD59-A6C34878D82A}">
                    <a16:rowId xmlns:a16="http://schemas.microsoft.com/office/drawing/2014/main" val="2877500669"/>
                  </a:ext>
                </a:extLst>
              </a:tr>
              <a:tr h="329644">
                <a:tc>
                  <a:txBody>
                    <a:bodyPr/>
                    <a:lstStyle/>
                    <a:p>
                      <a:r>
                        <a:rPr lang="en-US" sz="1400" dirty="0"/>
                        <a:t>Total production</a:t>
                      </a:r>
                    </a:p>
                  </a:txBody>
                  <a:tcPr marL="68580" marR="68580" marT="34290" marB="34290"/>
                </a:tc>
                <a:tc>
                  <a:txBody>
                    <a:bodyPr/>
                    <a:lstStyle/>
                    <a:p>
                      <a:r>
                        <a:rPr lang="en-US" sz="1400" dirty="0"/>
                        <a:t>40-45.000 bottles</a:t>
                      </a:r>
                    </a:p>
                  </a:txBody>
                  <a:tcPr marL="68580" marR="68580" marT="34290" marB="34290"/>
                </a:tc>
                <a:extLst>
                  <a:ext uri="{0D108BD9-81ED-4DB2-BD59-A6C34878D82A}">
                    <a16:rowId xmlns:a16="http://schemas.microsoft.com/office/drawing/2014/main" val="3921766103"/>
                  </a:ext>
                </a:extLst>
              </a:tr>
            </a:tbl>
          </a:graphicData>
        </a:graphic>
      </p:graphicFrame>
      <p:pic>
        <p:nvPicPr>
          <p:cNvPr id="5" name="Picture 4">
            <a:extLst>
              <a:ext uri="{FF2B5EF4-FFF2-40B4-BE49-F238E27FC236}">
                <a16:creationId xmlns:a16="http://schemas.microsoft.com/office/drawing/2014/main" id="{AE528E05-4D8F-354A-B09F-DFC41943FC82}"/>
              </a:ext>
            </a:extLst>
          </p:cNvPr>
          <p:cNvPicPr>
            <a:picLocks noChangeAspect="1"/>
          </p:cNvPicPr>
          <p:nvPr/>
        </p:nvPicPr>
        <p:blipFill>
          <a:blip r:embed="rId2"/>
          <a:stretch>
            <a:fillRect/>
          </a:stretch>
        </p:blipFill>
        <p:spPr>
          <a:xfrm>
            <a:off x="7164288" y="2132856"/>
            <a:ext cx="1318802" cy="4132247"/>
          </a:xfrm>
          <a:prstGeom prst="rect">
            <a:avLst/>
          </a:prstGeom>
        </p:spPr>
      </p:pic>
      <p:pic>
        <p:nvPicPr>
          <p:cNvPr id="6" name="Picture 5">
            <a:extLst>
              <a:ext uri="{FF2B5EF4-FFF2-40B4-BE49-F238E27FC236}">
                <a16:creationId xmlns:a16="http://schemas.microsoft.com/office/drawing/2014/main" id="{3DD82CE9-B9E7-0A47-A8E0-4F43748CCC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5710" y="228600"/>
            <a:ext cx="2328809" cy="1050247"/>
          </a:xfrm>
          <a:prstGeom prst="rect">
            <a:avLst/>
          </a:prstGeom>
        </p:spPr>
      </p:pic>
    </p:spTree>
    <p:extLst>
      <p:ext uri="{BB962C8B-B14F-4D97-AF65-F5344CB8AC3E}">
        <p14:creationId xmlns:p14="http://schemas.microsoft.com/office/powerpoint/2010/main" val="4781466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1 - Τίτλος">
            <a:extLst>
              <a:ext uri="{FF2B5EF4-FFF2-40B4-BE49-F238E27FC236}">
                <a16:creationId xmlns:a16="http://schemas.microsoft.com/office/drawing/2014/main" id="{22931925-26C7-5B41-9D90-BDBA53842CEF}"/>
              </a:ext>
            </a:extLst>
          </p:cNvPr>
          <p:cNvSpPr>
            <a:spLocks noGrp="1"/>
          </p:cNvSpPr>
          <p:nvPr>
            <p:ph type="title"/>
          </p:nvPr>
        </p:nvSpPr>
        <p:spPr>
          <a:xfrm>
            <a:off x="2771800" y="116632"/>
            <a:ext cx="3022997" cy="742950"/>
          </a:xfrm>
        </p:spPr>
        <p:txBody>
          <a:bodyPr/>
          <a:lstStyle/>
          <a:p>
            <a:pPr eaLnBrk="1" hangingPunct="1"/>
            <a:r>
              <a:rPr lang="en-US" altLang="en-US" dirty="0"/>
              <a:t>Peloponnese</a:t>
            </a:r>
            <a:endParaRPr lang="el-GR" altLang="en-US" dirty="0"/>
          </a:p>
        </p:txBody>
      </p:sp>
      <p:sp>
        <p:nvSpPr>
          <p:cNvPr id="10243" name="2 - Θέση υποσέλιδου">
            <a:extLst>
              <a:ext uri="{FF2B5EF4-FFF2-40B4-BE49-F238E27FC236}">
                <a16:creationId xmlns:a16="http://schemas.microsoft.com/office/drawing/2014/main" id="{9EF106AA-17E3-3D43-BBD4-30C81DAEE2A2}"/>
              </a:ext>
            </a:extLst>
          </p:cNvPr>
          <p:cNvSpPr>
            <a:spLocks noGrp="1"/>
          </p:cNvSpPr>
          <p:nvPr>
            <p:ph type="ftr" sz="quarter" idx="11"/>
          </p:nvPr>
        </p:nvSpPr>
        <p:spPr bwMode="auto">
          <a:xfrm>
            <a:off x="1563361" y="6309320"/>
            <a:ext cx="6157913" cy="273844"/>
          </a:xfrm>
          <a:ln>
            <a:miter lim="800000"/>
            <a:headEnd/>
            <a:tailEnd/>
          </a:ln>
        </p:spPr>
        <p:txBody>
          <a:bodyPr vert="horz" wrap="square" lIns="68580" tIns="34290" rIns="68580" bIns="34290" numCol="1" rtlCol="0" anchor="ctr" anchorCtr="0" compatLnSpc="1">
            <a:prstTxWarp prst="textNoShape">
              <a:avLst/>
            </a:prstTxWarp>
          </a:bodyPr>
          <a:lstStyle/>
          <a:p>
            <a:pPr algn="ctr" fontAlgn="base">
              <a:spcBef>
                <a:spcPct val="0"/>
              </a:spcBef>
              <a:spcAft>
                <a:spcPct val="0"/>
              </a:spcAft>
              <a:defRPr/>
            </a:pPr>
            <a:r>
              <a:rPr lang="en-US" dirty="0"/>
              <a:t>© Wines of Greece</a:t>
            </a:r>
            <a:endParaRPr lang="el-GR" dirty="0"/>
          </a:p>
        </p:txBody>
      </p:sp>
      <p:pic>
        <p:nvPicPr>
          <p:cNvPr id="18436" name="Picture 2">
            <a:extLst>
              <a:ext uri="{FF2B5EF4-FFF2-40B4-BE49-F238E27FC236}">
                <a16:creationId xmlns:a16="http://schemas.microsoft.com/office/drawing/2014/main" id="{4EEAB06D-4672-D14C-B284-E795ACF6E914}"/>
              </a:ext>
            </a:extLst>
          </p:cNvPr>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240422" y="1628800"/>
            <a:ext cx="8588668" cy="4608512"/>
          </a:xfrm>
          <a:noFill/>
        </p:spPr>
      </p:pic>
      <p:sp>
        <p:nvSpPr>
          <p:cNvPr id="6" name="TextBox 5">
            <a:extLst>
              <a:ext uri="{FF2B5EF4-FFF2-40B4-BE49-F238E27FC236}">
                <a16:creationId xmlns:a16="http://schemas.microsoft.com/office/drawing/2014/main" id="{6FB235D0-4DA5-1247-A145-69A765D12EC8}"/>
              </a:ext>
            </a:extLst>
          </p:cNvPr>
          <p:cNvSpPr txBox="1"/>
          <p:nvPr/>
        </p:nvSpPr>
        <p:spPr>
          <a:xfrm>
            <a:off x="6129338" y="4755976"/>
            <a:ext cx="2948812" cy="369332"/>
          </a:xfrm>
          <a:prstGeom prst="rect">
            <a:avLst/>
          </a:prstGeom>
          <a:noFill/>
        </p:spPr>
        <p:txBody>
          <a:bodyPr wrap="square" rtlCol="0">
            <a:spAutoFit/>
          </a:bodyPr>
          <a:lstStyle/>
          <a:p>
            <a:endParaRPr lang="en-US" dirty="0"/>
          </a:p>
        </p:txBody>
      </p:sp>
      <p:pic>
        <p:nvPicPr>
          <p:cNvPr id="8" name="Picture 7">
            <a:extLst>
              <a:ext uri="{FF2B5EF4-FFF2-40B4-BE49-F238E27FC236}">
                <a16:creationId xmlns:a16="http://schemas.microsoft.com/office/drawing/2014/main" id="{EEA7AD35-FAA0-5D47-802A-7CE2BA3F7F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5710" y="228600"/>
            <a:ext cx="2328809" cy="1050247"/>
          </a:xfrm>
          <a:prstGeom prst="rect">
            <a:avLst/>
          </a:prstGeom>
        </p:spPr>
      </p:pic>
    </p:spTree>
    <p:extLst>
      <p:ext uri="{BB962C8B-B14F-4D97-AF65-F5344CB8AC3E}">
        <p14:creationId xmlns:p14="http://schemas.microsoft.com/office/powerpoint/2010/main" val="26812454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1 - Τίτλος">
            <a:extLst>
              <a:ext uri="{FF2B5EF4-FFF2-40B4-BE49-F238E27FC236}">
                <a16:creationId xmlns:a16="http://schemas.microsoft.com/office/drawing/2014/main" id="{0B2658DF-B325-7943-95DF-733AD988F01F}"/>
              </a:ext>
            </a:extLst>
          </p:cNvPr>
          <p:cNvSpPr>
            <a:spLocks noGrp="1"/>
          </p:cNvSpPr>
          <p:nvPr>
            <p:ph type="title"/>
          </p:nvPr>
        </p:nvSpPr>
        <p:spPr>
          <a:xfrm>
            <a:off x="1600200" y="404664"/>
            <a:ext cx="3142413" cy="551420"/>
          </a:xfrm>
        </p:spPr>
        <p:txBody>
          <a:bodyPr>
            <a:normAutofit/>
          </a:bodyPr>
          <a:lstStyle/>
          <a:p>
            <a:pPr eaLnBrk="1" hangingPunct="1"/>
            <a:r>
              <a:rPr lang="en-US" altLang="en-US" sz="2400" b="1" dirty="0"/>
              <a:t>Laconia</a:t>
            </a:r>
            <a:endParaRPr lang="el-GR" altLang="en-US" sz="2400" b="1" dirty="0"/>
          </a:p>
        </p:txBody>
      </p:sp>
      <p:sp>
        <p:nvSpPr>
          <p:cNvPr id="10243" name="2 - Θέση υποσέλιδου">
            <a:extLst>
              <a:ext uri="{FF2B5EF4-FFF2-40B4-BE49-F238E27FC236}">
                <a16:creationId xmlns:a16="http://schemas.microsoft.com/office/drawing/2014/main" id="{F7848BEC-FC53-A246-8773-69F64B529760}"/>
              </a:ext>
            </a:extLst>
          </p:cNvPr>
          <p:cNvSpPr>
            <a:spLocks noGrp="1"/>
          </p:cNvSpPr>
          <p:nvPr>
            <p:ph type="ftr" sz="quarter" idx="11"/>
          </p:nvPr>
        </p:nvSpPr>
        <p:spPr bwMode="auto">
          <a:xfrm>
            <a:off x="1585628" y="6309320"/>
            <a:ext cx="6157913" cy="273844"/>
          </a:xfrm>
          <a:ln>
            <a:miter lim="800000"/>
            <a:headEnd/>
            <a:tailEnd/>
          </a:ln>
        </p:spPr>
        <p:txBody>
          <a:bodyPr vert="horz" wrap="square" lIns="68580" tIns="34290" rIns="68580" bIns="34290" numCol="1" rtlCol="0" anchor="ctr" anchorCtr="0" compatLnSpc="1">
            <a:prstTxWarp prst="textNoShape">
              <a:avLst/>
            </a:prstTxWarp>
          </a:bodyPr>
          <a:lstStyle/>
          <a:p>
            <a:pPr algn="ctr" fontAlgn="base">
              <a:spcBef>
                <a:spcPct val="0"/>
              </a:spcBef>
              <a:spcAft>
                <a:spcPct val="0"/>
              </a:spcAft>
              <a:defRPr/>
            </a:pPr>
            <a:r>
              <a:rPr lang="en-US" dirty="0"/>
              <a:t>© Wines of Greece</a:t>
            </a:r>
            <a:endParaRPr lang="el-GR" dirty="0"/>
          </a:p>
        </p:txBody>
      </p:sp>
      <p:sp>
        <p:nvSpPr>
          <p:cNvPr id="48132" name="6 - Θέση περιεχομένου">
            <a:extLst>
              <a:ext uri="{FF2B5EF4-FFF2-40B4-BE49-F238E27FC236}">
                <a16:creationId xmlns:a16="http://schemas.microsoft.com/office/drawing/2014/main" id="{0043A709-31C2-604C-AC44-909686DD4E90}"/>
              </a:ext>
            </a:extLst>
          </p:cNvPr>
          <p:cNvSpPr>
            <a:spLocks noGrp="1"/>
          </p:cNvSpPr>
          <p:nvPr>
            <p:ph sz="quarter" idx="1"/>
          </p:nvPr>
        </p:nvSpPr>
        <p:spPr>
          <a:xfrm>
            <a:off x="65548" y="1838068"/>
            <a:ext cx="5442556" cy="4255228"/>
          </a:xfrm>
        </p:spPr>
        <p:txBody>
          <a:bodyPr>
            <a:normAutofit fontScale="62500" lnSpcReduction="20000"/>
          </a:bodyPr>
          <a:lstStyle/>
          <a:p>
            <a:pPr algn="ctr">
              <a:spcAft>
                <a:spcPts val="450"/>
              </a:spcAft>
              <a:buNone/>
            </a:pPr>
            <a:r>
              <a:rPr lang="en-US" altLang="en-US" b="1" dirty="0"/>
              <a:t>PDO </a:t>
            </a:r>
            <a:r>
              <a:rPr lang="en-US" altLang="en-US" b="1" dirty="0" err="1"/>
              <a:t>Monemvasia</a:t>
            </a:r>
            <a:r>
              <a:rPr lang="en-US" altLang="en-US" b="1" dirty="0"/>
              <a:t> – Malvasia</a:t>
            </a:r>
          </a:p>
          <a:p>
            <a:pPr>
              <a:spcAft>
                <a:spcPts val="450"/>
              </a:spcAft>
              <a:buNone/>
            </a:pPr>
            <a:r>
              <a:rPr lang="en-US" altLang="en-US" dirty="0"/>
              <a:t>The wines of </a:t>
            </a:r>
            <a:r>
              <a:rPr lang="en-US" altLang="en-US" dirty="0" err="1"/>
              <a:t>Monemvasia</a:t>
            </a:r>
            <a:r>
              <a:rPr lang="en-US" altLang="en-US" dirty="0"/>
              <a:t>-Malvasia were famous throughout the Mediterranean since the Byzantine Era (12</a:t>
            </a:r>
            <a:r>
              <a:rPr lang="en-US" altLang="en-US" baseline="30000" dirty="0"/>
              <a:t>th</a:t>
            </a:r>
            <a:r>
              <a:rPr lang="en-US" altLang="en-US" dirty="0"/>
              <a:t> century). Recently the appellation </a:t>
            </a:r>
            <a:r>
              <a:rPr lang="en-US" altLang="en-US" dirty="0" err="1"/>
              <a:t>Monemvasia</a:t>
            </a:r>
            <a:r>
              <a:rPr lang="en-US" altLang="en-US" dirty="0"/>
              <a:t>-Malvasia was recognized in European level and is amongst the latest PDO wines of Greece.</a:t>
            </a:r>
          </a:p>
          <a:p>
            <a:pPr marL="0" indent="0">
              <a:spcAft>
                <a:spcPts val="450"/>
              </a:spcAft>
              <a:buNone/>
            </a:pPr>
            <a:r>
              <a:rPr lang="en-US" altLang="en-US" dirty="0"/>
              <a:t>    Sweet wines</a:t>
            </a:r>
          </a:p>
          <a:p>
            <a:pPr>
              <a:spcAft>
                <a:spcPts val="450"/>
              </a:spcAft>
            </a:pPr>
            <a:r>
              <a:rPr lang="en-US" altLang="en-US" dirty="0"/>
              <a:t>At least 51% </a:t>
            </a:r>
            <a:r>
              <a:rPr lang="en-US" altLang="en-US" dirty="0" err="1"/>
              <a:t>Monemvasia</a:t>
            </a:r>
            <a:r>
              <a:rPr lang="en-US" altLang="en-US" dirty="0"/>
              <a:t> with Assyrtiko, </a:t>
            </a:r>
            <a:r>
              <a:rPr lang="en-US" altLang="en-US" dirty="0" err="1"/>
              <a:t>Asproudes</a:t>
            </a:r>
            <a:r>
              <a:rPr lang="en-US" altLang="en-US" dirty="0"/>
              <a:t>, </a:t>
            </a:r>
            <a:r>
              <a:rPr lang="en-US" altLang="en-US" dirty="0" err="1"/>
              <a:t>Kydonitsa</a:t>
            </a:r>
            <a:endParaRPr lang="en-US" altLang="en-US" dirty="0"/>
          </a:p>
          <a:p>
            <a:pPr>
              <a:spcAft>
                <a:spcPts val="450"/>
              </a:spcAft>
            </a:pPr>
            <a:r>
              <a:rPr lang="en-US" altLang="en-US" dirty="0"/>
              <a:t>Established in 2010</a:t>
            </a:r>
          </a:p>
          <a:p>
            <a:pPr>
              <a:spcAft>
                <a:spcPts val="450"/>
              </a:spcAft>
            </a:pPr>
            <a:r>
              <a:rPr lang="en-US" altLang="en-US" dirty="0"/>
              <a:t>2 years of oxidative ageing</a:t>
            </a:r>
          </a:p>
          <a:p>
            <a:pPr>
              <a:spcAft>
                <a:spcPts val="450"/>
              </a:spcAft>
            </a:pPr>
            <a:r>
              <a:rPr lang="en-US" altLang="en-US" dirty="0"/>
              <a:t>Same vintage or blend with the latest on the label</a:t>
            </a:r>
          </a:p>
        </p:txBody>
      </p:sp>
      <p:pic>
        <p:nvPicPr>
          <p:cNvPr id="3" name="Picture 2">
            <a:extLst>
              <a:ext uri="{FF2B5EF4-FFF2-40B4-BE49-F238E27FC236}">
                <a16:creationId xmlns:a16="http://schemas.microsoft.com/office/drawing/2014/main" id="{AB032ABE-651B-4A44-A317-CBCEFEEB3FCA}"/>
              </a:ext>
            </a:extLst>
          </p:cNvPr>
          <p:cNvPicPr>
            <a:picLocks noChangeAspect="1"/>
          </p:cNvPicPr>
          <p:nvPr/>
        </p:nvPicPr>
        <p:blipFill>
          <a:blip r:embed="rId3"/>
          <a:stretch>
            <a:fillRect/>
          </a:stretch>
        </p:blipFill>
        <p:spPr>
          <a:xfrm>
            <a:off x="5398170" y="2146077"/>
            <a:ext cx="3738390" cy="2928551"/>
          </a:xfrm>
          <a:prstGeom prst="rect">
            <a:avLst/>
          </a:prstGeom>
        </p:spPr>
      </p:pic>
      <p:pic>
        <p:nvPicPr>
          <p:cNvPr id="6" name="Picture 5">
            <a:extLst>
              <a:ext uri="{FF2B5EF4-FFF2-40B4-BE49-F238E27FC236}">
                <a16:creationId xmlns:a16="http://schemas.microsoft.com/office/drawing/2014/main" id="{6127F8F9-843A-1849-A0D4-4C87D60FD9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5710" y="228600"/>
            <a:ext cx="2328809" cy="1050247"/>
          </a:xfrm>
          <a:prstGeom prst="rect">
            <a:avLst/>
          </a:prstGeom>
        </p:spPr>
      </p:pic>
    </p:spTree>
    <p:extLst>
      <p:ext uri="{BB962C8B-B14F-4D97-AF65-F5344CB8AC3E}">
        <p14:creationId xmlns:p14="http://schemas.microsoft.com/office/powerpoint/2010/main" val="19515304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241B5-F0E4-1046-B851-F8ECED0ED213}"/>
              </a:ext>
            </a:extLst>
          </p:cNvPr>
          <p:cNvSpPr>
            <a:spLocks noGrp="1"/>
          </p:cNvSpPr>
          <p:nvPr>
            <p:ph type="title"/>
          </p:nvPr>
        </p:nvSpPr>
        <p:spPr>
          <a:xfrm>
            <a:off x="395536" y="332657"/>
            <a:ext cx="8119814" cy="821158"/>
          </a:xfrm>
        </p:spPr>
        <p:txBody>
          <a:bodyPr>
            <a:normAutofit/>
          </a:bodyPr>
          <a:lstStyle/>
          <a:p>
            <a:r>
              <a:rPr lang="en-US" sz="2400" b="1" dirty="0"/>
              <a:t>KYDONITSA</a:t>
            </a:r>
          </a:p>
        </p:txBody>
      </p:sp>
      <p:sp>
        <p:nvSpPr>
          <p:cNvPr id="12" name="Content Placeholder 11">
            <a:extLst>
              <a:ext uri="{FF2B5EF4-FFF2-40B4-BE49-F238E27FC236}">
                <a16:creationId xmlns:a16="http://schemas.microsoft.com/office/drawing/2014/main" id="{CC476D03-D00B-084E-9F86-153A47182D0D}"/>
              </a:ext>
            </a:extLst>
          </p:cNvPr>
          <p:cNvSpPr>
            <a:spLocks noGrp="1"/>
          </p:cNvSpPr>
          <p:nvPr>
            <p:ph idx="1"/>
          </p:nvPr>
        </p:nvSpPr>
        <p:spPr>
          <a:xfrm>
            <a:off x="17140" y="1844824"/>
            <a:ext cx="4554860" cy="3456384"/>
          </a:xfrm>
        </p:spPr>
        <p:txBody>
          <a:bodyPr>
            <a:normAutofit fontScale="85000" lnSpcReduction="20000"/>
          </a:bodyPr>
          <a:lstStyle/>
          <a:p>
            <a:pPr fontAlgn="base">
              <a:buFont typeface="Arial" panose="020B0604020202020204" pitchFamily="34" charset="0"/>
              <a:buChar char="•"/>
            </a:pPr>
            <a:r>
              <a:rPr lang="en-US" sz="2200" dirty="0"/>
              <a:t>From Laconia (south-eastern Peloponnese)</a:t>
            </a:r>
          </a:p>
          <a:p>
            <a:pPr fontAlgn="base">
              <a:buFont typeface="Arial" panose="020B0604020202020204" pitchFamily="34" charset="0"/>
              <a:buChar char="•"/>
            </a:pPr>
            <a:r>
              <a:rPr lang="en-US" sz="2200" dirty="0"/>
              <a:t>Almost extinct white grape, emerging in the last 15 years, </a:t>
            </a:r>
          </a:p>
          <a:p>
            <a:pPr fontAlgn="base">
              <a:buFont typeface="Arial" panose="020B0604020202020204" pitchFamily="34" charset="0"/>
              <a:buChar char="•"/>
            </a:pPr>
            <a:r>
              <a:rPr lang="en-US" sz="2200" dirty="0"/>
              <a:t>Dry wines as single variety or in blends</a:t>
            </a:r>
          </a:p>
          <a:p>
            <a:pPr fontAlgn="base">
              <a:buFont typeface="Arial" panose="020B0604020202020204" pitchFamily="34" charset="0"/>
              <a:buChar char="•"/>
            </a:pPr>
            <a:r>
              <a:rPr lang="en-US" sz="2200" dirty="0"/>
              <a:t>Part of the blend in sweet PDO </a:t>
            </a:r>
            <a:r>
              <a:rPr lang="en-US" sz="2200" dirty="0" err="1"/>
              <a:t>Monemvasia</a:t>
            </a:r>
            <a:r>
              <a:rPr lang="en-US" sz="2200" dirty="0"/>
              <a:t>-Malvasia</a:t>
            </a:r>
          </a:p>
          <a:p>
            <a:pPr fontAlgn="base">
              <a:buFont typeface="Arial" panose="020B0604020202020204" pitchFamily="34" charset="0"/>
              <a:buChar char="•"/>
            </a:pPr>
            <a:r>
              <a:rPr lang="en-US" sz="2200" dirty="0"/>
              <a:t>Medium body, lemony, green color, intense aromas, dominated by notes of ripe quince -</a:t>
            </a:r>
            <a:r>
              <a:rPr lang="en-US" sz="2200" dirty="0" err="1"/>
              <a:t>Kydoni</a:t>
            </a:r>
            <a:r>
              <a:rPr lang="en-US" sz="2200" dirty="0"/>
              <a:t> in Greek- On the palate it is round, soft, and textured. </a:t>
            </a:r>
          </a:p>
          <a:p>
            <a:pPr fontAlgn="base">
              <a:buFont typeface="Arial" panose="020B0604020202020204" pitchFamily="34" charset="0"/>
              <a:buChar char="•"/>
            </a:pPr>
            <a:r>
              <a:rPr lang="en-US" sz="2200" dirty="0"/>
              <a:t>To be consumed fresh or with 3-5 years of aging</a:t>
            </a:r>
          </a:p>
          <a:p>
            <a:endParaRPr lang="en-US" dirty="0"/>
          </a:p>
        </p:txBody>
      </p:sp>
      <p:pic>
        <p:nvPicPr>
          <p:cNvPr id="4" name="Picture 3">
            <a:extLst>
              <a:ext uri="{FF2B5EF4-FFF2-40B4-BE49-F238E27FC236}">
                <a16:creationId xmlns:a16="http://schemas.microsoft.com/office/drawing/2014/main" id="{D939E22C-2E23-634D-9E20-B2416CECF8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5710" y="228600"/>
            <a:ext cx="2328809" cy="1050247"/>
          </a:xfrm>
          <a:prstGeom prst="rect">
            <a:avLst/>
          </a:prstGeom>
        </p:spPr>
      </p:pic>
      <p:pic>
        <p:nvPicPr>
          <p:cNvPr id="5" name="Picture 4">
            <a:extLst>
              <a:ext uri="{FF2B5EF4-FFF2-40B4-BE49-F238E27FC236}">
                <a16:creationId xmlns:a16="http://schemas.microsoft.com/office/drawing/2014/main" id="{ABE7AEBE-52F7-C444-BB7F-98AF6A6333EE}"/>
              </a:ext>
            </a:extLst>
          </p:cNvPr>
          <p:cNvPicPr>
            <a:picLocks noChangeAspect="1"/>
          </p:cNvPicPr>
          <p:nvPr/>
        </p:nvPicPr>
        <p:blipFill>
          <a:blip r:embed="rId4"/>
          <a:stretch>
            <a:fillRect/>
          </a:stretch>
        </p:blipFill>
        <p:spPr>
          <a:xfrm>
            <a:off x="4788024" y="2151679"/>
            <a:ext cx="4251129" cy="2824420"/>
          </a:xfrm>
          <a:prstGeom prst="rect">
            <a:avLst/>
          </a:prstGeom>
        </p:spPr>
      </p:pic>
    </p:spTree>
    <p:extLst>
      <p:ext uri="{BB962C8B-B14F-4D97-AF65-F5344CB8AC3E}">
        <p14:creationId xmlns:p14="http://schemas.microsoft.com/office/powerpoint/2010/main" val="30042100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70E9F-8C99-EB4D-89C2-EA530EF26FA5}"/>
              </a:ext>
            </a:extLst>
          </p:cNvPr>
          <p:cNvSpPr>
            <a:spLocks noGrp="1"/>
          </p:cNvSpPr>
          <p:nvPr>
            <p:ph type="title"/>
          </p:nvPr>
        </p:nvSpPr>
        <p:spPr>
          <a:xfrm>
            <a:off x="611560" y="620688"/>
            <a:ext cx="7393526" cy="693935"/>
          </a:xfrm>
        </p:spPr>
        <p:txBody>
          <a:bodyPr>
            <a:normAutofit/>
          </a:bodyPr>
          <a:lstStyle/>
          <a:p>
            <a:r>
              <a:rPr lang="en-US" sz="1800" b="1" dirty="0"/>
              <a:t>2. KTIMA SPIROPOULOS MANTINIA 2023</a:t>
            </a:r>
          </a:p>
        </p:txBody>
      </p:sp>
      <p:graphicFrame>
        <p:nvGraphicFramePr>
          <p:cNvPr id="4" name="Table 3">
            <a:extLst>
              <a:ext uri="{FF2B5EF4-FFF2-40B4-BE49-F238E27FC236}">
                <a16:creationId xmlns:a16="http://schemas.microsoft.com/office/drawing/2014/main" id="{6BD506E5-0B60-294D-88C9-50A3A6F89A10}"/>
              </a:ext>
            </a:extLst>
          </p:cNvPr>
          <p:cNvGraphicFramePr>
            <a:graphicFrameLocks noGrp="1"/>
          </p:cNvGraphicFramePr>
          <p:nvPr>
            <p:extLst>
              <p:ext uri="{D42A27DB-BD31-4B8C-83A1-F6EECF244321}">
                <p14:modId xmlns:p14="http://schemas.microsoft.com/office/powerpoint/2010/main" val="4241094264"/>
              </p:ext>
            </p:extLst>
          </p:nvPr>
        </p:nvGraphicFramePr>
        <p:xfrm>
          <a:off x="467544" y="1844824"/>
          <a:ext cx="5904656" cy="4416359"/>
        </p:xfrm>
        <a:graphic>
          <a:graphicData uri="http://schemas.openxmlformats.org/drawingml/2006/table">
            <a:tbl>
              <a:tblPr firstRow="1" bandRow="1">
                <a:tableStyleId>{073A0DAA-6AF3-43AB-8588-CEC1D06C72B9}</a:tableStyleId>
              </a:tblPr>
              <a:tblGrid>
                <a:gridCol w="1853614">
                  <a:extLst>
                    <a:ext uri="{9D8B030D-6E8A-4147-A177-3AD203B41FA5}">
                      <a16:colId xmlns:a16="http://schemas.microsoft.com/office/drawing/2014/main" val="1204406582"/>
                    </a:ext>
                  </a:extLst>
                </a:gridCol>
                <a:gridCol w="4051042">
                  <a:extLst>
                    <a:ext uri="{9D8B030D-6E8A-4147-A177-3AD203B41FA5}">
                      <a16:colId xmlns:a16="http://schemas.microsoft.com/office/drawing/2014/main" val="1492906567"/>
                    </a:ext>
                  </a:extLst>
                </a:gridCol>
              </a:tblGrid>
              <a:tr h="367997">
                <a:tc>
                  <a:txBody>
                    <a:bodyPr/>
                    <a:lstStyle/>
                    <a:p>
                      <a:r>
                        <a:rPr lang="en-US" sz="1400" dirty="0">
                          <a:solidFill>
                            <a:schemeClr val="bg1"/>
                          </a:solidFill>
                        </a:rPr>
                        <a:t>Grape</a:t>
                      </a:r>
                      <a:r>
                        <a:rPr lang="en-US" sz="1400" dirty="0">
                          <a:solidFill>
                            <a:schemeClr val="tx1"/>
                          </a:solidFill>
                        </a:rPr>
                        <a:t>11</a:t>
                      </a:r>
                    </a:p>
                  </a:txBody>
                  <a:tcPr marL="68580" marR="68580" marT="34290" marB="34290"/>
                </a:tc>
                <a:tc>
                  <a:txBody>
                    <a:bodyPr/>
                    <a:lstStyle/>
                    <a:p>
                      <a:r>
                        <a:rPr lang="en-US" sz="1400" dirty="0" err="1">
                          <a:solidFill>
                            <a:schemeClr val="bg1"/>
                          </a:solidFill>
                        </a:rPr>
                        <a:t>Moschofilero</a:t>
                      </a:r>
                      <a:endParaRPr lang="en-US" sz="1400" dirty="0">
                        <a:solidFill>
                          <a:schemeClr val="bg1"/>
                        </a:solidFill>
                      </a:endParaRPr>
                    </a:p>
                  </a:txBody>
                  <a:tcPr marL="68580" marR="68580" marT="34290" marB="34290"/>
                </a:tc>
                <a:extLst>
                  <a:ext uri="{0D108BD9-81ED-4DB2-BD59-A6C34878D82A}">
                    <a16:rowId xmlns:a16="http://schemas.microsoft.com/office/drawing/2014/main" val="3765416981"/>
                  </a:ext>
                </a:extLst>
              </a:tr>
              <a:tr h="367997">
                <a:tc>
                  <a:txBody>
                    <a:bodyPr/>
                    <a:lstStyle/>
                    <a:p>
                      <a:r>
                        <a:rPr lang="en-US" sz="1400" dirty="0"/>
                        <a:t>Denomination</a:t>
                      </a:r>
                    </a:p>
                  </a:txBody>
                  <a:tcPr marL="68580" marR="68580" marT="34290" marB="34290"/>
                </a:tc>
                <a:tc>
                  <a:txBody>
                    <a:bodyPr/>
                    <a:lstStyle/>
                    <a:p>
                      <a:r>
                        <a:rPr lang="en-US" sz="1400" dirty="0"/>
                        <a:t>PDO </a:t>
                      </a:r>
                      <a:r>
                        <a:rPr lang="en-US" sz="1400" dirty="0" err="1"/>
                        <a:t>Mantinia</a:t>
                      </a:r>
                      <a:endParaRPr lang="en-US" sz="1400" dirty="0"/>
                    </a:p>
                  </a:txBody>
                  <a:tcPr marL="68580" marR="68580" marT="34290" marB="34290"/>
                </a:tc>
                <a:extLst>
                  <a:ext uri="{0D108BD9-81ED-4DB2-BD59-A6C34878D82A}">
                    <a16:rowId xmlns:a16="http://schemas.microsoft.com/office/drawing/2014/main" val="2933744512"/>
                  </a:ext>
                </a:extLst>
              </a:tr>
              <a:tr h="367997">
                <a:tc>
                  <a:txBody>
                    <a:bodyPr/>
                    <a:lstStyle/>
                    <a:p>
                      <a:r>
                        <a:rPr lang="en-US" sz="1400" dirty="0"/>
                        <a:t>Viticulture</a:t>
                      </a:r>
                    </a:p>
                  </a:txBody>
                  <a:tcPr marL="68580" marR="68580" marT="34290" marB="34290"/>
                </a:tc>
                <a:tc>
                  <a:txBody>
                    <a:bodyPr/>
                    <a:lstStyle/>
                    <a:p>
                      <a:r>
                        <a:rPr lang="en-US" sz="1400" dirty="0"/>
                        <a:t>Organic</a:t>
                      </a:r>
                    </a:p>
                  </a:txBody>
                  <a:tcPr marL="68580" marR="68580" marT="34290" marB="34290"/>
                </a:tc>
                <a:extLst>
                  <a:ext uri="{0D108BD9-81ED-4DB2-BD59-A6C34878D82A}">
                    <a16:rowId xmlns:a16="http://schemas.microsoft.com/office/drawing/2014/main" val="1174336719"/>
                  </a:ext>
                </a:extLst>
              </a:tr>
              <a:tr h="367997">
                <a:tc>
                  <a:txBody>
                    <a:bodyPr/>
                    <a:lstStyle/>
                    <a:p>
                      <a:r>
                        <a:rPr lang="en-US" sz="1400" dirty="0"/>
                        <a:t>Soil</a:t>
                      </a:r>
                    </a:p>
                  </a:txBody>
                  <a:tcPr marL="68580" marR="68580" marT="34290" marB="34290"/>
                </a:tc>
                <a:tc>
                  <a:txBody>
                    <a:bodyPr/>
                    <a:lstStyle/>
                    <a:p>
                      <a:r>
                        <a:rPr lang="en-US" sz="1400" dirty="0"/>
                        <a:t>Silt clay</a:t>
                      </a:r>
                    </a:p>
                  </a:txBody>
                  <a:tcPr marL="68580" marR="68580" marT="34290" marB="34290"/>
                </a:tc>
                <a:extLst>
                  <a:ext uri="{0D108BD9-81ED-4DB2-BD59-A6C34878D82A}">
                    <a16:rowId xmlns:a16="http://schemas.microsoft.com/office/drawing/2014/main" val="4238082611"/>
                  </a:ext>
                </a:extLst>
              </a:tr>
              <a:tr h="367997">
                <a:tc>
                  <a:txBody>
                    <a:bodyPr/>
                    <a:lstStyle/>
                    <a:p>
                      <a:r>
                        <a:rPr lang="en-US" sz="1400" dirty="0"/>
                        <a:t>Altitude</a:t>
                      </a:r>
                    </a:p>
                  </a:txBody>
                  <a:tcPr marL="68580" marR="68580" marT="34290" marB="34290"/>
                </a:tc>
                <a:tc>
                  <a:txBody>
                    <a:bodyPr/>
                    <a:lstStyle/>
                    <a:p>
                      <a:r>
                        <a:rPr lang="en-US" sz="1400" dirty="0"/>
                        <a:t>650-680m</a:t>
                      </a:r>
                    </a:p>
                  </a:txBody>
                  <a:tcPr marL="68580" marR="68580" marT="34290" marB="34290"/>
                </a:tc>
                <a:extLst>
                  <a:ext uri="{0D108BD9-81ED-4DB2-BD59-A6C34878D82A}">
                    <a16:rowId xmlns:a16="http://schemas.microsoft.com/office/drawing/2014/main" val="816296496"/>
                  </a:ext>
                </a:extLst>
              </a:tr>
              <a:tr h="367997">
                <a:tc>
                  <a:txBody>
                    <a:bodyPr/>
                    <a:lstStyle/>
                    <a:p>
                      <a:r>
                        <a:rPr lang="en-US" sz="1400" dirty="0"/>
                        <a:t>Vineyard age</a:t>
                      </a:r>
                    </a:p>
                  </a:txBody>
                  <a:tcPr marL="68580" marR="68580" marT="34290" marB="34290"/>
                </a:tc>
                <a:tc>
                  <a:txBody>
                    <a:bodyPr/>
                    <a:lstStyle/>
                    <a:p>
                      <a:r>
                        <a:rPr lang="en-US" sz="1400" dirty="0"/>
                        <a:t>20 years</a:t>
                      </a:r>
                    </a:p>
                  </a:txBody>
                  <a:tcPr marL="68580" marR="68580" marT="34290" marB="34290"/>
                </a:tc>
                <a:extLst>
                  <a:ext uri="{0D108BD9-81ED-4DB2-BD59-A6C34878D82A}">
                    <a16:rowId xmlns:a16="http://schemas.microsoft.com/office/drawing/2014/main" val="767907170"/>
                  </a:ext>
                </a:extLst>
              </a:tr>
              <a:tr h="1104386">
                <a:tc>
                  <a:txBody>
                    <a:bodyPr/>
                    <a:lstStyle/>
                    <a:p>
                      <a:r>
                        <a:rPr lang="en-US" sz="1400" dirty="0" err="1"/>
                        <a:t>Vinification</a:t>
                      </a:r>
                      <a:endParaRPr lang="en-US" sz="14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kern="1200" dirty="0">
                          <a:solidFill>
                            <a:schemeClr val="dk1"/>
                          </a:solidFill>
                          <a:effectLst/>
                          <a:latin typeface="+mn-lt"/>
                          <a:ea typeface="+mn-ea"/>
                          <a:cs typeface="+mn-cs"/>
                        </a:rPr>
                        <a:t>Cold maceration for few hours, classic white vilification at low temperatures </a:t>
                      </a:r>
                    </a:p>
                    <a:p>
                      <a:endParaRPr lang="en-US" sz="1400" kern="1200" dirty="0">
                        <a:solidFill>
                          <a:schemeClr val="dk1"/>
                        </a:solidFill>
                        <a:effectLst/>
                        <a:latin typeface="+mn-lt"/>
                        <a:ea typeface="+mn-ea"/>
                        <a:cs typeface="+mn-cs"/>
                      </a:endParaRPr>
                    </a:p>
                  </a:txBody>
                  <a:tcPr marL="68580" marR="68580" marT="34290" marB="34290"/>
                </a:tc>
                <a:extLst>
                  <a:ext uri="{0D108BD9-81ED-4DB2-BD59-A6C34878D82A}">
                    <a16:rowId xmlns:a16="http://schemas.microsoft.com/office/drawing/2014/main" val="2950058806"/>
                  </a:ext>
                </a:extLst>
              </a:tr>
              <a:tr h="367997">
                <a:tc>
                  <a:txBody>
                    <a:bodyPr/>
                    <a:lstStyle/>
                    <a:p>
                      <a:r>
                        <a:rPr lang="en-US" sz="1400" dirty="0"/>
                        <a:t>Alcohol %</a:t>
                      </a:r>
                    </a:p>
                  </a:txBody>
                  <a:tcPr marL="68580" marR="68580" marT="34290" marB="34290"/>
                </a:tc>
                <a:tc>
                  <a:txBody>
                    <a:bodyPr/>
                    <a:lstStyle/>
                    <a:p>
                      <a:r>
                        <a:rPr lang="en-US" sz="1400" dirty="0"/>
                        <a:t>12%</a:t>
                      </a:r>
                    </a:p>
                  </a:txBody>
                  <a:tcPr marL="68580" marR="68580" marT="34290" marB="34290"/>
                </a:tc>
                <a:extLst>
                  <a:ext uri="{0D108BD9-81ED-4DB2-BD59-A6C34878D82A}">
                    <a16:rowId xmlns:a16="http://schemas.microsoft.com/office/drawing/2014/main" val="1712716931"/>
                  </a:ext>
                </a:extLst>
              </a:tr>
              <a:tr h="367997">
                <a:tc>
                  <a:txBody>
                    <a:bodyPr/>
                    <a:lstStyle/>
                    <a:p>
                      <a:r>
                        <a:rPr lang="en-US" sz="1400" dirty="0"/>
                        <a:t>pH: 3.3</a:t>
                      </a:r>
                    </a:p>
                  </a:txBody>
                  <a:tcPr marL="68580" marR="68580" marT="34290" marB="34290"/>
                </a:tc>
                <a:tc>
                  <a:txBody>
                    <a:bodyPr/>
                    <a:lstStyle/>
                    <a:p>
                      <a:r>
                        <a:rPr lang="en-US" sz="1400" dirty="0"/>
                        <a:t>Acidity: 6.52 g/</a:t>
                      </a:r>
                      <a:r>
                        <a:rPr lang="en-US" sz="1400" dirty="0" err="1"/>
                        <a:t>lt</a:t>
                      </a:r>
                      <a:endParaRPr lang="en-US" sz="1400" dirty="0"/>
                    </a:p>
                  </a:txBody>
                  <a:tcPr marL="68580" marR="68580" marT="34290" marB="34290"/>
                </a:tc>
                <a:extLst>
                  <a:ext uri="{0D108BD9-81ED-4DB2-BD59-A6C34878D82A}">
                    <a16:rowId xmlns:a16="http://schemas.microsoft.com/office/drawing/2014/main" val="2877500669"/>
                  </a:ext>
                </a:extLst>
              </a:tr>
              <a:tr h="367997">
                <a:tc>
                  <a:txBody>
                    <a:bodyPr/>
                    <a:lstStyle/>
                    <a:p>
                      <a:r>
                        <a:rPr lang="en-US" sz="1400" dirty="0"/>
                        <a:t>Total production</a:t>
                      </a:r>
                    </a:p>
                  </a:txBody>
                  <a:tcPr marL="68580" marR="68580" marT="34290" marB="34290"/>
                </a:tc>
                <a:tc>
                  <a:txBody>
                    <a:bodyPr/>
                    <a:lstStyle/>
                    <a:p>
                      <a:r>
                        <a:rPr lang="en-US" sz="1400" dirty="0"/>
                        <a:t>8000</a:t>
                      </a:r>
                    </a:p>
                  </a:txBody>
                  <a:tcPr marL="68580" marR="68580" marT="34290" marB="34290"/>
                </a:tc>
                <a:extLst>
                  <a:ext uri="{0D108BD9-81ED-4DB2-BD59-A6C34878D82A}">
                    <a16:rowId xmlns:a16="http://schemas.microsoft.com/office/drawing/2014/main" val="4155424251"/>
                  </a:ext>
                </a:extLst>
              </a:tr>
            </a:tbl>
          </a:graphicData>
        </a:graphic>
      </p:graphicFrame>
      <p:pic>
        <p:nvPicPr>
          <p:cNvPr id="6" name="Picture 5">
            <a:extLst>
              <a:ext uri="{FF2B5EF4-FFF2-40B4-BE49-F238E27FC236}">
                <a16:creationId xmlns:a16="http://schemas.microsoft.com/office/drawing/2014/main" id="{3DD82CE9-B9E7-0A47-A8E0-4F43748CCC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5710" y="228600"/>
            <a:ext cx="2328809" cy="1050247"/>
          </a:xfrm>
          <a:prstGeom prst="rect">
            <a:avLst/>
          </a:prstGeom>
        </p:spPr>
      </p:pic>
      <p:pic>
        <p:nvPicPr>
          <p:cNvPr id="7" name="Picture 6">
            <a:extLst>
              <a:ext uri="{FF2B5EF4-FFF2-40B4-BE49-F238E27FC236}">
                <a16:creationId xmlns:a16="http://schemas.microsoft.com/office/drawing/2014/main" id="{B00EEAE7-DC45-E047-B6F8-3A1A7C7A2B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2240" y="1556792"/>
            <a:ext cx="1471797" cy="5151289"/>
          </a:xfrm>
          <a:prstGeom prst="rect">
            <a:avLst/>
          </a:prstGeom>
        </p:spPr>
      </p:pic>
    </p:spTree>
    <p:extLst>
      <p:ext uri="{BB962C8B-B14F-4D97-AF65-F5344CB8AC3E}">
        <p14:creationId xmlns:p14="http://schemas.microsoft.com/office/powerpoint/2010/main" val="2136264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1 - Τίτλος"/>
          <p:cNvSpPr>
            <a:spLocks noGrp="1"/>
          </p:cNvSpPr>
          <p:nvPr>
            <p:ph type="title"/>
          </p:nvPr>
        </p:nvSpPr>
        <p:spPr>
          <a:xfrm>
            <a:off x="612775" y="228600"/>
            <a:ext cx="4030663" cy="990600"/>
          </a:xfrm>
        </p:spPr>
        <p:txBody>
          <a:bodyPr/>
          <a:lstStyle/>
          <a:p>
            <a:pPr eaLnBrk="1" hangingPunct="1"/>
            <a:r>
              <a:rPr lang="en-US" dirty="0"/>
              <a:t>History</a:t>
            </a:r>
            <a:endParaRPr lang="el-GR" dirty="0"/>
          </a:p>
        </p:txBody>
      </p:sp>
      <p:sp>
        <p:nvSpPr>
          <p:cNvPr id="11268" name="6 - Θέση περιεχομένου"/>
          <p:cNvSpPr>
            <a:spLocks noGrp="1"/>
          </p:cNvSpPr>
          <p:nvPr>
            <p:ph sz="quarter" idx="1"/>
          </p:nvPr>
        </p:nvSpPr>
        <p:spPr>
          <a:xfrm>
            <a:off x="531404" y="2204864"/>
            <a:ext cx="7562801" cy="3904605"/>
          </a:xfrm>
        </p:spPr>
        <p:txBody>
          <a:bodyPr/>
          <a:lstStyle/>
          <a:p>
            <a:pPr>
              <a:buFont typeface="Wingdings" pitchFamily="2" charset="2"/>
              <a:buChar char="§"/>
            </a:pPr>
            <a:r>
              <a:rPr lang="en-US" sz="2400" dirty="0"/>
              <a:t>Long, thousands of years wine history and culture.</a:t>
            </a:r>
          </a:p>
          <a:p>
            <a:pPr>
              <a:buFont typeface="Wingdings" pitchFamily="2" charset="2"/>
              <a:buChar char="§"/>
            </a:pPr>
            <a:r>
              <a:rPr lang="en-US" sz="2400" dirty="0"/>
              <a:t>Famous ancient wines with designation of origin</a:t>
            </a:r>
          </a:p>
          <a:p>
            <a:pPr>
              <a:buFont typeface="Wingdings" pitchFamily="2" charset="2"/>
              <a:buChar char="§"/>
            </a:pPr>
            <a:r>
              <a:rPr lang="en-US" sz="2400" dirty="0"/>
              <a:t>Symposia: Intellectual gatherings where wine served as a social lubricant-always in moderation and diluted with water</a:t>
            </a:r>
          </a:p>
          <a:p>
            <a:pPr>
              <a:buFont typeface="Wingdings" pitchFamily="2" charset="2"/>
              <a:buChar char="§"/>
            </a:pPr>
            <a:r>
              <a:rPr lang="en-US" sz="2400" dirty="0"/>
              <a:t>Greek colonies spread out the art of making wine</a:t>
            </a:r>
          </a:p>
          <a:p>
            <a:pPr>
              <a:buFont typeface="Wingdings" pitchFamily="2" charset="2"/>
              <a:buChar char="§"/>
            </a:pPr>
            <a:r>
              <a:rPr lang="en-US" sz="2400" dirty="0"/>
              <a:t>Byzantine Empire – wines are exported to the Medieval Europe by Venetian traders. Wine highly connected to religion</a:t>
            </a:r>
          </a:p>
          <a:p>
            <a:pPr>
              <a:buFont typeface="Wingdings" pitchFamily="2" charset="2"/>
              <a:buChar char="§"/>
            </a:pPr>
            <a:endParaRPr lang="en-US" sz="2400" dirty="0"/>
          </a:p>
          <a:p>
            <a:pPr>
              <a:buFont typeface="Wingdings" pitchFamily="2" charset="2"/>
              <a:buChar char="§"/>
            </a:pPr>
            <a:endParaRPr lang="en-US" sz="2400" dirty="0"/>
          </a:p>
          <a:p>
            <a:pPr>
              <a:buNone/>
            </a:pPr>
            <a:endParaRPr lang="en-US" dirty="0"/>
          </a:p>
          <a:p>
            <a:endParaRPr lang="en-US" dirty="0"/>
          </a:p>
        </p:txBody>
      </p:sp>
      <p:sp>
        <p:nvSpPr>
          <p:cNvPr id="6" name="2 - Θέση υποσέλιδου"/>
          <p:cNvSpPr>
            <a:spLocks noGrp="1"/>
          </p:cNvSpPr>
          <p:nvPr>
            <p:ph type="ftr" sz="quarter" idx="11"/>
          </p:nvPr>
        </p:nvSpPr>
        <p:spPr bwMode="auto">
          <a:xfrm>
            <a:off x="609600" y="6248400"/>
            <a:ext cx="8139113" cy="365125"/>
          </a:xfrm>
          <a:ln>
            <a:miter lim="800000"/>
            <a:headEnd/>
            <a:tailEnd/>
          </a:ln>
        </p:spPr>
        <p:txBody>
          <a:bodyPr wrap="square" lIns="91440" tIns="45720" rIns="91440" bIns="45720" numCol="1" anchorCtr="0" compatLnSpc="1">
            <a:prstTxWarp prst="textNoShape">
              <a:avLst/>
            </a:prstTxWarp>
          </a:bodyPr>
          <a:lstStyle/>
          <a:p>
            <a:pPr algn="ctr" fontAlgn="base">
              <a:spcBef>
                <a:spcPct val="0"/>
              </a:spcBef>
              <a:spcAft>
                <a:spcPct val="0"/>
              </a:spcAft>
              <a:defRPr/>
            </a:pPr>
            <a:r>
              <a:rPr lang="en-US" dirty="0"/>
              <a:t>© Wines of Greece</a:t>
            </a:r>
            <a:endParaRPr lang="el-GR" dirty="0"/>
          </a:p>
        </p:txBody>
      </p:sp>
      <p:sp>
        <p:nvSpPr>
          <p:cNvPr id="8" name="7 - Θέση αριθμού διαφάνειας"/>
          <p:cNvSpPr>
            <a:spLocks noGrp="1"/>
          </p:cNvSpPr>
          <p:nvPr>
            <p:ph type="sldNum" sz="quarter" idx="12"/>
          </p:nvPr>
        </p:nvSpPr>
        <p:spPr/>
        <p:txBody>
          <a:bodyPr>
            <a:normAutofit fontScale="85000" lnSpcReduction="20000"/>
          </a:bodyPr>
          <a:lstStyle/>
          <a:p>
            <a:pPr>
              <a:defRPr/>
            </a:pPr>
            <a:fld id="{E8E3FF68-CC42-445A-B03D-338AF33EA0A8}" type="slidenum">
              <a:rPr lang="el-GR" smtClean="0"/>
              <a:pPr>
                <a:defRPr/>
              </a:pPr>
              <a:t>2</a:t>
            </a:fld>
            <a:endParaRPr lang="el-GR" dirty="0"/>
          </a:p>
        </p:txBody>
      </p:sp>
      <p:pic>
        <p:nvPicPr>
          <p:cNvPr id="7" name="Picture 6">
            <a:extLst>
              <a:ext uri="{FF2B5EF4-FFF2-40B4-BE49-F238E27FC236}">
                <a16:creationId xmlns:a16="http://schemas.microsoft.com/office/drawing/2014/main" id="{15EA5BC7-F416-4A4E-BF36-4B9546A72F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5710" y="228600"/>
            <a:ext cx="2328809" cy="105024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70E9F-8C99-EB4D-89C2-EA530EF26FA5}"/>
              </a:ext>
            </a:extLst>
          </p:cNvPr>
          <p:cNvSpPr>
            <a:spLocks noGrp="1"/>
          </p:cNvSpPr>
          <p:nvPr>
            <p:ph type="title"/>
          </p:nvPr>
        </p:nvSpPr>
        <p:spPr>
          <a:xfrm>
            <a:off x="611560" y="620688"/>
            <a:ext cx="7393526" cy="693935"/>
          </a:xfrm>
        </p:spPr>
        <p:txBody>
          <a:bodyPr>
            <a:normAutofit/>
          </a:bodyPr>
          <a:lstStyle/>
          <a:p>
            <a:r>
              <a:rPr lang="en-US" sz="1800" b="1" dirty="0"/>
              <a:t>3. TSELEPOS WINES BLANC DE GRIS 2023 </a:t>
            </a:r>
          </a:p>
        </p:txBody>
      </p:sp>
      <p:pic>
        <p:nvPicPr>
          <p:cNvPr id="6" name="Picture 5">
            <a:extLst>
              <a:ext uri="{FF2B5EF4-FFF2-40B4-BE49-F238E27FC236}">
                <a16:creationId xmlns:a16="http://schemas.microsoft.com/office/drawing/2014/main" id="{3DD82CE9-B9E7-0A47-A8E0-4F43748CCC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5710" y="228600"/>
            <a:ext cx="2328809" cy="1050247"/>
          </a:xfrm>
          <a:prstGeom prst="rect">
            <a:avLst/>
          </a:prstGeom>
        </p:spPr>
      </p:pic>
      <p:graphicFrame>
        <p:nvGraphicFramePr>
          <p:cNvPr id="7" name="Table 6">
            <a:extLst>
              <a:ext uri="{FF2B5EF4-FFF2-40B4-BE49-F238E27FC236}">
                <a16:creationId xmlns:a16="http://schemas.microsoft.com/office/drawing/2014/main" id="{3769B811-8673-4846-94A4-8186F6C9CCFF}"/>
              </a:ext>
            </a:extLst>
          </p:cNvPr>
          <p:cNvGraphicFramePr>
            <a:graphicFrameLocks noGrp="1"/>
          </p:cNvGraphicFramePr>
          <p:nvPr>
            <p:extLst>
              <p:ext uri="{D42A27DB-BD31-4B8C-83A1-F6EECF244321}">
                <p14:modId xmlns:p14="http://schemas.microsoft.com/office/powerpoint/2010/main" val="4088207960"/>
              </p:ext>
            </p:extLst>
          </p:nvPr>
        </p:nvGraphicFramePr>
        <p:xfrm>
          <a:off x="467544" y="1844824"/>
          <a:ext cx="5904656" cy="4719436"/>
        </p:xfrm>
        <a:graphic>
          <a:graphicData uri="http://schemas.openxmlformats.org/drawingml/2006/table">
            <a:tbl>
              <a:tblPr firstRow="1" bandRow="1">
                <a:tableStyleId>{073A0DAA-6AF3-43AB-8588-CEC1D06C72B9}</a:tableStyleId>
              </a:tblPr>
              <a:tblGrid>
                <a:gridCol w="1853614">
                  <a:extLst>
                    <a:ext uri="{9D8B030D-6E8A-4147-A177-3AD203B41FA5}">
                      <a16:colId xmlns:a16="http://schemas.microsoft.com/office/drawing/2014/main" val="1204406582"/>
                    </a:ext>
                  </a:extLst>
                </a:gridCol>
                <a:gridCol w="4051042">
                  <a:extLst>
                    <a:ext uri="{9D8B030D-6E8A-4147-A177-3AD203B41FA5}">
                      <a16:colId xmlns:a16="http://schemas.microsoft.com/office/drawing/2014/main" val="1492906567"/>
                    </a:ext>
                  </a:extLst>
                </a:gridCol>
              </a:tblGrid>
              <a:tr h="367997">
                <a:tc>
                  <a:txBody>
                    <a:bodyPr/>
                    <a:lstStyle/>
                    <a:p>
                      <a:r>
                        <a:rPr lang="en-US" sz="1400" dirty="0">
                          <a:solidFill>
                            <a:schemeClr val="bg1"/>
                          </a:solidFill>
                        </a:rPr>
                        <a:t>Grape</a:t>
                      </a:r>
                      <a:r>
                        <a:rPr lang="en-US" sz="1400" dirty="0">
                          <a:solidFill>
                            <a:schemeClr val="tx1"/>
                          </a:solidFill>
                        </a:rPr>
                        <a:t>11</a:t>
                      </a:r>
                    </a:p>
                  </a:txBody>
                  <a:tcPr marL="68580" marR="68580" marT="34290" marB="34290"/>
                </a:tc>
                <a:tc>
                  <a:txBody>
                    <a:bodyPr/>
                    <a:lstStyle/>
                    <a:p>
                      <a:r>
                        <a:rPr lang="en-US" sz="1400" dirty="0" err="1">
                          <a:solidFill>
                            <a:schemeClr val="bg1"/>
                          </a:solidFill>
                        </a:rPr>
                        <a:t>Moschofilero</a:t>
                      </a:r>
                      <a:endParaRPr lang="en-US" sz="1400" dirty="0">
                        <a:solidFill>
                          <a:schemeClr val="bg1"/>
                        </a:solidFill>
                      </a:endParaRPr>
                    </a:p>
                  </a:txBody>
                  <a:tcPr marL="68580" marR="68580" marT="34290" marB="34290"/>
                </a:tc>
                <a:extLst>
                  <a:ext uri="{0D108BD9-81ED-4DB2-BD59-A6C34878D82A}">
                    <a16:rowId xmlns:a16="http://schemas.microsoft.com/office/drawing/2014/main" val="3765416981"/>
                  </a:ext>
                </a:extLst>
              </a:tr>
              <a:tr h="367997">
                <a:tc>
                  <a:txBody>
                    <a:bodyPr/>
                    <a:lstStyle/>
                    <a:p>
                      <a:r>
                        <a:rPr lang="en-US" sz="1400" dirty="0"/>
                        <a:t>Denomination</a:t>
                      </a:r>
                    </a:p>
                  </a:txBody>
                  <a:tcPr marL="68580" marR="68580" marT="34290" marB="34290"/>
                </a:tc>
                <a:tc>
                  <a:txBody>
                    <a:bodyPr/>
                    <a:lstStyle/>
                    <a:p>
                      <a:r>
                        <a:rPr lang="en-US" sz="1400" dirty="0"/>
                        <a:t>PGI Arcadia</a:t>
                      </a:r>
                    </a:p>
                  </a:txBody>
                  <a:tcPr marL="68580" marR="68580" marT="34290" marB="34290"/>
                </a:tc>
                <a:extLst>
                  <a:ext uri="{0D108BD9-81ED-4DB2-BD59-A6C34878D82A}">
                    <a16:rowId xmlns:a16="http://schemas.microsoft.com/office/drawing/2014/main" val="2933744512"/>
                  </a:ext>
                </a:extLst>
              </a:tr>
              <a:tr h="367997">
                <a:tc>
                  <a:txBody>
                    <a:bodyPr/>
                    <a:lstStyle/>
                    <a:p>
                      <a:r>
                        <a:rPr lang="en-US" sz="1400" dirty="0"/>
                        <a:t>Viticulture</a:t>
                      </a:r>
                    </a:p>
                  </a:txBody>
                  <a:tcPr marL="68580" marR="68580" marT="34290" marB="34290"/>
                </a:tc>
                <a:tc>
                  <a:txBody>
                    <a:bodyPr/>
                    <a:lstStyle/>
                    <a:p>
                      <a:r>
                        <a:rPr lang="en-US" sz="1400" dirty="0"/>
                        <a:t>Organic</a:t>
                      </a:r>
                    </a:p>
                  </a:txBody>
                  <a:tcPr marL="68580" marR="68580" marT="34290" marB="34290"/>
                </a:tc>
                <a:extLst>
                  <a:ext uri="{0D108BD9-81ED-4DB2-BD59-A6C34878D82A}">
                    <a16:rowId xmlns:a16="http://schemas.microsoft.com/office/drawing/2014/main" val="1174336719"/>
                  </a:ext>
                </a:extLst>
              </a:tr>
              <a:tr h="367997">
                <a:tc>
                  <a:txBody>
                    <a:bodyPr/>
                    <a:lstStyle/>
                    <a:p>
                      <a:r>
                        <a:rPr lang="en-US" sz="1400" dirty="0"/>
                        <a:t>Soil</a:t>
                      </a:r>
                    </a:p>
                  </a:txBody>
                  <a:tcPr marL="68580" marR="68580" marT="34290" marB="34290"/>
                </a:tc>
                <a:tc>
                  <a:txBody>
                    <a:bodyPr/>
                    <a:lstStyle/>
                    <a:p>
                      <a:r>
                        <a:rPr lang="en-US" sz="1400" dirty="0"/>
                        <a:t>Mountainous/ clay rocky soil</a:t>
                      </a:r>
                    </a:p>
                  </a:txBody>
                  <a:tcPr marL="68580" marR="68580" marT="34290" marB="34290"/>
                </a:tc>
                <a:extLst>
                  <a:ext uri="{0D108BD9-81ED-4DB2-BD59-A6C34878D82A}">
                    <a16:rowId xmlns:a16="http://schemas.microsoft.com/office/drawing/2014/main" val="4238082611"/>
                  </a:ext>
                </a:extLst>
              </a:tr>
              <a:tr h="367997">
                <a:tc>
                  <a:txBody>
                    <a:bodyPr/>
                    <a:lstStyle/>
                    <a:p>
                      <a:r>
                        <a:rPr lang="en-US" sz="1400" dirty="0"/>
                        <a:t>Altitude</a:t>
                      </a:r>
                    </a:p>
                  </a:txBody>
                  <a:tcPr marL="68580" marR="68580" marT="34290" marB="34290"/>
                </a:tc>
                <a:tc>
                  <a:txBody>
                    <a:bodyPr/>
                    <a:lstStyle/>
                    <a:p>
                      <a:r>
                        <a:rPr lang="en-US" sz="1400" dirty="0"/>
                        <a:t>750m</a:t>
                      </a:r>
                    </a:p>
                  </a:txBody>
                  <a:tcPr marL="68580" marR="68580" marT="34290" marB="34290"/>
                </a:tc>
                <a:extLst>
                  <a:ext uri="{0D108BD9-81ED-4DB2-BD59-A6C34878D82A}">
                    <a16:rowId xmlns:a16="http://schemas.microsoft.com/office/drawing/2014/main" val="816296496"/>
                  </a:ext>
                </a:extLst>
              </a:tr>
              <a:tr h="367997">
                <a:tc>
                  <a:txBody>
                    <a:bodyPr/>
                    <a:lstStyle/>
                    <a:p>
                      <a:r>
                        <a:rPr lang="en-US" sz="1400" dirty="0"/>
                        <a:t>Vineyard age</a:t>
                      </a:r>
                    </a:p>
                  </a:txBody>
                  <a:tcPr marL="68580" marR="68580" marT="34290" marB="34290"/>
                </a:tc>
                <a:tc>
                  <a:txBody>
                    <a:bodyPr/>
                    <a:lstStyle/>
                    <a:p>
                      <a:r>
                        <a:rPr lang="el-GR" sz="1400" dirty="0"/>
                        <a:t>25 </a:t>
                      </a:r>
                      <a:r>
                        <a:rPr lang="en-US" sz="1400" dirty="0"/>
                        <a:t>years old</a:t>
                      </a:r>
                    </a:p>
                  </a:txBody>
                  <a:tcPr marL="68580" marR="68580" marT="34290" marB="34290"/>
                </a:tc>
                <a:extLst>
                  <a:ext uri="{0D108BD9-81ED-4DB2-BD59-A6C34878D82A}">
                    <a16:rowId xmlns:a16="http://schemas.microsoft.com/office/drawing/2014/main" val="767907170"/>
                  </a:ext>
                </a:extLst>
              </a:tr>
              <a:tr h="1760417">
                <a:tc>
                  <a:txBody>
                    <a:bodyPr/>
                    <a:lstStyle/>
                    <a:p>
                      <a:r>
                        <a:rPr lang="en-US" sz="1400" dirty="0" err="1"/>
                        <a:t>Vinification</a:t>
                      </a:r>
                      <a:endParaRPr lang="en-US" sz="1400" dirty="0"/>
                    </a:p>
                  </a:txBody>
                  <a:tcPr marL="68580" marR="68580" marT="34290" marB="34290"/>
                </a:tc>
                <a:tc>
                  <a:txBody>
                    <a:bodyPr/>
                    <a:lstStyle/>
                    <a:p>
                      <a:r>
                        <a:rPr lang="en-US" sz="1400" kern="1200" dirty="0">
                          <a:solidFill>
                            <a:schemeClr val="dk1"/>
                          </a:solidFill>
                          <a:effectLst/>
                          <a:latin typeface="+mn-lt"/>
                          <a:ea typeface="+mn-ea"/>
                          <a:cs typeface="+mn-cs"/>
                        </a:rPr>
                        <a:t>Modern </a:t>
                      </a:r>
                      <a:r>
                        <a:rPr lang="en-US" sz="1400" kern="1200" dirty="0" err="1">
                          <a:solidFill>
                            <a:schemeClr val="dk1"/>
                          </a:solidFill>
                          <a:effectLst/>
                          <a:latin typeface="+mn-lt"/>
                          <a:ea typeface="+mn-ea"/>
                          <a:cs typeface="+mn-cs"/>
                        </a:rPr>
                        <a:t>vinification</a:t>
                      </a:r>
                      <a:r>
                        <a:rPr lang="en-US" sz="1400" kern="1200" dirty="0">
                          <a:solidFill>
                            <a:schemeClr val="dk1"/>
                          </a:solidFill>
                          <a:effectLst/>
                          <a:latin typeface="+mn-lt"/>
                          <a:ea typeface="+mn-ea"/>
                          <a:cs typeface="+mn-cs"/>
                        </a:rPr>
                        <a:t> techniques, trying to bring out the delicate aromas of the variety, with the use of pre-fermentation extraction at 10°C for a few hours and at a percentage of 100%. Part of the wine is fermented in stainless steel tanks, another part in amphoras and the rest in large oak barrels, "</a:t>
                      </a:r>
                      <a:r>
                        <a:rPr lang="en-US" sz="1400" kern="1200" dirty="0" err="1">
                          <a:solidFill>
                            <a:schemeClr val="dk1"/>
                          </a:solidFill>
                          <a:effectLst/>
                          <a:latin typeface="+mn-lt"/>
                          <a:ea typeface="+mn-ea"/>
                          <a:cs typeface="+mn-cs"/>
                        </a:rPr>
                        <a:t>foudres</a:t>
                      </a:r>
                      <a:r>
                        <a:rPr lang="en-US" sz="1400" kern="1200" dirty="0">
                          <a:solidFill>
                            <a:schemeClr val="dk1"/>
                          </a:solidFill>
                          <a:effectLst/>
                          <a:latin typeface="+mn-lt"/>
                          <a:ea typeface="+mn-ea"/>
                          <a:cs typeface="+mn-cs"/>
                        </a:rPr>
                        <a:t>", where the fermentation is concluded. The wine remains in the containers and matures on it’s fine lees, for 4 months.</a:t>
                      </a:r>
                    </a:p>
                  </a:txBody>
                  <a:tcPr marL="68580" marR="68580" marT="34290" marB="34290"/>
                </a:tc>
                <a:extLst>
                  <a:ext uri="{0D108BD9-81ED-4DB2-BD59-A6C34878D82A}">
                    <a16:rowId xmlns:a16="http://schemas.microsoft.com/office/drawing/2014/main" val="2950058806"/>
                  </a:ext>
                </a:extLst>
              </a:tr>
              <a:tr h="367997">
                <a:tc>
                  <a:txBody>
                    <a:bodyPr/>
                    <a:lstStyle/>
                    <a:p>
                      <a:r>
                        <a:rPr lang="en-US" sz="1400" dirty="0"/>
                        <a:t>Alcohol %</a:t>
                      </a:r>
                    </a:p>
                  </a:txBody>
                  <a:tcPr marL="68580" marR="68580" marT="34290" marB="34290"/>
                </a:tc>
                <a:tc>
                  <a:txBody>
                    <a:bodyPr/>
                    <a:lstStyle/>
                    <a:p>
                      <a:r>
                        <a:rPr lang="el-GR" sz="1400" dirty="0"/>
                        <a:t>1</a:t>
                      </a:r>
                      <a:r>
                        <a:rPr lang="en-US" sz="1400" dirty="0"/>
                        <a:t>2.5</a:t>
                      </a:r>
                    </a:p>
                  </a:txBody>
                  <a:tcPr marL="68580" marR="68580" marT="34290" marB="34290"/>
                </a:tc>
                <a:extLst>
                  <a:ext uri="{0D108BD9-81ED-4DB2-BD59-A6C34878D82A}">
                    <a16:rowId xmlns:a16="http://schemas.microsoft.com/office/drawing/2014/main" val="1712716931"/>
                  </a:ext>
                </a:extLst>
              </a:tr>
              <a:tr h="367997">
                <a:tc>
                  <a:txBody>
                    <a:bodyPr/>
                    <a:lstStyle/>
                    <a:p>
                      <a:r>
                        <a:rPr lang="en-US" sz="1400" dirty="0"/>
                        <a:t>pH: 3.10 </a:t>
                      </a:r>
                    </a:p>
                  </a:txBody>
                  <a:tcPr marL="68580" marR="68580" marT="34290" marB="34290"/>
                </a:tc>
                <a:tc>
                  <a:txBody>
                    <a:bodyPr/>
                    <a:lstStyle/>
                    <a:p>
                      <a:r>
                        <a:rPr lang="en-US" sz="1400" dirty="0"/>
                        <a:t>Acidity: 5.5 g/</a:t>
                      </a:r>
                      <a:r>
                        <a:rPr lang="en-US" sz="1400" dirty="0" err="1"/>
                        <a:t>lt</a:t>
                      </a:r>
                      <a:endParaRPr lang="en-US" sz="1400" dirty="0"/>
                    </a:p>
                  </a:txBody>
                  <a:tcPr marL="68580" marR="68580" marT="34290" marB="34290"/>
                </a:tc>
                <a:extLst>
                  <a:ext uri="{0D108BD9-81ED-4DB2-BD59-A6C34878D82A}">
                    <a16:rowId xmlns:a16="http://schemas.microsoft.com/office/drawing/2014/main" val="2877500669"/>
                  </a:ext>
                </a:extLst>
              </a:tr>
            </a:tbl>
          </a:graphicData>
        </a:graphic>
      </p:graphicFrame>
      <p:pic>
        <p:nvPicPr>
          <p:cNvPr id="8" name="Picture 7">
            <a:extLst>
              <a:ext uri="{FF2B5EF4-FFF2-40B4-BE49-F238E27FC236}">
                <a16:creationId xmlns:a16="http://schemas.microsoft.com/office/drawing/2014/main" id="{A06F6319-126E-9949-A440-0C16D6DD02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4081" y="1662533"/>
            <a:ext cx="1742010" cy="4869160"/>
          </a:xfrm>
          <a:prstGeom prst="rect">
            <a:avLst/>
          </a:prstGeom>
        </p:spPr>
      </p:pic>
    </p:spTree>
    <p:extLst>
      <p:ext uri="{BB962C8B-B14F-4D97-AF65-F5344CB8AC3E}">
        <p14:creationId xmlns:p14="http://schemas.microsoft.com/office/powerpoint/2010/main" val="20308659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1 - Τίτλος">
            <a:extLst>
              <a:ext uri="{FF2B5EF4-FFF2-40B4-BE49-F238E27FC236}">
                <a16:creationId xmlns:a16="http://schemas.microsoft.com/office/drawing/2014/main" id="{22931925-26C7-5B41-9D90-BDBA53842CEF}"/>
              </a:ext>
            </a:extLst>
          </p:cNvPr>
          <p:cNvSpPr>
            <a:spLocks noGrp="1"/>
          </p:cNvSpPr>
          <p:nvPr>
            <p:ph type="title"/>
          </p:nvPr>
        </p:nvSpPr>
        <p:spPr>
          <a:xfrm>
            <a:off x="2627784" y="332656"/>
            <a:ext cx="3022997" cy="742950"/>
          </a:xfrm>
        </p:spPr>
        <p:txBody>
          <a:bodyPr/>
          <a:lstStyle/>
          <a:p>
            <a:pPr eaLnBrk="1" hangingPunct="1"/>
            <a:r>
              <a:rPr lang="en-US" altLang="en-US" dirty="0"/>
              <a:t>Peloponnese</a:t>
            </a:r>
            <a:endParaRPr lang="el-GR" altLang="en-US" dirty="0"/>
          </a:p>
        </p:txBody>
      </p:sp>
      <p:sp>
        <p:nvSpPr>
          <p:cNvPr id="10243" name="2 - Θέση υποσέλιδου">
            <a:extLst>
              <a:ext uri="{FF2B5EF4-FFF2-40B4-BE49-F238E27FC236}">
                <a16:creationId xmlns:a16="http://schemas.microsoft.com/office/drawing/2014/main" id="{9EF106AA-17E3-3D43-BBD4-30C81DAEE2A2}"/>
              </a:ext>
            </a:extLst>
          </p:cNvPr>
          <p:cNvSpPr>
            <a:spLocks noGrp="1"/>
          </p:cNvSpPr>
          <p:nvPr>
            <p:ph type="ftr" sz="quarter" idx="11"/>
          </p:nvPr>
        </p:nvSpPr>
        <p:spPr bwMode="auto">
          <a:xfrm>
            <a:off x="1550171" y="6381328"/>
            <a:ext cx="6157913" cy="248072"/>
          </a:xfrm>
          <a:ln>
            <a:miter lim="800000"/>
            <a:headEnd/>
            <a:tailEnd/>
          </a:ln>
        </p:spPr>
        <p:txBody>
          <a:bodyPr vert="horz" wrap="square" lIns="68580" tIns="34290" rIns="68580" bIns="34290" numCol="1" rtlCol="0" anchor="ctr" anchorCtr="0" compatLnSpc="1">
            <a:prstTxWarp prst="textNoShape">
              <a:avLst/>
            </a:prstTxWarp>
          </a:bodyPr>
          <a:lstStyle/>
          <a:p>
            <a:pPr algn="ctr" fontAlgn="base">
              <a:spcBef>
                <a:spcPct val="0"/>
              </a:spcBef>
              <a:spcAft>
                <a:spcPct val="0"/>
              </a:spcAft>
              <a:defRPr/>
            </a:pPr>
            <a:r>
              <a:rPr lang="en-US" dirty="0"/>
              <a:t>© Wines of Greece</a:t>
            </a:r>
            <a:endParaRPr lang="el-GR" dirty="0"/>
          </a:p>
        </p:txBody>
      </p:sp>
      <p:pic>
        <p:nvPicPr>
          <p:cNvPr id="18436" name="Picture 2">
            <a:extLst>
              <a:ext uri="{FF2B5EF4-FFF2-40B4-BE49-F238E27FC236}">
                <a16:creationId xmlns:a16="http://schemas.microsoft.com/office/drawing/2014/main" id="{4EEAB06D-4672-D14C-B284-E795ACF6E914}"/>
              </a:ext>
            </a:extLst>
          </p:cNvPr>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148600" y="1635468"/>
            <a:ext cx="8846800" cy="4747021"/>
          </a:xfrm>
          <a:noFill/>
        </p:spPr>
      </p:pic>
      <p:sp>
        <p:nvSpPr>
          <p:cNvPr id="6" name="TextBox 5">
            <a:extLst>
              <a:ext uri="{FF2B5EF4-FFF2-40B4-BE49-F238E27FC236}">
                <a16:creationId xmlns:a16="http://schemas.microsoft.com/office/drawing/2014/main" id="{6FB235D0-4DA5-1247-A145-69A765D12EC8}"/>
              </a:ext>
            </a:extLst>
          </p:cNvPr>
          <p:cNvSpPr txBox="1"/>
          <p:nvPr/>
        </p:nvSpPr>
        <p:spPr>
          <a:xfrm>
            <a:off x="6129338" y="4755976"/>
            <a:ext cx="2948812" cy="369332"/>
          </a:xfrm>
          <a:prstGeom prst="rect">
            <a:avLst/>
          </a:prstGeom>
          <a:noFill/>
        </p:spPr>
        <p:txBody>
          <a:bodyPr wrap="square" rtlCol="0">
            <a:spAutoFit/>
          </a:bodyPr>
          <a:lstStyle/>
          <a:p>
            <a:endParaRPr lang="en-US" dirty="0"/>
          </a:p>
        </p:txBody>
      </p:sp>
      <p:pic>
        <p:nvPicPr>
          <p:cNvPr id="7" name="Picture 6">
            <a:extLst>
              <a:ext uri="{FF2B5EF4-FFF2-40B4-BE49-F238E27FC236}">
                <a16:creationId xmlns:a16="http://schemas.microsoft.com/office/drawing/2014/main" id="{446F148D-33D9-5F42-A261-EC139C6F42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5710" y="228600"/>
            <a:ext cx="2328809" cy="1050247"/>
          </a:xfrm>
          <a:prstGeom prst="rect">
            <a:avLst/>
          </a:prstGeom>
        </p:spPr>
      </p:pic>
    </p:spTree>
    <p:extLst>
      <p:ext uri="{BB962C8B-B14F-4D97-AF65-F5344CB8AC3E}">
        <p14:creationId xmlns:p14="http://schemas.microsoft.com/office/powerpoint/2010/main" val="25405175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2 - Θέση υποσέλιδου">
            <a:extLst>
              <a:ext uri="{FF2B5EF4-FFF2-40B4-BE49-F238E27FC236}">
                <a16:creationId xmlns:a16="http://schemas.microsoft.com/office/drawing/2014/main" id="{C460558D-BF2D-1B47-9A64-9D904CF2633E}"/>
              </a:ext>
            </a:extLst>
          </p:cNvPr>
          <p:cNvSpPr>
            <a:spLocks noGrp="1"/>
          </p:cNvSpPr>
          <p:nvPr>
            <p:ph type="ftr" sz="quarter" idx="11"/>
          </p:nvPr>
        </p:nvSpPr>
        <p:spPr bwMode="auto">
          <a:xfrm>
            <a:off x="1475656" y="6093296"/>
            <a:ext cx="6157913" cy="273844"/>
          </a:xfrm>
          <a:ln>
            <a:miter lim="800000"/>
            <a:headEnd/>
            <a:tailEnd/>
          </a:ln>
        </p:spPr>
        <p:txBody>
          <a:bodyPr vert="horz" wrap="square" lIns="68580" tIns="34290" rIns="68580" bIns="34290" numCol="1" rtlCol="0" anchor="ctr" anchorCtr="0" compatLnSpc="1">
            <a:prstTxWarp prst="textNoShape">
              <a:avLst/>
            </a:prstTxWarp>
          </a:bodyPr>
          <a:lstStyle/>
          <a:p>
            <a:pPr algn="ctr" fontAlgn="base">
              <a:spcBef>
                <a:spcPct val="0"/>
              </a:spcBef>
              <a:spcAft>
                <a:spcPct val="0"/>
              </a:spcAft>
              <a:defRPr/>
            </a:pPr>
            <a:r>
              <a:rPr lang="en-US" dirty="0"/>
              <a:t>© Wines of Greece</a:t>
            </a:r>
            <a:endParaRPr lang="el-GR" dirty="0"/>
          </a:p>
        </p:txBody>
      </p:sp>
      <p:sp>
        <p:nvSpPr>
          <p:cNvPr id="38916" name="6 - Θέση περιεχομένου">
            <a:extLst>
              <a:ext uri="{FF2B5EF4-FFF2-40B4-BE49-F238E27FC236}">
                <a16:creationId xmlns:a16="http://schemas.microsoft.com/office/drawing/2014/main" id="{57F111BB-1FBD-2F42-B9D8-B9D5C4A78B73}"/>
              </a:ext>
            </a:extLst>
          </p:cNvPr>
          <p:cNvSpPr>
            <a:spLocks noGrp="1"/>
          </p:cNvSpPr>
          <p:nvPr>
            <p:ph sz="quarter" idx="1"/>
          </p:nvPr>
        </p:nvSpPr>
        <p:spPr>
          <a:xfrm>
            <a:off x="107504" y="1772816"/>
            <a:ext cx="4174653" cy="5325666"/>
          </a:xfrm>
        </p:spPr>
        <p:txBody>
          <a:bodyPr>
            <a:normAutofit/>
          </a:bodyPr>
          <a:lstStyle/>
          <a:p>
            <a:pPr algn="ctr">
              <a:spcAft>
                <a:spcPts val="450"/>
              </a:spcAft>
              <a:buNone/>
            </a:pPr>
            <a:r>
              <a:rPr lang="en-US" altLang="en-US" b="1" dirty="0"/>
              <a:t>PDO </a:t>
            </a:r>
            <a:r>
              <a:rPr lang="en-US" altLang="en-US" b="1" dirty="0" err="1"/>
              <a:t>Mantinia</a:t>
            </a:r>
            <a:endParaRPr lang="en-US" altLang="en-US" b="1" dirty="0"/>
          </a:p>
          <a:p>
            <a:pPr>
              <a:spcAft>
                <a:spcPts val="450"/>
              </a:spcAft>
              <a:buFont typeface="Arial" panose="020B0604020202020204" pitchFamily="34" charset="0"/>
              <a:buChar char="•"/>
            </a:pPr>
            <a:r>
              <a:rPr lang="en-US" altLang="en-US" sz="1800" dirty="0"/>
              <a:t>North of Tripoli</a:t>
            </a:r>
          </a:p>
          <a:p>
            <a:pPr>
              <a:spcAft>
                <a:spcPts val="450"/>
              </a:spcAft>
              <a:buFont typeface="Arial" panose="020B0604020202020204" pitchFamily="34" charset="0"/>
              <a:buChar char="•"/>
            </a:pPr>
            <a:r>
              <a:rPr lang="en-US" altLang="en-US" sz="1800" dirty="0"/>
              <a:t>600m + altitude</a:t>
            </a:r>
          </a:p>
          <a:p>
            <a:pPr>
              <a:spcAft>
                <a:spcPts val="450"/>
              </a:spcAft>
              <a:buFont typeface="Arial" panose="020B0604020202020204" pitchFamily="34" charset="0"/>
              <a:buChar char="•"/>
            </a:pPr>
            <a:r>
              <a:rPr lang="en-US" altLang="en-US" sz="1800" dirty="0"/>
              <a:t>Dry climate</a:t>
            </a:r>
          </a:p>
          <a:p>
            <a:pPr>
              <a:spcAft>
                <a:spcPts val="450"/>
              </a:spcAft>
              <a:buFont typeface="Arial" panose="020B0604020202020204" pitchFamily="34" charset="0"/>
              <a:buChar char="•"/>
            </a:pPr>
            <a:r>
              <a:rPr lang="en-US" altLang="en-US" sz="1800" dirty="0"/>
              <a:t>85% of the vineyards is </a:t>
            </a:r>
            <a:r>
              <a:rPr lang="en-US" altLang="en-US" sz="1800" dirty="0" err="1"/>
              <a:t>Moschofilero</a:t>
            </a:r>
            <a:r>
              <a:rPr lang="en-US" altLang="en-US" sz="1800" dirty="0"/>
              <a:t> and the rest </a:t>
            </a:r>
            <a:r>
              <a:rPr lang="en-US" altLang="en-US" sz="1800" dirty="0" err="1"/>
              <a:t>Asproudes</a:t>
            </a:r>
            <a:endParaRPr lang="en-US" altLang="en-US" sz="1800" dirty="0"/>
          </a:p>
          <a:p>
            <a:pPr>
              <a:spcAft>
                <a:spcPts val="450"/>
              </a:spcAft>
              <a:buFont typeface="Arial" panose="020B0604020202020204" pitchFamily="34" charset="0"/>
              <a:buChar char="•"/>
            </a:pPr>
            <a:r>
              <a:rPr lang="en-US" altLang="en-US" sz="1800" dirty="0"/>
              <a:t>Late harvest (even November)</a:t>
            </a:r>
          </a:p>
          <a:p>
            <a:pPr>
              <a:spcAft>
                <a:spcPts val="450"/>
              </a:spcAft>
              <a:buFont typeface="Arial" panose="020B0604020202020204" pitchFamily="34" charset="0"/>
              <a:buChar char="•"/>
            </a:pPr>
            <a:r>
              <a:rPr lang="en-US" altLang="en-US" sz="1800" dirty="0"/>
              <a:t>Dry whites</a:t>
            </a:r>
          </a:p>
          <a:p>
            <a:pPr>
              <a:spcAft>
                <a:spcPts val="450"/>
              </a:spcAft>
              <a:buFont typeface="Arial" panose="020B0604020202020204" pitchFamily="34" charset="0"/>
              <a:buChar char="•"/>
            </a:pPr>
            <a:r>
              <a:rPr lang="en-US" altLang="en-US" sz="1800" dirty="0"/>
              <a:t>Sparkling brut nature, extra brut, brut, extra sec, sec, demi sec, </a:t>
            </a:r>
            <a:r>
              <a:rPr lang="en-US" altLang="en-US" sz="1800" dirty="0" err="1"/>
              <a:t>doux</a:t>
            </a:r>
            <a:endParaRPr lang="en-US" altLang="en-US" sz="1800" dirty="0"/>
          </a:p>
          <a:p>
            <a:pPr>
              <a:spcAft>
                <a:spcPts val="450"/>
              </a:spcAft>
            </a:pPr>
            <a:endParaRPr lang="en-US" altLang="en-US" sz="1800" dirty="0"/>
          </a:p>
          <a:p>
            <a:pPr>
              <a:spcAft>
                <a:spcPts val="450"/>
              </a:spcAft>
            </a:pPr>
            <a:endParaRPr lang="en-US" altLang="en-US" sz="1800" dirty="0"/>
          </a:p>
        </p:txBody>
      </p:sp>
      <p:pic>
        <p:nvPicPr>
          <p:cNvPr id="38917" name="Picture 13" descr="D:\φωτογραφίες βιβλίου\ενότητα 14 ΠΕΛΟΠΟΝΝΗΣΟΣ\IMG_4439.jpg">
            <a:extLst>
              <a:ext uri="{FF2B5EF4-FFF2-40B4-BE49-F238E27FC236}">
                <a16:creationId xmlns:a16="http://schemas.microsoft.com/office/drawing/2014/main" id="{93151CC4-64E9-C54D-9419-2A38CB54638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1515" y="1772816"/>
            <a:ext cx="4748389" cy="316835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403A0E7-34CB-1E4A-A4DA-6D19F73996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5710" y="228600"/>
            <a:ext cx="2328809" cy="1050247"/>
          </a:xfrm>
          <a:prstGeom prst="rect">
            <a:avLst/>
          </a:prstGeom>
        </p:spPr>
      </p:pic>
    </p:spTree>
    <p:extLst>
      <p:ext uri="{BB962C8B-B14F-4D97-AF65-F5344CB8AC3E}">
        <p14:creationId xmlns:p14="http://schemas.microsoft.com/office/powerpoint/2010/main" val="4422681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1 - Τίτλος">
            <a:extLst>
              <a:ext uri="{FF2B5EF4-FFF2-40B4-BE49-F238E27FC236}">
                <a16:creationId xmlns:a16="http://schemas.microsoft.com/office/drawing/2014/main" id="{BC2634A0-131D-6C45-9BCA-8BE4EE33BF2C}"/>
              </a:ext>
            </a:extLst>
          </p:cNvPr>
          <p:cNvSpPr>
            <a:spLocks noGrp="1"/>
          </p:cNvSpPr>
          <p:nvPr>
            <p:ph type="title"/>
          </p:nvPr>
        </p:nvSpPr>
        <p:spPr>
          <a:xfrm>
            <a:off x="2708673" y="500349"/>
            <a:ext cx="3725466" cy="742950"/>
          </a:xfrm>
        </p:spPr>
        <p:txBody>
          <a:bodyPr/>
          <a:lstStyle/>
          <a:p>
            <a:pPr eaLnBrk="1" hangingPunct="1"/>
            <a:r>
              <a:rPr lang="en-US" altLang="el-GR" sz="2400" b="1" dirty="0"/>
              <a:t>MOSCHOFILERO</a:t>
            </a:r>
            <a:endParaRPr lang="el-GR" altLang="el-GR" sz="2400" b="1" dirty="0"/>
          </a:p>
        </p:txBody>
      </p:sp>
      <p:sp>
        <p:nvSpPr>
          <p:cNvPr id="75778" name="3 - Θέση περιεχομένου">
            <a:extLst>
              <a:ext uri="{FF2B5EF4-FFF2-40B4-BE49-F238E27FC236}">
                <a16:creationId xmlns:a16="http://schemas.microsoft.com/office/drawing/2014/main" id="{13452D99-01CB-7F4D-A0EB-1395AE6D12F0}"/>
              </a:ext>
            </a:extLst>
          </p:cNvPr>
          <p:cNvSpPr>
            <a:spLocks noGrp="1"/>
          </p:cNvSpPr>
          <p:nvPr>
            <p:ph sz="quarter" idx="1"/>
          </p:nvPr>
        </p:nvSpPr>
        <p:spPr>
          <a:xfrm>
            <a:off x="214956" y="1772816"/>
            <a:ext cx="5797204" cy="4550246"/>
          </a:xfrm>
        </p:spPr>
        <p:txBody>
          <a:bodyPr>
            <a:normAutofit fontScale="85000" lnSpcReduction="20000"/>
          </a:bodyPr>
          <a:lstStyle/>
          <a:p>
            <a:pPr eaLnBrk="1" hangingPunct="1">
              <a:lnSpc>
                <a:spcPct val="90000"/>
              </a:lnSpc>
              <a:buFont typeface="Arial" panose="020B0604020202020204" pitchFamily="34" charset="0"/>
              <a:buChar char="•"/>
            </a:pPr>
            <a:r>
              <a:rPr lang="en-US" altLang="el-GR" dirty="0"/>
              <a:t>Pink skinned variety</a:t>
            </a:r>
            <a:endParaRPr lang="en-US" altLang="el-GR" sz="825" dirty="0"/>
          </a:p>
          <a:p>
            <a:pPr eaLnBrk="1" hangingPunct="1">
              <a:lnSpc>
                <a:spcPct val="90000"/>
              </a:lnSpc>
              <a:buFont typeface="Arial" panose="020B0604020202020204" pitchFamily="34" charset="0"/>
              <a:buChar char="•"/>
            </a:pPr>
            <a:r>
              <a:rPr lang="en-US" altLang="el-GR" dirty="0"/>
              <a:t>Resistant to draught</a:t>
            </a:r>
            <a:endParaRPr lang="en-US" altLang="el-GR" sz="825" dirty="0"/>
          </a:p>
          <a:p>
            <a:pPr eaLnBrk="1" hangingPunct="1">
              <a:lnSpc>
                <a:spcPct val="90000"/>
              </a:lnSpc>
              <a:buFont typeface="Arial" panose="020B0604020202020204" pitchFamily="34" charset="0"/>
              <a:buChar char="•"/>
            </a:pPr>
            <a:r>
              <a:rPr lang="en-US" altLang="el-GR" dirty="0"/>
              <a:t>Late ripening variety</a:t>
            </a:r>
            <a:endParaRPr lang="en-US" altLang="el-GR" sz="825" dirty="0"/>
          </a:p>
          <a:p>
            <a:pPr eaLnBrk="1" hangingPunct="1">
              <a:lnSpc>
                <a:spcPct val="90000"/>
              </a:lnSpc>
              <a:buFont typeface="Arial" panose="020B0604020202020204" pitchFamily="34" charset="0"/>
              <a:buChar char="•"/>
            </a:pPr>
            <a:r>
              <a:rPr lang="en-US" altLang="el-GR" dirty="0"/>
              <a:t>High yields</a:t>
            </a:r>
            <a:endParaRPr lang="en-US" altLang="el-GR" sz="750" dirty="0"/>
          </a:p>
          <a:p>
            <a:pPr eaLnBrk="1" hangingPunct="1">
              <a:lnSpc>
                <a:spcPct val="90000"/>
              </a:lnSpc>
              <a:buFont typeface="Arial" panose="020B0604020202020204" pitchFamily="34" charset="0"/>
              <a:buChar char="•"/>
            </a:pPr>
            <a:r>
              <a:rPr lang="en-US" altLang="el-GR" dirty="0"/>
              <a:t>White, rose, Gris de Noir</a:t>
            </a:r>
            <a:endParaRPr lang="en-US" altLang="el-GR" sz="750" dirty="0"/>
          </a:p>
          <a:p>
            <a:pPr eaLnBrk="1" hangingPunct="1">
              <a:lnSpc>
                <a:spcPct val="90000"/>
              </a:lnSpc>
              <a:buFont typeface="Arial" panose="020B0604020202020204" pitchFamily="34" charset="0"/>
              <a:buChar char="•"/>
            </a:pPr>
            <a:r>
              <a:rPr lang="en-US" altLang="el-GR" dirty="0"/>
              <a:t>Still and sparkling</a:t>
            </a:r>
            <a:endParaRPr lang="en-US" altLang="el-GR" sz="825" dirty="0"/>
          </a:p>
          <a:p>
            <a:pPr eaLnBrk="1" hangingPunct="1">
              <a:lnSpc>
                <a:spcPct val="90000"/>
              </a:lnSpc>
              <a:buFont typeface="Arial" panose="020B0604020202020204" pitchFamily="34" charset="0"/>
              <a:buChar char="•"/>
            </a:pPr>
            <a:r>
              <a:rPr lang="en-US" altLang="el-GR" dirty="0"/>
              <a:t>Mainly in Peloponnese</a:t>
            </a:r>
          </a:p>
          <a:p>
            <a:pPr eaLnBrk="1" hangingPunct="1">
              <a:lnSpc>
                <a:spcPct val="90000"/>
              </a:lnSpc>
              <a:buFont typeface="Arial" panose="020B0604020202020204" pitchFamily="34" charset="0"/>
              <a:buChar char="•"/>
            </a:pPr>
            <a:r>
              <a:rPr lang="en-US" altLang="el-GR" dirty="0"/>
              <a:t>High acidity</a:t>
            </a:r>
          </a:p>
          <a:p>
            <a:pPr>
              <a:buFont typeface="Arial" panose="020B0604020202020204" pitchFamily="34" charset="0"/>
              <a:buChar char="•"/>
            </a:pPr>
            <a:r>
              <a:rPr lang="en-US" altLang="el-GR" dirty="0"/>
              <a:t>Aromas of roses, citrus flowers, grapefruit, lime</a:t>
            </a:r>
          </a:p>
          <a:p>
            <a:pPr>
              <a:buFont typeface="Arial" panose="020B0604020202020204" pitchFamily="34" charset="0"/>
              <a:buChar char="•"/>
            </a:pPr>
            <a:r>
              <a:rPr lang="en-US" altLang="el-GR" dirty="0"/>
              <a:t>Light to medium body</a:t>
            </a:r>
          </a:p>
          <a:p>
            <a:pPr>
              <a:buFont typeface="Arial" panose="020B0604020202020204" pitchFamily="34" charset="0"/>
              <a:buChar char="•"/>
            </a:pPr>
            <a:r>
              <a:rPr lang="en-US" altLang="el-GR" dirty="0"/>
              <a:t>Blends with </a:t>
            </a:r>
            <a:r>
              <a:rPr lang="en-US" altLang="el-GR" dirty="0" err="1"/>
              <a:t>Roditis</a:t>
            </a:r>
            <a:r>
              <a:rPr lang="en-US" altLang="el-GR" dirty="0"/>
              <a:t> and </a:t>
            </a:r>
            <a:r>
              <a:rPr lang="en-US" altLang="el-GR" dirty="0" err="1"/>
              <a:t>Savatiano</a:t>
            </a:r>
            <a:endParaRPr lang="en-US" altLang="el-GR" dirty="0"/>
          </a:p>
          <a:p>
            <a:pPr eaLnBrk="1" hangingPunct="1">
              <a:lnSpc>
                <a:spcPct val="90000"/>
              </a:lnSpc>
            </a:pPr>
            <a:endParaRPr lang="en-US" altLang="el-GR" dirty="0"/>
          </a:p>
          <a:p>
            <a:pPr eaLnBrk="1" hangingPunct="1">
              <a:lnSpc>
                <a:spcPct val="90000"/>
              </a:lnSpc>
              <a:buFont typeface="Wingdings" pitchFamily="2" charset="2"/>
              <a:buChar char="q"/>
            </a:pPr>
            <a:endParaRPr lang="en-US" altLang="el-GR" dirty="0"/>
          </a:p>
          <a:p>
            <a:pPr eaLnBrk="1" hangingPunct="1">
              <a:lnSpc>
                <a:spcPct val="90000"/>
              </a:lnSpc>
              <a:buFont typeface="Wingdings" pitchFamily="2" charset="2"/>
              <a:buChar char="q"/>
            </a:pPr>
            <a:endParaRPr lang="en-US" altLang="el-GR" dirty="0"/>
          </a:p>
          <a:p>
            <a:pPr eaLnBrk="1" hangingPunct="1">
              <a:lnSpc>
                <a:spcPct val="90000"/>
              </a:lnSpc>
              <a:buFont typeface="Wingdings" pitchFamily="2" charset="2"/>
              <a:buChar char="q"/>
            </a:pPr>
            <a:endParaRPr lang="en-US" altLang="el-GR" dirty="0"/>
          </a:p>
        </p:txBody>
      </p:sp>
      <p:pic>
        <p:nvPicPr>
          <p:cNvPr id="75780" name="Picture 9" descr="BOUTARI_3_mosxof.jpg">
            <a:extLst>
              <a:ext uri="{FF2B5EF4-FFF2-40B4-BE49-F238E27FC236}">
                <a16:creationId xmlns:a16="http://schemas.microsoft.com/office/drawing/2014/main" id="{17BCA605-9E0E-B946-868E-0CBA74AC3468}"/>
              </a:ext>
            </a:extLst>
          </p:cNvPr>
          <p:cNvPicPr>
            <a:picLocks noChangeAspect="1"/>
          </p:cNvPicPr>
          <p:nvPr/>
        </p:nvPicPr>
        <p:blipFill>
          <a:blip r:embed="rId3">
            <a:extLst>
              <a:ext uri="{28A0092B-C50C-407E-A947-70E740481C1C}">
                <a14:useLocalDpi xmlns:a14="http://schemas.microsoft.com/office/drawing/2010/main" val="0"/>
              </a:ext>
            </a:extLst>
          </a:blip>
          <a:srcRect t="12286"/>
          <a:stretch>
            <a:fillRect/>
          </a:stretch>
        </p:blipFill>
        <p:spPr bwMode="auto">
          <a:xfrm>
            <a:off x="5436096" y="1772816"/>
            <a:ext cx="3260599" cy="434207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2 - Θέση υποσέλιδου">
            <a:extLst>
              <a:ext uri="{FF2B5EF4-FFF2-40B4-BE49-F238E27FC236}">
                <a16:creationId xmlns:a16="http://schemas.microsoft.com/office/drawing/2014/main" id="{5D9DC401-9B4A-EC4A-BDF4-6B644C48FDC3}"/>
              </a:ext>
            </a:extLst>
          </p:cNvPr>
          <p:cNvSpPr>
            <a:spLocks noGrp="1"/>
          </p:cNvSpPr>
          <p:nvPr>
            <p:ph type="ftr" sz="quarter" idx="11"/>
          </p:nvPr>
        </p:nvSpPr>
        <p:spPr bwMode="auto">
          <a:xfrm>
            <a:off x="1600201" y="6289673"/>
            <a:ext cx="5942410" cy="273844"/>
          </a:xfrm>
          <a:ln>
            <a:miter lim="800000"/>
            <a:headEnd/>
            <a:tailEnd/>
          </a:ln>
        </p:spPr>
        <p:txBody>
          <a:bodyPr vert="horz" wrap="square" lIns="68580" tIns="34290" rIns="68580" bIns="34290" numCol="1" rtlCol="0" anchor="ctr" anchorCtr="0" compatLnSpc="1">
            <a:prstTxWarp prst="textNoShape">
              <a:avLst/>
            </a:prstTxWarp>
          </a:bodyPr>
          <a:lstStyle/>
          <a:p>
            <a:pPr algn="ctr" fontAlgn="base">
              <a:spcBef>
                <a:spcPct val="0"/>
              </a:spcBef>
              <a:spcAft>
                <a:spcPct val="0"/>
              </a:spcAft>
              <a:defRPr/>
            </a:pPr>
            <a:r>
              <a:rPr lang="en-US" dirty="0">
                <a:latin typeface="Arial"/>
                <a:cs typeface="Arial"/>
              </a:rPr>
              <a:t>©  </a:t>
            </a:r>
            <a:r>
              <a:rPr lang="en-US" dirty="0"/>
              <a:t>Wines of Greece</a:t>
            </a:r>
            <a:endParaRPr lang="el-GR" dirty="0"/>
          </a:p>
        </p:txBody>
      </p:sp>
      <p:pic>
        <p:nvPicPr>
          <p:cNvPr id="6" name="Picture 5">
            <a:extLst>
              <a:ext uri="{FF2B5EF4-FFF2-40B4-BE49-F238E27FC236}">
                <a16:creationId xmlns:a16="http://schemas.microsoft.com/office/drawing/2014/main" id="{BFCF9082-50BB-A34F-A43A-4F1F225FBA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5710" y="228600"/>
            <a:ext cx="2328809" cy="1050247"/>
          </a:xfrm>
          <a:prstGeom prst="rect">
            <a:avLst/>
          </a:prstGeom>
        </p:spPr>
      </p:pic>
    </p:spTree>
    <p:extLst>
      <p:ext uri="{BB962C8B-B14F-4D97-AF65-F5344CB8AC3E}">
        <p14:creationId xmlns:p14="http://schemas.microsoft.com/office/powerpoint/2010/main" val="11527526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70E9F-8C99-EB4D-89C2-EA530EF26FA5}"/>
              </a:ext>
            </a:extLst>
          </p:cNvPr>
          <p:cNvSpPr>
            <a:spLocks noGrp="1"/>
          </p:cNvSpPr>
          <p:nvPr>
            <p:ph type="title"/>
          </p:nvPr>
        </p:nvSpPr>
        <p:spPr>
          <a:xfrm>
            <a:off x="611560" y="620688"/>
            <a:ext cx="7393526" cy="693935"/>
          </a:xfrm>
        </p:spPr>
        <p:txBody>
          <a:bodyPr>
            <a:normAutofit/>
          </a:bodyPr>
          <a:lstStyle/>
          <a:p>
            <a:r>
              <a:rPr lang="en-US" sz="1800" b="1" dirty="0"/>
              <a:t>4. GREEK WINE CELLARS ASSYRTIKO 2023</a:t>
            </a:r>
          </a:p>
        </p:txBody>
      </p:sp>
      <p:pic>
        <p:nvPicPr>
          <p:cNvPr id="6" name="Picture 5">
            <a:extLst>
              <a:ext uri="{FF2B5EF4-FFF2-40B4-BE49-F238E27FC236}">
                <a16:creationId xmlns:a16="http://schemas.microsoft.com/office/drawing/2014/main" id="{3DD82CE9-B9E7-0A47-A8E0-4F43748CCC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5710" y="228600"/>
            <a:ext cx="2328809" cy="1050247"/>
          </a:xfrm>
          <a:prstGeom prst="rect">
            <a:avLst/>
          </a:prstGeom>
        </p:spPr>
      </p:pic>
      <p:graphicFrame>
        <p:nvGraphicFramePr>
          <p:cNvPr id="5" name="Table 4">
            <a:extLst>
              <a:ext uri="{FF2B5EF4-FFF2-40B4-BE49-F238E27FC236}">
                <a16:creationId xmlns:a16="http://schemas.microsoft.com/office/drawing/2014/main" id="{2EEB3E36-E9E8-2944-B7E0-CB084C48E993}"/>
              </a:ext>
            </a:extLst>
          </p:cNvPr>
          <p:cNvGraphicFramePr>
            <a:graphicFrameLocks noGrp="1"/>
          </p:cNvGraphicFramePr>
          <p:nvPr>
            <p:extLst>
              <p:ext uri="{D42A27DB-BD31-4B8C-83A1-F6EECF244321}">
                <p14:modId xmlns:p14="http://schemas.microsoft.com/office/powerpoint/2010/main" val="1424386722"/>
              </p:ext>
            </p:extLst>
          </p:nvPr>
        </p:nvGraphicFramePr>
        <p:xfrm>
          <a:off x="467544" y="1844824"/>
          <a:ext cx="5904656" cy="4704393"/>
        </p:xfrm>
        <a:graphic>
          <a:graphicData uri="http://schemas.openxmlformats.org/drawingml/2006/table">
            <a:tbl>
              <a:tblPr firstRow="1" bandRow="1">
                <a:tableStyleId>{073A0DAA-6AF3-43AB-8588-CEC1D06C72B9}</a:tableStyleId>
              </a:tblPr>
              <a:tblGrid>
                <a:gridCol w="1853614">
                  <a:extLst>
                    <a:ext uri="{9D8B030D-6E8A-4147-A177-3AD203B41FA5}">
                      <a16:colId xmlns:a16="http://schemas.microsoft.com/office/drawing/2014/main" val="1204406582"/>
                    </a:ext>
                  </a:extLst>
                </a:gridCol>
                <a:gridCol w="4051042">
                  <a:extLst>
                    <a:ext uri="{9D8B030D-6E8A-4147-A177-3AD203B41FA5}">
                      <a16:colId xmlns:a16="http://schemas.microsoft.com/office/drawing/2014/main" val="1492906567"/>
                    </a:ext>
                  </a:extLst>
                </a:gridCol>
              </a:tblGrid>
              <a:tr h="367997">
                <a:tc>
                  <a:txBody>
                    <a:bodyPr/>
                    <a:lstStyle/>
                    <a:p>
                      <a:r>
                        <a:rPr lang="en-US" sz="1400" dirty="0">
                          <a:solidFill>
                            <a:schemeClr val="bg1"/>
                          </a:solidFill>
                        </a:rPr>
                        <a:t>Grape</a:t>
                      </a:r>
                      <a:r>
                        <a:rPr lang="en-US" sz="1400" dirty="0">
                          <a:solidFill>
                            <a:schemeClr val="tx1"/>
                          </a:solidFill>
                        </a:rPr>
                        <a:t>11</a:t>
                      </a:r>
                    </a:p>
                  </a:txBody>
                  <a:tcPr marL="68580" marR="68580" marT="34290" marB="34290"/>
                </a:tc>
                <a:tc>
                  <a:txBody>
                    <a:bodyPr/>
                    <a:lstStyle/>
                    <a:p>
                      <a:r>
                        <a:rPr lang="en-US" sz="1400" dirty="0">
                          <a:solidFill>
                            <a:schemeClr val="bg1"/>
                          </a:solidFill>
                        </a:rPr>
                        <a:t>Assyrtiko</a:t>
                      </a:r>
                    </a:p>
                  </a:txBody>
                  <a:tcPr marL="68580" marR="68580" marT="34290" marB="34290"/>
                </a:tc>
                <a:extLst>
                  <a:ext uri="{0D108BD9-81ED-4DB2-BD59-A6C34878D82A}">
                    <a16:rowId xmlns:a16="http://schemas.microsoft.com/office/drawing/2014/main" val="3765416981"/>
                  </a:ext>
                </a:extLst>
              </a:tr>
              <a:tr h="367997">
                <a:tc>
                  <a:txBody>
                    <a:bodyPr/>
                    <a:lstStyle/>
                    <a:p>
                      <a:r>
                        <a:rPr lang="en-US" sz="1400" dirty="0"/>
                        <a:t>Denomination</a:t>
                      </a:r>
                    </a:p>
                  </a:txBody>
                  <a:tcPr marL="68580" marR="68580" marT="34290" marB="34290"/>
                </a:tc>
                <a:tc>
                  <a:txBody>
                    <a:bodyPr/>
                    <a:lstStyle/>
                    <a:p>
                      <a:r>
                        <a:rPr lang="en-US" sz="1400" dirty="0"/>
                        <a:t>PGI Peloponnese</a:t>
                      </a:r>
                    </a:p>
                  </a:txBody>
                  <a:tcPr marL="68580" marR="68580" marT="34290" marB="34290"/>
                </a:tc>
                <a:extLst>
                  <a:ext uri="{0D108BD9-81ED-4DB2-BD59-A6C34878D82A}">
                    <a16:rowId xmlns:a16="http://schemas.microsoft.com/office/drawing/2014/main" val="2933744512"/>
                  </a:ext>
                </a:extLst>
              </a:tr>
              <a:tr h="367997">
                <a:tc>
                  <a:txBody>
                    <a:bodyPr/>
                    <a:lstStyle/>
                    <a:p>
                      <a:r>
                        <a:rPr lang="en-US" sz="1400" dirty="0"/>
                        <a:t>Viticulture</a:t>
                      </a:r>
                    </a:p>
                  </a:txBody>
                  <a:tcPr marL="68580" marR="68580" marT="34290" marB="34290"/>
                </a:tc>
                <a:tc>
                  <a:txBody>
                    <a:bodyPr/>
                    <a:lstStyle/>
                    <a:p>
                      <a:r>
                        <a:rPr lang="en-US" sz="1400" dirty="0"/>
                        <a:t>Conventional</a:t>
                      </a:r>
                    </a:p>
                  </a:txBody>
                  <a:tcPr marL="68580" marR="68580" marT="34290" marB="34290"/>
                </a:tc>
                <a:extLst>
                  <a:ext uri="{0D108BD9-81ED-4DB2-BD59-A6C34878D82A}">
                    <a16:rowId xmlns:a16="http://schemas.microsoft.com/office/drawing/2014/main" val="1174336719"/>
                  </a:ext>
                </a:extLst>
              </a:tr>
              <a:tr h="367997">
                <a:tc>
                  <a:txBody>
                    <a:bodyPr/>
                    <a:lstStyle/>
                    <a:p>
                      <a:r>
                        <a:rPr lang="en-US" sz="1400" dirty="0"/>
                        <a:t>Soil</a:t>
                      </a:r>
                    </a:p>
                  </a:txBody>
                  <a:tcPr marL="68580" marR="68580" marT="34290" marB="34290"/>
                </a:tc>
                <a:tc>
                  <a:txBody>
                    <a:bodyPr/>
                    <a:lstStyle/>
                    <a:p>
                      <a:endParaRPr lang="en-US" sz="1400" dirty="0"/>
                    </a:p>
                  </a:txBody>
                  <a:tcPr marL="68580" marR="68580" marT="34290" marB="34290"/>
                </a:tc>
                <a:extLst>
                  <a:ext uri="{0D108BD9-81ED-4DB2-BD59-A6C34878D82A}">
                    <a16:rowId xmlns:a16="http://schemas.microsoft.com/office/drawing/2014/main" val="4238082611"/>
                  </a:ext>
                </a:extLst>
              </a:tr>
              <a:tr h="367997">
                <a:tc>
                  <a:txBody>
                    <a:bodyPr/>
                    <a:lstStyle/>
                    <a:p>
                      <a:r>
                        <a:rPr lang="en-US" sz="1400" dirty="0"/>
                        <a:t>Altitude</a:t>
                      </a:r>
                    </a:p>
                  </a:txBody>
                  <a:tcPr marL="68580" marR="68580" marT="34290" marB="34290"/>
                </a:tc>
                <a:tc>
                  <a:txBody>
                    <a:bodyPr/>
                    <a:lstStyle/>
                    <a:p>
                      <a:endParaRPr lang="en-US" sz="1400" dirty="0"/>
                    </a:p>
                  </a:txBody>
                  <a:tcPr marL="68580" marR="68580" marT="34290" marB="34290"/>
                </a:tc>
                <a:extLst>
                  <a:ext uri="{0D108BD9-81ED-4DB2-BD59-A6C34878D82A}">
                    <a16:rowId xmlns:a16="http://schemas.microsoft.com/office/drawing/2014/main" val="816296496"/>
                  </a:ext>
                </a:extLst>
              </a:tr>
              <a:tr h="367997">
                <a:tc>
                  <a:txBody>
                    <a:bodyPr/>
                    <a:lstStyle/>
                    <a:p>
                      <a:r>
                        <a:rPr lang="en-US" sz="1400" dirty="0"/>
                        <a:t>Vineyard age</a:t>
                      </a:r>
                    </a:p>
                  </a:txBody>
                  <a:tcPr marL="68580" marR="68580" marT="34290" marB="34290"/>
                </a:tc>
                <a:tc>
                  <a:txBody>
                    <a:bodyPr/>
                    <a:lstStyle/>
                    <a:p>
                      <a:endParaRPr lang="en-US" sz="1400" dirty="0"/>
                    </a:p>
                  </a:txBody>
                  <a:tcPr marL="68580" marR="68580" marT="34290" marB="34290"/>
                </a:tc>
                <a:extLst>
                  <a:ext uri="{0D108BD9-81ED-4DB2-BD59-A6C34878D82A}">
                    <a16:rowId xmlns:a16="http://schemas.microsoft.com/office/drawing/2014/main" val="767907170"/>
                  </a:ext>
                </a:extLst>
              </a:tr>
              <a:tr h="1760417">
                <a:tc>
                  <a:txBody>
                    <a:bodyPr/>
                    <a:lstStyle/>
                    <a:p>
                      <a:r>
                        <a:rPr lang="en-US" sz="1400" dirty="0" err="1"/>
                        <a:t>Vinification</a:t>
                      </a:r>
                      <a:endParaRPr lang="en-US" sz="1400" dirty="0"/>
                    </a:p>
                  </a:txBody>
                  <a:tcPr marL="68580" marR="68580" marT="34290" marB="34290"/>
                </a:tc>
                <a:tc>
                  <a:txBody>
                    <a:bodyPr/>
                    <a:lstStyle/>
                    <a:p>
                      <a:endParaRPr lang="en-US" sz="1400" kern="1200" dirty="0">
                        <a:solidFill>
                          <a:schemeClr val="dk1"/>
                        </a:solidFill>
                        <a:effectLst/>
                        <a:latin typeface="+mn-lt"/>
                        <a:ea typeface="+mn-ea"/>
                        <a:cs typeface="+mn-cs"/>
                      </a:endParaRPr>
                    </a:p>
                  </a:txBody>
                  <a:tcPr marL="68580" marR="68580" marT="34290" marB="34290"/>
                </a:tc>
                <a:extLst>
                  <a:ext uri="{0D108BD9-81ED-4DB2-BD59-A6C34878D82A}">
                    <a16:rowId xmlns:a16="http://schemas.microsoft.com/office/drawing/2014/main" val="2950058806"/>
                  </a:ext>
                </a:extLst>
              </a:tr>
              <a:tr h="367997">
                <a:tc>
                  <a:txBody>
                    <a:bodyPr/>
                    <a:lstStyle/>
                    <a:p>
                      <a:r>
                        <a:rPr lang="en-US" sz="1400" dirty="0"/>
                        <a:t>Alcohol %</a:t>
                      </a:r>
                    </a:p>
                  </a:txBody>
                  <a:tcPr marL="68580" marR="68580" marT="34290" marB="34290"/>
                </a:tc>
                <a:tc>
                  <a:txBody>
                    <a:bodyPr/>
                    <a:lstStyle/>
                    <a:p>
                      <a:r>
                        <a:rPr lang="en-US" sz="1400" dirty="0"/>
                        <a:t>12.5</a:t>
                      </a:r>
                    </a:p>
                  </a:txBody>
                  <a:tcPr marL="68580" marR="68580" marT="34290" marB="34290"/>
                </a:tc>
                <a:extLst>
                  <a:ext uri="{0D108BD9-81ED-4DB2-BD59-A6C34878D82A}">
                    <a16:rowId xmlns:a16="http://schemas.microsoft.com/office/drawing/2014/main" val="1712716931"/>
                  </a:ext>
                </a:extLst>
              </a:tr>
              <a:tr h="367997">
                <a:tc>
                  <a:txBody>
                    <a:bodyPr/>
                    <a:lstStyle/>
                    <a:p>
                      <a:r>
                        <a:rPr lang="en-US" sz="1400" dirty="0"/>
                        <a:t>pH </a:t>
                      </a:r>
                    </a:p>
                  </a:txBody>
                  <a:tcPr marL="68580" marR="68580" marT="34290" marB="34290"/>
                </a:tc>
                <a:tc>
                  <a:txBody>
                    <a:bodyPr/>
                    <a:lstStyle/>
                    <a:p>
                      <a:r>
                        <a:rPr lang="en-US" sz="1400" dirty="0"/>
                        <a:t>Acidity:</a:t>
                      </a:r>
                    </a:p>
                  </a:txBody>
                  <a:tcPr marL="68580" marR="68580" marT="34290" marB="34290"/>
                </a:tc>
                <a:extLst>
                  <a:ext uri="{0D108BD9-81ED-4DB2-BD59-A6C34878D82A}">
                    <a16:rowId xmlns:a16="http://schemas.microsoft.com/office/drawing/2014/main" val="2877500669"/>
                  </a:ext>
                </a:extLst>
              </a:tr>
            </a:tbl>
          </a:graphicData>
        </a:graphic>
      </p:graphicFrame>
      <p:pic>
        <p:nvPicPr>
          <p:cNvPr id="7" name="Picture 6">
            <a:extLst>
              <a:ext uri="{FF2B5EF4-FFF2-40B4-BE49-F238E27FC236}">
                <a16:creationId xmlns:a16="http://schemas.microsoft.com/office/drawing/2014/main" id="{53394C22-3423-C641-BEA7-35F435839A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16121" y="1621375"/>
            <a:ext cx="1167985" cy="5151289"/>
          </a:xfrm>
          <a:prstGeom prst="rect">
            <a:avLst/>
          </a:prstGeom>
        </p:spPr>
      </p:pic>
    </p:spTree>
    <p:extLst>
      <p:ext uri="{BB962C8B-B14F-4D97-AF65-F5344CB8AC3E}">
        <p14:creationId xmlns:p14="http://schemas.microsoft.com/office/powerpoint/2010/main" val="34362194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70E9F-8C99-EB4D-89C2-EA530EF26FA5}"/>
              </a:ext>
            </a:extLst>
          </p:cNvPr>
          <p:cNvSpPr>
            <a:spLocks noGrp="1"/>
          </p:cNvSpPr>
          <p:nvPr>
            <p:ph type="title"/>
          </p:nvPr>
        </p:nvSpPr>
        <p:spPr>
          <a:xfrm>
            <a:off x="611560" y="620688"/>
            <a:ext cx="7393526" cy="693935"/>
          </a:xfrm>
        </p:spPr>
        <p:txBody>
          <a:bodyPr>
            <a:normAutofit/>
          </a:bodyPr>
          <a:lstStyle/>
          <a:p>
            <a:r>
              <a:rPr lang="en-US" sz="1800" b="1" dirty="0"/>
              <a:t>5. DOMAINE SKOURAS ASSYRTIKO WILD FERMENT</a:t>
            </a:r>
          </a:p>
        </p:txBody>
      </p:sp>
      <p:pic>
        <p:nvPicPr>
          <p:cNvPr id="6" name="Picture 5">
            <a:extLst>
              <a:ext uri="{FF2B5EF4-FFF2-40B4-BE49-F238E27FC236}">
                <a16:creationId xmlns:a16="http://schemas.microsoft.com/office/drawing/2014/main" id="{3DD82CE9-B9E7-0A47-A8E0-4F43748CCC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5710" y="228600"/>
            <a:ext cx="2328809" cy="1050247"/>
          </a:xfrm>
          <a:prstGeom prst="rect">
            <a:avLst/>
          </a:prstGeom>
        </p:spPr>
      </p:pic>
      <p:graphicFrame>
        <p:nvGraphicFramePr>
          <p:cNvPr id="5" name="Table 4">
            <a:extLst>
              <a:ext uri="{FF2B5EF4-FFF2-40B4-BE49-F238E27FC236}">
                <a16:creationId xmlns:a16="http://schemas.microsoft.com/office/drawing/2014/main" id="{4B1B6403-C129-5B48-B795-1D7DBAB66E2D}"/>
              </a:ext>
            </a:extLst>
          </p:cNvPr>
          <p:cNvGraphicFramePr>
            <a:graphicFrameLocks noGrp="1"/>
          </p:cNvGraphicFramePr>
          <p:nvPr>
            <p:extLst>
              <p:ext uri="{D42A27DB-BD31-4B8C-83A1-F6EECF244321}">
                <p14:modId xmlns:p14="http://schemas.microsoft.com/office/powerpoint/2010/main" val="277635976"/>
              </p:ext>
            </p:extLst>
          </p:nvPr>
        </p:nvGraphicFramePr>
        <p:xfrm>
          <a:off x="467544" y="1844824"/>
          <a:ext cx="5904656" cy="4120370"/>
        </p:xfrm>
        <a:graphic>
          <a:graphicData uri="http://schemas.openxmlformats.org/drawingml/2006/table">
            <a:tbl>
              <a:tblPr firstRow="1" bandRow="1">
                <a:tableStyleId>{073A0DAA-6AF3-43AB-8588-CEC1D06C72B9}</a:tableStyleId>
              </a:tblPr>
              <a:tblGrid>
                <a:gridCol w="1853614">
                  <a:extLst>
                    <a:ext uri="{9D8B030D-6E8A-4147-A177-3AD203B41FA5}">
                      <a16:colId xmlns:a16="http://schemas.microsoft.com/office/drawing/2014/main" val="1204406582"/>
                    </a:ext>
                  </a:extLst>
                </a:gridCol>
                <a:gridCol w="4051042">
                  <a:extLst>
                    <a:ext uri="{9D8B030D-6E8A-4147-A177-3AD203B41FA5}">
                      <a16:colId xmlns:a16="http://schemas.microsoft.com/office/drawing/2014/main" val="1492906567"/>
                    </a:ext>
                  </a:extLst>
                </a:gridCol>
              </a:tblGrid>
              <a:tr h="367997">
                <a:tc>
                  <a:txBody>
                    <a:bodyPr/>
                    <a:lstStyle/>
                    <a:p>
                      <a:r>
                        <a:rPr lang="en-US" sz="1400" dirty="0">
                          <a:solidFill>
                            <a:schemeClr val="bg1"/>
                          </a:solidFill>
                        </a:rPr>
                        <a:t>Grape</a:t>
                      </a:r>
                      <a:r>
                        <a:rPr lang="en-US" sz="1400" dirty="0">
                          <a:solidFill>
                            <a:schemeClr val="tx1"/>
                          </a:solidFill>
                        </a:rPr>
                        <a:t>11</a:t>
                      </a:r>
                    </a:p>
                  </a:txBody>
                  <a:tcPr marL="68580" marR="68580" marT="34290" marB="34290"/>
                </a:tc>
                <a:tc>
                  <a:txBody>
                    <a:bodyPr/>
                    <a:lstStyle/>
                    <a:p>
                      <a:r>
                        <a:rPr lang="en-US" sz="1400" dirty="0">
                          <a:solidFill>
                            <a:schemeClr val="bg1"/>
                          </a:solidFill>
                        </a:rPr>
                        <a:t>Assyrtiko</a:t>
                      </a:r>
                    </a:p>
                  </a:txBody>
                  <a:tcPr marL="68580" marR="68580" marT="34290" marB="34290"/>
                </a:tc>
                <a:extLst>
                  <a:ext uri="{0D108BD9-81ED-4DB2-BD59-A6C34878D82A}">
                    <a16:rowId xmlns:a16="http://schemas.microsoft.com/office/drawing/2014/main" val="3765416981"/>
                  </a:ext>
                </a:extLst>
              </a:tr>
              <a:tr h="367997">
                <a:tc>
                  <a:txBody>
                    <a:bodyPr/>
                    <a:lstStyle/>
                    <a:p>
                      <a:r>
                        <a:rPr lang="en-US" sz="1400" dirty="0"/>
                        <a:t>Denomination</a:t>
                      </a:r>
                    </a:p>
                  </a:txBody>
                  <a:tcPr marL="68580" marR="68580" marT="34290" marB="34290"/>
                </a:tc>
                <a:tc>
                  <a:txBody>
                    <a:bodyPr/>
                    <a:lstStyle/>
                    <a:p>
                      <a:r>
                        <a:rPr lang="en-US" sz="1400" dirty="0"/>
                        <a:t>PGI Peloponnese</a:t>
                      </a:r>
                    </a:p>
                  </a:txBody>
                  <a:tcPr marL="68580" marR="68580" marT="34290" marB="34290"/>
                </a:tc>
                <a:extLst>
                  <a:ext uri="{0D108BD9-81ED-4DB2-BD59-A6C34878D82A}">
                    <a16:rowId xmlns:a16="http://schemas.microsoft.com/office/drawing/2014/main" val="2933744512"/>
                  </a:ext>
                </a:extLst>
              </a:tr>
              <a:tr h="367997">
                <a:tc>
                  <a:txBody>
                    <a:bodyPr/>
                    <a:lstStyle/>
                    <a:p>
                      <a:r>
                        <a:rPr lang="en-US" sz="1400" dirty="0"/>
                        <a:t>Viticulture</a:t>
                      </a:r>
                    </a:p>
                  </a:txBody>
                  <a:tcPr marL="68580" marR="68580" marT="34290" marB="34290"/>
                </a:tc>
                <a:tc>
                  <a:txBody>
                    <a:bodyPr/>
                    <a:lstStyle/>
                    <a:p>
                      <a:r>
                        <a:rPr lang="en-US" sz="1400" dirty="0"/>
                        <a:t>Conventional</a:t>
                      </a:r>
                    </a:p>
                  </a:txBody>
                  <a:tcPr marL="68580" marR="68580" marT="34290" marB="34290"/>
                </a:tc>
                <a:extLst>
                  <a:ext uri="{0D108BD9-81ED-4DB2-BD59-A6C34878D82A}">
                    <a16:rowId xmlns:a16="http://schemas.microsoft.com/office/drawing/2014/main" val="1174336719"/>
                  </a:ext>
                </a:extLst>
              </a:tr>
              <a:tr h="367997">
                <a:tc>
                  <a:txBody>
                    <a:bodyPr/>
                    <a:lstStyle/>
                    <a:p>
                      <a:r>
                        <a:rPr lang="en-US" sz="1400" dirty="0"/>
                        <a:t>Soil</a:t>
                      </a:r>
                    </a:p>
                  </a:txBody>
                  <a:tcPr marL="68580" marR="68580" marT="34290" marB="34290"/>
                </a:tc>
                <a:tc>
                  <a:txBody>
                    <a:bodyPr/>
                    <a:lstStyle/>
                    <a:p>
                      <a:r>
                        <a:rPr lang="en-US" sz="1400" dirty="0"/>
                        <a:t>Red clay</a:t>
                      </a:r>
                    </a:p>
                  </a:txBody>
                  <a:tcPr marL="68580" marR="68580" marT="34290" marB="34290"/>
                </a:tc>
                <a:extLst>
                  <a:ext uri="{0D108BD9-81ED-4DB2-BD59-A6C34878D82A}">
                    <a16:rowId xmlns:a16="http://schemas.microsoft.com/office/drawing/2014/main" val="4238082611"/>
                  </a:ext>
                </a:extLst>
              </a:tr>
              <a:tr h="367997">
                <a:tc>
                  <a:txBody>
                    <a:bodyPr/>
                    <a:lstStyle/>
                    <a:p>
                      <a:r>
                        <a:rPr lang="en-US" sz="1400" dirty="0"/>
                        <a:t>Altitude</a:t>
                      </a:r>
                    </a:p>
                  </a:txBody>
                  <a:tcPr marL="68580" marR="68580" marT="34290" marB="34290"/>
                </a:tc>
                <a:tc>
                  <a:txBody>
                    <a:bodyPr/>
                    <a:lstStyle/>
                    <a:p>
                      <a:r>
                        <a:rPr lang="en-US" sz="1400" dirty="0"/>
                        <a:t>620m</a:t>
                      </a:r>
                    </a:p>
                  </a:txBody>
                  <a:tcPr marL="68580" marR="68580" marT="34290" marB="34290"/>
                </a:tc>
                <a:extLst>
                  <a:ext uri="{0D108BD9-81ED-4DB2-BD59-A6C34878D82A}">
                    <a16:rowId xmlns:a16="http://schemas.microsoft.com/office/drawing/2014/main" val="816296496"/>
                  </a:ext>
                </a:extLst>
              </a:tr>
              <a:tr h="367997">
                <a:tc>
                  <a:txBody>
                    <a:bodyPr/>
                    <a:lstStyle/>
                    <a:p>
                      <a:r>
                        <a:rPr lang="en-US" sz="1400" dirty="0"/>
                        <a:t>Vineyard age</a:t>
                      </a:r>
                    </a:p>
                  </a:txBody>
                  <a:tcPr marL="68580" marR="68580" marT="34290" marB="34290"/>
                </a:tc>
                <a:tc>
                  <a:txBody>
                    <a:bodyPr/>
                    <a:lstStyle/>
                    <a:p>
                      <a:r>
                        <a:rPr lang="en-US" sz="1400" dirty="0"/>
                        <a:t>10 years old</a:t>
                      </a:r>
                    </a:p>
                  </a:txBody>
                  <a:tcPr marL="68580" marR="68580" marT="34290" marB="34290"/>
                </a:tc>
                <a:extLst>
                  <a:ext uri="{0D108BD9-81ED-4DB2-BD59-A6C34878D82A}">
                    <a16:rowId xmlns:a16="http://schemas.microsoft.com/office/drawing/2014/main" val="767907170"/>
                  </a:ext>
                </a:extLst>
              </a:tr>
              <a:tr h="1176394">
                <a:tc>
                  <a:txBody>
                    <a:bodyPr/>
                    <a:lstStyle/>
                    <a:p>
                      <a:r>
                        <a:rPr lang="en-US" sz="1400" dirty="0" err="1"/>
                        <a:t>Vinification</a:t>
                      </a:r>
                      <a:endParaRPr lang="en-US" sz="1400" dirty="0"/>
                    </a:p>
                  </a:txBody>
                  <a:tcPr marL="68580" marR="68580" marT="34290" marB="34290"/>
                </a:tc>
                <a:tc>
                  <a:txBody>
                    <a:bodyPr/>
                    <a:lstStyle/>
                    <a:p>
                      <a:r>
                        <a:rPr kumimoji="0" lang="en-US" sz="1400" kern="1200" dirty="0">
                          <a:solidFill>
                            <a:schemeClr val="dk1"/>
                          </a:solidFill>
                          <a:effectLst/>
                          <a:latin typeface="+mn-lt"/>
                          <a:ea typeface="+mn-ea"/>
                          <a:cs typeface="+mn-cs"/>
                        </a:rPr>
                        <a:t>Whole Bunch press, stainless steel </a:t>
                      </a:r>
                    </a:p>
                    <a:p>
                      <a:r>
                        <a:rPr kumimoji="0" lang="en-US" sz="1400" kern="1200" dirty="0">
                          <a:solidFill>
                            <a:schemeClr val="dk1"/>
                          </a:solidFill>
                          <a:effectLst/>
                          <a:latin typeface="+mn-lt"/>
                          <a:ea typeface="+mn-ea"/>
                          <a:cs typeface="+mn-cs"/>
                        </a:rPr>
                        <a:t>fermentation at 15 </a:t>
                      </a:r>
                      <a:r>
                        <a:rPr kumimoji="0" lang="en-US" sz="1400" kern="1200" dirty="0" err="1">
                          <a:solidFill>
                            <a:schemeClr val="dk1"/>
                          </a:solidFill>
                          <a:effectLst/>
                          <a:latin typeface="+mn-lt"/>
                          <a:ea typeface="+mn-ea"/>
                          <a:cs typeface="+mn-cs"/>
                        </a:rPr>
                        <a:t>oC</a:t>
                      </a:r>
                      <a:r>
                        <a:rPr kumimoji="0" lang="en-US" sz="1400" kern="1200" dirty="0">
                          <a:solidFill>
                            <a:schemeClr val="dk1"/>
                          </a:solidFill>
                          <a:effectLst/>
                          <a:latin typeface="+mn-lt"/>
                          <a:ea typeface="+mn-ea"/>
                          <a:cs typeface="+mn-cs"/>
                        </a:rPr>
                        <a:t>, sur lie for 4 months. No malolactic fermentation.</a:t>
                      </a:r>
                    </a:p>
                    <a:p>
                      <a:endParaRPr lang="en-US" sz="1400" kern="1200" dirty="0">
                        <a:solidFill>
                          <a:schemeClr val="dk1"/>
                        </a:solidFill>
                        <a:effectLst/>
                        <a:latin typeface="+mn-lt"/>
                        <a:ea typeface="+mn-ea"/>
                        <a:cs typeface="+mn-cs"/>
                      </a:endParaRPr>
                    </a:p>
                  </a:txBody>
                  <a:tcPr marL="68580" marR="68580" marT="34290" marB="34290"/>
                </a:tc>
                <a:extLst>
                  <a:ext uri="{0D108BD9-81ED-4DB2-BD59-A6C34878D82A}">
                    <a16:rowId xmlns:a16="http://schemas.microsoft.com/office/drawing/2014/main" val="2950058806"/>
                  </a:ext>
                </a:extLst>
              </a:tr>
              <a:tr h="367997">
                <a:tc>
                  <a:txBody>
                    <a:bodyPr/>
                    <a:lstStyle/>
                    <a:p>
                      <a:r>
                        <a:rPr lang="en-US" sz="1400" dirty="0"/>
                        <a:t>Alcohol %</a:t>
                      </a:r>
                    </a:p>
                  </a:txBody>
                  <a:tcPr marL="68580" marR="68580" marT="34290" marB="34290"/>
                </a:tc>
                <a:tc>
                  <a:txBody>
                    <a:bodyPr/>
                    <a:lstStyle/>
                    <a:p>
                      <a:r>
                        <a:rPr lang="en-US" sz="1400" dirty="0"/>
                        <a:t>14%</a:t>
                      </a:r>
                    </a:p>
                  </a:txBody>
                  <a:tcPr marL="68580" marR="68580" marT="34290" marB="34290"/>
                </a:tc>
                <a:extLst>
                  <a:ext uri="{0D108BD9-81ED-4DB2-BD59-A6C34878D82A}">
                    <a16:rowId xmlns:a16="http://schemas.microsoft.com/office/drawing/2014/main" val="1712716931"/>
                  </a:ext>
                </a:extLst>
              </a:tr>
              <a:tr h="367997">
                <a:tc>
                  <a:txBody>
                    <a:bodyPr/>
                    <a:lstStyle/>
                    <a:p>
                      <a:r>
                        <a:rPr lang="en-US" sz="1400" dirty="0"/>
                        <a:t>pH 3.25</a:t>
                      </a:r>
                    </a:p>
                  </a:txBody>
                  <a:tcPr marL="68580" marR="68580" marT="34290" marB="34290"/>
                </a:tc>
                <a:tc>
                  <a:txBody>
                    <a:bodyPr/>
                    <a:lstStyle/>
                    <a:p>
                      <a:r>
                        <a:rPr lang="en-US" sz="1400" dirty="0"/>
                        <a:t>Acidity: 6.5g/</a:t>
                      </a:r>
                      <a:r>
                        <a:rPr lang="en-US" sz="1400" dirty="0" err="1"/>
                        <a:t>lt</a:t>
                      </a:r>
                      <a:endParaRPr lang="en-US" sz="1400" dirty="0"/>
                    </a:p>
                  </a:txBody>
                  <a:tcPr marL="68580" marR="68580" marT="34290" marB="34290"/>
                </a:tc>
                <a:extLst>
                  <a:ext uri="{0D108BD9-81ED-4DB2-BD59-A6C34878D82A}">
                    <a16:rowId xmlns:a16="http://schemas.microsoft.com/office/drawing/2014/main" val="2877500669"/>
                  </a:ext>
                </a:extLst>
              </a:tr>
            </a:tbl>
          </a:graphicData>
        </a:graphic>
      </p:graphicFrame>
      <p:pic>
        <p:nvPicPr>
          <p:cNvPr id="7" name="Picture 6">
            <a:extLst>
              <a:ext uri="{FF2B5EF4-FFF2-40B4-BE49-F238E27FC236}">
                <a16:creationId xmlns:a16="http://schemas.microsoft.com/office/drawing/2014/main" id="{EFDFE2EF-BB64-B64F-9BA9-E5422DE4D5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4187" y="1638833"/>
            <a:ext cx="1961258" cy="5041957"/>
          </a:xfrm>
          <a:prstGeom prst="rect">
            <a:avLst/>
          </a:prstGeom>
        </p:spPr>
      </p:pic>
    </p:spTree>
    <p:extLst>
      <p:ext uri="{BB962C8B-B14F-4D97-AF65-F5344CB8AC3E}">
        <p14:creationId xmlns:p14="http://schemas.microsoft.com/office/powerpoint/2010/main" val="27931518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1 - Τίτλος">
            <a:extLst>
              <a:ext uri="{FF2B5EF4-FFF2-40B4-BE49-F238E27FC236}">
                <a16:creationId xmlns:a16="http://schemas.microsoft.com/office/drawing/2014/main" id="{AF694CAA-9408-5844-983A-39CF882EB4D3}"/>
              </a:ext>
            </a:extLst>
          </p:cNvPr>
          <p:cNvSpPr>
            <a:spLocks noGrp="1"/>
          </p:cNvSpPr>
          <p:nvPr>
            <p:ph type="title"/>
          </p:nvPr>
        </p:nvSpPr>
        <p:spPr>
          <a:xfrm>
            <a:off x="1043609" y="404664"/>
            <a:ext cx="4663058" cy="543669"/>
          </a:xfrm>
        </p:spPr>
        <p:txBody>
          <a:bodyPr>
            <a:normAutofit/>
          </a:bodyPr>
          <a:lstStyle/>
          <a:p>
            <a:pPr eaLnBrk="1" hangingPunct="1"/>
            <a:r>
              <a:rPr lang="en-US" altLang="el-GR" sz="2400" b="1" dirty="0"/>
              <a:t>ASSYRTIKO</a:t>
            </a:r>
            <a:endParaRPr lang="el-GR" altLang="el-GR" sz="2400" b="1" dirty="0"/>
          </a:p>
        </p:txBody>
      </p:sp>
      <p:sp>
        <p:nvSpPr>
          <p:cNvPr id="22531" name="3 - Θέση περιεχομένου">
            <a:extLst>
              <a:ext uri="{FF2B5EF4-FFF2-40B4-BE49-F238E27FC236}">
                <a16:creationId xmlns:a16="http://schemas.microsoft.com/office/drawing/2014/main" id="{F742F758-9DA4-7347-B0FF-5CEACAA7A875}"/>
              </a:ext>
            </a:extLst>
          </p:cNvPr>
          <p:cNvSpPr>
            <a:spLocks noGrp="1"/>
          </p:cNvSpPr>
          <p:nvPr>
            <p:ph sz="quarter" idx="1"/>
          </p:nvPr>
        </p:nvSpPr>
        <p:spPr>
          <a:xfrm>
            <a:off x="467544" y="1729384"/>
            <a:ext cx="6935390" cy="3982640"/>
          </a:xfrm>
        </p:spPr>
        <p:txBody>
          <a:bodyPr>
            <a:normAutofit lnSpcReduction="10000"/>
          </a:bodyPr>
          <a:lstStyle/>
          <a:p>
            <a:pPr eaLnBrk="1" hangingPunct="1">
              <a:lnSpc>
                <a:spcPct val="90000"/>
              </a:lnSpc>
              <a:buFont typeface="Arial" panose="020B0604020202020204" pitchFamily="34" charset="0"/>
              <a:buChar char="•"/>
            </a:pPr>
            <a:r>
              <a:rPr lang="en-US" altLang="el-GR" sz="2600" dirty="0"/>
              <a:t>One of the noblest white varieties of the world</a:t>
            </a:r>
          </a:p>
          <a:p>
            <a:pPr eaLnBrk="1" hangingPunct="1">
              <a:lnSpc>
                <a:spcPct val="90000"/>
              </a:lnSpc>
              <a:buFont typeface="Arial" panose="020B0604020202020204" pitchFamily="34" charset="0"/>
              <a:buChar char="•"/>
            </a:pPr>
            <a:r>
              <a:rPr lang="en-US" altLang="el-GR" sz="2600" dirty="0"/>
              <a:t>High adaptability</a:t>
            </a:r>
          </a:p>
          <a:p>
            <a:pPr eaLnBrk="1" hangingPunct="1">
              <a:lnSpc>
                <a:spcPct val="90000"/>
              </a:lnSpc>
              <a:buFont typeface="Arial" panose="020B0604020202020204" pitchFamily="34" charset="0"/>
              <a:buChar char="•"/>
            </a:pPr>
            <a:r>
              <a:rPr lang="en-US" altLang="el-GR" sz="2600" dirty="0"/>
              <a:t>Resistant to most diseases</a:t>
            </a:r>
          </a:p>
          <a:p>
            <a:pPr>
              <a:lnSpc>
                <a:spcPct val="80000"/>
              </a:lnSpc>
              <a:buFont typeface="Arial" panose="020B0604020202020204" pitchFamily="34" charset="0"/>
              <a:buChar char="•"/>
            </a:pPr>
            <a:r>
              <a:rPr lang="en-US" altLang="el-GR" sz="2600" dirty="0"/>
              <a:t>High levels of acidity</a:t>
            </a:r>
          </a:p>
          <a:p>
            <a:pPr>
              <a:lnSpc>
                <a:spcPct val="80000"/>
              </a:lnSpc>
              <a:buFont typeface="Arial" panose="020B0604020202020204" pitchFamily="34" charset="0"/>
              <a:buChar char="•"/>
            </a:pPr>
            <a:r>
              <a:rPr lang="en-US" altLang="el-GR" sz="2600" dirty="0"/>
              <a:t>Not particularly high aroma intensity</a:t>
            </a:r>
          </a:p>
          <a:p>
            <a:pPr>
              <a:lnSpc>
                <a:spcPct val="80000"/>
              </a:lnSpc>
              <a:buFont typeface="Arial" panose="020B0604020202020204" pitchFamily="34" charset="0"/>
              <a:buChar char="•"/>
            </a:pPr>
            <a:r>
              <a:rPr lang="en-US" altLang="el-GR" sz="2600" dirty="0"/>
              <a:t>Purity</a:t>
            </a:r>
          </a:p>
          <a:p>
            <a:pPr>
              <a:lnSpc>
                <a:spcPct val="80000"/>
              </a:lnSpc>
              <a:buFont typeface="Arial" panose="020B0604020202020204" pitchFamily="34" charset="0"/>
              <a:buChar char="•"/>
            </a:pPr>
            <a:r>
              <a:rPr lang="en-US" altLang="el-GR" sz="2600" dirty="0"/>
              <a:t>Medium to full body</a:t>
            </a:r>
          </a:p>
          <a:p>
            <a:pPr>
              <a:lnSpc>
                <a:spcPct val="80000"/>
              </a:lnSpc>
              <a:buFont typeface="Arial" panose="020B0604020202020204" pitchFamily="34" charset="0"/>
              <a:buChar char="•"/>
            </a:pPr>
            <a:r>
              <a:rPr lang="en-US" altLang="el-GR" sz="2600" dirty="0"/>
              <a:t>High alcohol</a:t>
            </a:r>
          </a:p>
          <a:p>
            <a:pPr>
              <a:lnSpc>
                <a:spcPct val="80000"/>
              </a:lnSpc>
              <a:buFont typeface="Arial" panose="020B0604020202020204" pitchFamily="34" charset="0"/>
              <a:buChar char="•"/>
            </a:pPr>
            <a:r>
              <a:rPr lang="en-US" altLang="el-GR" sz="2600" dirty="0"/>
              <a:t>Long ageing potential</a:t>
            </a:r>
          </a:p>
          <a:p>
            <a:pPr>
              <a:lnSpc>
                <a:spcPct val="80000"/>
              </a:lnSpc>
              <a:buFont typeface="Arial" panose="020B0604020202020204" pitchFamily="34" charset="0"/>
              <a:buChar char="•"/>
            </a:pPr>
            <a:r>
              <a:rPr lang="en-US" altLang="el-GR" sz="2600" dirty="0"/>
              <a:t>Best offer for climate change</a:t>
            </a:r>
          </a:p>
          <a:p>
            <a:pPr eaLnBrk="1" hangingPunct="1">
              <a:lnSpc>
                <a:spcPct val="90000"/>
              </a:lnSpc>
            </a:pPr>
            <a:endParaRPr lang="en-US" altLang="el-GR" dirty="0"/>
          </a:p>
        </p:txBody>
      </p:sp>
      <p:pic>
        <p:nvPicPr>
          <p:cNvPr id="22533" name="Picture 10" descr="ARGYROS_Assyrtiko grape 1.jpg">
            <a:extLst>
              <a:ext uri="{FF2B5EF4-FFF2-40B4-BE49-F238E27FC236}">
                <a16:creationId xmlns:a16="http://schemas.microsoft.com/office/drawing/2014/main" id="{546ED222-B9A0-4F4C-9FFF-D2C07413E73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46254" y="2489808"/>
            <a:ext cx="2113359" cy="31765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CC7B18A-8D5D-5F4F-9A7F-F6FDEA8756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5710" y="228600"/>
            <a:ext cx="2328809" cy="1050247"/>
          </a:xfrm>
          <a:prstGeom prst="rect">
            <a:avLst/>
          </a:prstGeom>
        </p:spPr>
      </p:pic>
    </p:spTree>
    <p:extLst>
      <p:ext uri="{BB962C8B-B14F-4D97-AF65-F5344CB8AC3E}">
        <p14:creationId xmlns:p14="http://schemas.microsoft.com/office/powerpoint/2010/main" val="10543907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1 - Τίτλος">
            <a:extLst>
              <a:ext uri="{FF2B5EF4-FFF2-40B4-BE49-F238E27FC236}">
                <a16:creationId xmlns:a16="http://schemas.microsoft.com/office/drawing/2014/main" id="{6501FF37-807D-CF4E-BB9C-3878244368C8}"/>
              </a:ext>
            </a:extLst>
          </p:cNvPr>
          <p:cNvSpPr>
            <a:spLocks noGrp="1"/>
          </p:cNvSpPr>
          <p:nvPr>
            <p:ph type="title"/>
          </p:nvPr>
        </p:nvSpPr>
        <p:spPr>
          <a:xfrm>
            <a:off x="1907704" y="404664"/>
            <a:ext cx="3022997" cy="742950"/>
          </a:xfrm>
        </p:spPr>
        <p:txBody>
          <a:bodyPr/>
          <a:lstStyle/>
          <a:p>
            <a:pPr eaLnBrk="1" hangingPunct="1"/>
            <a:r>
              <a:rPr lang="en-US" altLang="el-GR" sz="2400" dirty="0"/>
              <a:t>Assyrtiko</a:t>
            </a:r>
            <a:endParaRPr lang="el-GR" altLang="el-GR" sz="2400" dirty="0"/>
          </a:p>
        </p:txBody>
      </p:sp>
      <p:sp>
        <p:nvSpPr>
          <p:cNvPr id="13315" name="2 - Θέση υποσέλιδου">
            <a:extLst>
              <a:ext uri="{FF2B5EF4-FFF2-40B4-BE49-F238E27FC236}">
                <a16:creationId xmlns:a16="http://schemas.microsoft.com/office/drawing/2014/main" id="{FD67EE13-467B-2B41-A003-CCABEB12F6D7}"/>
              </a:ext>
            </a:extLst>
          </p:cNvPr>
          <p:cNvSpPr>
            <a:spLocks noGrp="1"/>
          </p:cNvSpPr>
          <p:nvPr>
            <p:ph type="ftr" sz="quarter" idx="11"/>
          </p:nvPr>
        </p:nvSpPr>
        <p:spPr bwMode="auto">
          <a:xfrm>
            <a:off x="1613297" y="6309710"/>
            <a:ext cx="6104335" cy="273844"/>
          </a:xfrm>
          <a:ln>
            <a:miter lim="800000"/>
            <a:headEnd/>
            <a:tailEnd/>
          </a:ln>
        </p:spPr>
        <p:txBody>
          <a:bodyPr vert="horz" wrap="square" lIns="68580" tIns="34290" rIns="68580" bIns="34290" numCol="1" rtlCol="0" anchor="ctr" anchorCtr="0" compatLnSpc="1">
            <a:prstTxWarp prst="textNoShape">
              <a:avLst/>
            </a:prstTxWarp>
          </a:bodyPr>
          <a:lstStyle/>
          <a:p>
            <a:pPr algn="ctr" fontAlgn="base">
              <a:spcBef>
                <a:spcPct val="0"/>
              </a:spcBef>
              <a:spcAft>
                <a:spcPct val="0"/>
              </a:spcAft>
              <a:defRPr/>
            </a:pPr>
            <a:r>
              <a:rPr lang="en-US" dirty="0">
                <a:latin typeface="Arial"/>
                <a:cs typeface="Arial"/>
              </a:rPr>
              <a:t>©  </a:t>
            </a:r>
            <a:r>
              <a:rPr lang="en-US" dirty="0"/>
              <a:t>Wines of Greece</a:t>
            </a:r>
            <a:endParaRPr lang="el-GR" dirty="0"/>
          </a:p>
        </p:txBody>
      </p:sp>
      <p:sp>
        <p:nvSpPr>
          <p:cNvPr id="26627" name="3 - Θέση περιεχομένου">
            <a:extLst>
              <a:ext uri="{FF2B5EF4-FFF2-40B4-BE49-F238E27FC236}">
                <a16:creationId xmlns:a16="http://schemas.microsoft.com/office/drawing/2014/main" id="{DDE6D2E3-3528-F04B-978B-CACE2980C4AF}"/>
              </a:ext>
            </a:extLst>
          </p:cNvPr>
          <p:cNvSpPr>
            <a:spLocks noGrp="1"/>
          </p:cNvSpPr>
          <p:nvPr>
            <p:ph sz="quarter" idx="1"/>
          </p:nvPr>
        </p:nvSpPr>
        <p:spPr>
          <a:xfrm>
            <a:off x="539553" y="1988840"/>
            <a:ext cx="7178080" cy="4032448"/>
          </a:xfrm>
        </p:spPr>
        <p:txBody>
          <a:bodyPr/>
          <a:lstStyle/>
          <a:p>
            <a:pPr eaLnBrk="1" hangingPunct="1">
              <a:buFont typeface="Arial" panose="020B0604020202020204" pitchFamily="34" charset="0"/>
              <a:buChar char="•"/>
            </a:pPr>
            <a:r>
              <a:rPr lang="en-US" altLang="el-GR" sz="2400" dirty="0"/>
              <a:t>Green apple &amp; white peach</a:t>
            </a:r>
          </a:p>
          <a:p>
            <a:pPr eaLnBrk="1" hangingPunct="1">
              <a:buFont typeface="Arial" panose="020B0604020202020204" pitchFamily="34" charset="0"/>
              <a:buChar char="•"/>
            </a:pPr>
            <a:r>
              <a:rPr lang="en-US" altLang="el-GR" sz="2400" dirty="0"/>
              <a:t>Crushed seashells and stone</a:t>
            </a:r>
          </a:p>
          <a:p>
            <a:pPr eaLnBrk="1" hangingPunct="1">
              <a:buFont typeface="Arial" panose="020B0604020202020204" pitchFamily="34" charset="0"/>
              <a:buChar char="•"/>
            </a:pPr>
            <a:r>
              <a:rPr lang="en-US" altLang="el-GR" sz="2400" dirty="0"/>
              <a:t>Minerality</a:t>
            </a:r>
          </a:p>
          <a:p>
            <a:pPr eaLnBrk="1" hangingPunct="1">
              <a:buFont typeface="Arial" panose="020B0604020202020204" pitchFamily="34" charset="0"/>
              <a:buChar char="•"/>
            </a:pPr>
            <a:endParaRPr lang="en-US" altLang="el-GR" sz="2400" dirty="0"/>
          </a:p>
          <a:p>
            <a:pPr marL="0" indent="0" eaLnBrk="1" hangingPunct="1">
              <a:buNone/>
            </a:pPr>
            <a:r>
              <a:rPr lang="en-US" altLang="el-GR" sz="2400" dirty="0"/>
              <a:t>When fermented or aged </a:t>
            </a:r>
          </a:p>
          <a:p>
            <a:pPr marL="0" indent="0" eaLnBrk="1" hangingPunct="1">
              <a:buNone/>
            </a:pPr>
            <a:r>
              <a:rPr lang="el-GR" altLang="el-GR" sz="2400" dirty="0"/>
              <a:t> </a:t>
            </a:r>
            <a:r>
              <a:rPr lang="en-US" altLang="el-GR" sz="2400" dirty="0"/>
              <a:t>in barrels:</a:t>
            </a:r>
          </a:p>
          <a:p>
            <a:pPr eaLnBrk="1" hangingPunct="1">
              <a:buFont typeface="Arial" panose="020B0604020202020204" pitchFamily="34" charset="0"/>
              <a:buChar char="•"/>
            </a:pPr>
            <a:r>
              <a:rPr lang="en-US" altLang="el-GR" sz="2400" dirty="0"/>
              <a:t>Ripe stone fruits</a:t>
            </a:r>
          </a:p>
          <a:p>
            <a:pPr eaLnBrk="1" hangingPunct="1">
              <a:buFont typeface="Arial" panose="020B0604020202020204" pitchFamily="34" charset="0"/>
              <a:buChar char="•"/>
            </a:pPr>
            <a:r>
              <a:rPr lang="en-US" altLang="el-GR" sz="2400" dirty="0"/>
              <a:t>Honey &amp; wax</a:t>
            </a:r>
          </a:p>
          <a:p>
            <a:pPr eaLnBrk="1" hangingPunct="1">
              <a:buFont typeface="Arial" panose="020B0604020202020204" pitchFamily="34" charset="0"/>
              <a:buChar char="•"/>
            </a:pPr>
            <a:r>
              <a:rPr lang="en-US" altLang="el-GR" sz="2400" dirty="0"/>
              <a:t>Petrol &amp; flint</a:t>
            </a:r>
          </a:p>
        </p:txBody>
      </p:sp>
      <p:pic>
        <p:nvPicPr>
          <p:cNvPr id="26629" name="Picture 10" descr="ARGYROS_sundrying grapes 9.jpg">
            <a:extLst>
              <a:ext uri="{FF2B5EF4-FFF2-40B4-BE49-F238E27FC236}">
                <a16:creationId xmlns:a16="http://schemas.microsoft.com/office/drawing/2014/main" id="{C4551669-8621-1D4C-BEE4-A07435F51EB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2120073"/>
            <a:ext cx="4479984" cy="344405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87143C6-7817-094D-91C4-06E5391450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5710" y="228600"/>
            <a:ext cx="2328809" cy="1050247"/>
          </a:xfrm>
          <a:prstGeom prst="rect">
            <a:avLst/>
          </a:prstGeom>
        </p:spPr>
      </p:pic>
    </p:spTree>
    <p:extLst>
      <p:ext uri="{BB962C8B-B14F-4D97-AF65-F5344CB8AC3E}">
        <p14:creationId xmlns:p14="http://schemas.microsoft.com/office/powerpoint/2010/main" val="18606963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70E9F-8C99-EB4D-89C2-EA530EF26FA5}"/>
              </a:ext>
            </a:extLst>
          </p:cNvPr>
          <p:cNvSpPr>
            <a:spLocks noGrp="1"/>
          </p:cNvSpPr>
          <p:nvPr>
            <p:ph type="title"/>
          </p:nvPr>
        </p:nvSpPr>
        <p:spPr>
          <a:xfrm>
            <a:off x="611560" y="620688"/>
            <a:ext cx="7393526" cy="693935"/>
          </a:xfrm>
        </p:spPr>
        <p:txBody>
          <a:bodyPr>
            <a:normAutofit/>
          </a:bodyPr>
          <a:lstStyle/>
          <a:p>
            <a:r>
              <a:rPr lang="en-US" sz="1800" b="1" dirty="0"/>
              <a:t>6. ESTATE MEGA SPILEO WHITE 2019</a:t>
            </a:r>
          </a:p>
        </p:txBody>
      </p:sp>
      <p:pic>
        <p:nvPicPr>
          <p:cNvPr id="6" name="Picture 5">
            <a:extLst>
              <a:ext uri="{FF2B5EF4-FFF2-40B4-BE49-F238E27FC236}">
                <a16:creationId xmlns:a16="http://schemas.microsoft.com/office/drawing/2014/main" id="{3DD82CE9-B9E7-0A47-A8E0-4F43748CCC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5710" y="228600"/>
            <a:ext cx="2328809" cy="1050247"/>
          </a:xfrm>
          <a:prstGeom prst="rect">
            <a:avLst/>
          </a:prstGeom>
        </p:spPr>
      </p:pic>
      <p:graphicFrame>
        <p:nvGraphicFramePr>
          <p:cNvPr id="5" name="Table 4">
            <a:extLst>
              <a:ext uri="{FF2B5EF4-FFF2-40B4-BE49-F238E27FC236}">
                <a16:creationId xmlns:a16="http://schemas.microsoft.com/office/drawing/2014/main" id="{9DDF2949-CC6A-BC43-92B8-C881134AFC62}"/>
              </a:ext>
            </a:extLst>
          </p:cNvPr>
          <p:cNvGraphicFramePr>
            <a:graphicFrameLocks noGrp="1"/>
          </p:cNvGraphicFramePr>
          <p:nvPr>
            <p:extLst>
              <p:ext uri="{D42A27DB-BD31-4B8C-83A1-F6EECF244321}">
                <p14:modId xmlns:p14="http://schemas.microsoft.com/office/powerpoint/2010/main" val="33630034"/>
              </p:ext>
            </p:extLst>
          </p:nvPr>
        </p:nvGraphicFramePr>
        <p:xfrm>
          <a:off x="323528" y="1563582"/>
          <a:ext cx="5904656" cy="5146156"/>
        </p:xfrm>
        <a:graphic>
          <a:graphicData uri="http://schemas.openxmlformats.org/drawingml/2006/table">
            <a:tbl>
              <a:tblPr firstRow="1" bandRow="1">
                <a:tableStyleId>{073A0DAA-6AF3-43AB-8588-CEC1D06C72B9}</a:tableStyleId>
              </a:tblPr>
              <a:tblGrid>
                <a:gridCol w="1853614">
                  <a:extLst>
                    <a:ext uri="{9D8B030D-6E8A-4147-A177-3AD203B41FA5}">
                      <a16:colId xmlns:a16="http://schemas.microsoft.com/office/drawing/2014/main" val="1204406582"/>
                    </a:ext>
                  </a:extLst>
                </a:gridCol>
                <a:gridCol w="4051042">
                  <a:extLst>
                    <a:ext uri="{9D8B030D-6E8A-4147-A177-3AD203B41FA5}">
                      <a16:colId xmlns:a16="http://schemas.microsoft.com/office/drawing/2014/main" val="1492906567"/>
                    </a:ext>
                  </a:extLst>
                </a:gridCol>
              </a:tblGrid>
              <a:tr h="367997">
                <a:tc>
                  <a:txBody>
                    <a:bodyPr/>
                    <a:lstStyle/>
                    <a:p>
                      <a:r>
                        <a:rPr lang="en-US" sz="1400" dirty="0">
                          <a:solidFill>
                            <a:schemeClr val="bg1"/>
                          </a:solidFill>
                        </a:rPr>
                        <a:t>Grape</a:t>
                      </a:r>
                      <a:r>
                        <a:rPr lang="en-US" sz="1400" dirty="0">
                          <a:solidFill>
                            <a:schemeClr val="tx1"/>
                          </a:solidFill>
                        </a:rPr>
                        <a:t>11</a:t>
                      </a:r>
                    </a:p>
                  </a:txBody>
                  <a:tcPr marL="68580" marR="68580" marT="34290" marB="34290"/>
                </a:tc>
                <a:tc>
                  <a:txBody>
                    <a:bodyPr/>
                    <a:lstStyle/>
                    <a:p>
                      <a:r>
                        <a:rPr lang="en-US" sz="1400" dirty="0">
                          <a:solidFill>
                            <a:schemeClr val="bg1"/>
                          </a:solidFill>
                        </a:rPr>
                        <a:t>Assyrtiko 75% </a:t>
                      </a:r>
                      <a:r>
                        <a:rPr lang="en-US" sz="1400" dirty="0" err="1">
                          <a:solidFill>
                            <a:schemeClr val="bg1"/>
                          </a:solidFill>
                        </a:rPr>
                        <a:t>Lagorthi</a:t>
                      </a:r>
                      <a:r>
                        <a:rPr lang="en-US" sz="1400" dirty="0">
                          <a:solidFill>
                            <a:schemeClr val="bg1"/>
                          </a:solidFill>
                        </a:rPr>
                        <a:t> 25%</a:t>
                      </a:r>
                    </a:p>
                  </a:txBody>
                  <a:tcPr marL="68580" marR="68580" marT="34290" marB="34290"/>
                </a:tc>
                <a:extLst>
                  <a:ext uri="{0D108BD9-81ED-4DB2-BD59-A6C34878D82A}">
                    <a16:rowId xmlns:a16="http://schemas.microsoft.com/office/drawing/2014/main" val="3765416981"/>
                  </a:ext>
                </a:extLst>
              </a:tr>
              <a:tr h="367997">
                <a:tc>
                  <a:txBody>
                    <a:bodyPr/>
                    <a:lstStyle/>
                    <a:p>
                      <a:r>
                        <a:rPr lang="en-US" sz="1400" dirty="0"/>
                        <a:t>Denomination</a:t>
                      </a:r>
                    </a:p>
                  </a:txBody>
                  <a:tcPr marL="68580" marR="68580" marT="34290" marB="34290"/>
                </a:tc>
                <a:tc>
                  <a:txBody>
                    <a:bodyPr/>
                    <a:lstStyle/>
                    <a:p>
                      <a:r>
                        <a:rPr lang="en-US" sz="1400" dirty="0"/>
                        <a:t>PGI Achaia</a:t>
                      </a:r>
                    </a:p>
                  </a:txBody>
                  <a:tcPr marL="68580" marR="68580" marT="34290" marB="34290"/>
                </a:tc>
                <a:extLst>
                  <a:ext uri="{0D108BD9-81ED-4DB2-BD59-A6C34878D82A}">
                    <a16:rowId xmlns:a16="http://schemas.microsoft.com/office/drawing/2014/main" val="2933744512"/>
                  </a:ext>
                </a:extLst>
              </a:tr>
              <a:tr h="367997">
                <a:tc>
                  <a:txBody>
                    <a:bodyPr/>
                    <a:lstStyle/>
                    <a:p>
                      <a:r>
                        <a:rPr lang="en-US" sz="1400" dirty="0"/>
                        <a:t>Viticulture</a:t>
                      </a:r>
                    </a:p>
                  </a:txBody>
                  <a:tcPr marL="68580" marR="68580" marT="34290" marB="34290"/>
                </a:tc>
                <a:tc>
                  <a:txBody>
                    <a:bodyPr/>
                    <a:lstStyle/>
                    <a:p>
                      <a:r>
                        <a:rPr lang="en-US" sz="1400" dirty="0"/>
                        <a:t>Organic</a:t>
                      </a:r>
                    </a:p>
                  </a:txBody>
                  <a:tcPr marL="68580" marR="68580" marT="34290" marB="34290"/>
                </a:tc>
                <a:extLst>
                  <a:ext uri="{0D108BD9-81ED-4DB2-BD59-A6C34878D82A}">
                    <a16:rowId xmlns:a16="http://schemas.microsoft.com/office/drawing/2014/main" val="1174336719"/>
                  </a:ext>
                </a:extLst>
              </a:tr>
              <a:tr h="367997">
                <a:tc>
                  <a:txBody>
                    <a:bodyPr/>
                    <a:lstStyle/>
                    <a:p>
                      <a:r>
                        <a:rPr lang="en-US" sz="1400" dirty="0"/>
                        <a:t>Soil</a:t>
                      </a:r>
                    </a:p>
                  </a:txBody>
                  <a:tcPr marL="68580" marR="68580" marT="34290" marB="34290"/>
                </a:tc>
                <a:tc>
                  <a:txBody>
                    <a:bodyPr/>
                    <a:lstStyle/>
                    <a:p>
                      <a:r>
                        <a:rPr lang="en-US" sz="1400" dirty="0"/>
                        <a:t>Clay &amp; Sand</a:t>
                      </a:r>
                    </a:p>
                  </a:txBody>
                  <a:tcPr marL="68580" marR="68580" marT="34290" marB="34290"/>
                </a:tc>
                <a:extLst>
                  <a:ext uri="{0D108BD9-81ED-4DB2-BD59-A6C34878D82A}">
                    <a16:rowId xmlns:a16="http://schemas.microsoft.com/office/drawing/2014/main" val="4238082611"/>
                  </a:ext>
                </a:extLst>
              </a:tr>
              <a:tr h="367997">
                <a:tc>
                  <a:txBody>
                    <a:bodyPr/>
                    <a:lstStyle/>
                    <a:p>
                      <a:r>
                        <a:rPr lang="en-US" sz="1400" dirty="0"/>
                        <a:t>Altitude</a:t>
                      </a:r>
                    </a:p>
                  </a:txBody>
                  <a:tcPr marL="68580" marR="68580" marT="34290" marB="34290"/>
                </a:tc>
                <a:tc>
                  <a:txBody>
                    <a:bodyPr/>
                    <a:lstStyle/>
                    <a:p>
                      <a:r>
                        <a:rPr lang="en-US" sz="1400" dirty="0"/>
                        <a:t>850m</a:t>
                      </a:r>
                    </a:p>
                  </a:txBody>
                  <a:tcPr marL="68580" marR="68580" marT="34290" marB="34290"/>
                </a:tc>
                <a:extLst>
                  <a:ext uri="{0D108BD9-81ED-4DB2-BD59-A6C34878D82A}">
                    <a16:rowId xmlns:a16="http://schemas.microsoft.com/office/drawing/2014/main" val="816296496"/>
                  </a:ext>
                </a:extLst>
              </a:tr>
              <a:tr h="367997">
                <a:tc>
                  <a:txBody>
                    <a:bodyPr/>
                    <a:lstStyle/>
                    <a:p>
                      <a:r>
                        <a:rPr lang="en-US" sz="1400" dirty="0"/>
                        <a:t>Vineyard age</a:t>
                      </a:r>
                    </a:p>
                  </a:txBody>
                  <a:tcPr marL="68580" marR="68580" marT="34290" marB="34290"/>
                </a:tc>
                <a:tc>
                  <a:txBody>
                    <a:bodyPr/>
                    <a:lstStyle/>
                    <a:p>
                      <a:r>
                        <a:rPr lang="en-US" sz="1400" dirty="0"/>
                        <a:t>15-20 years</a:t>
                      </a:r>
                    </a:p>
                  </a:txBody>
                  <a:tcPr marL="68580" marR="68580" marT="34290" marB="34290"/>
                </a:tc>
                <a:extLst>
                  <a:ext uri="{0D108BD9-81ED-4DB2-BD59-A6C34878D82A}">
                    <a16:rowId xmlns:a16="http://schemas.microsoft.com/office/drawing/2014/main" val="767907170"/>
                  </a:ext>
                </a:extLst>
              </a:tr>
              <a:tr h="1760417">
                <a:tc>
                  <a:txBody>
                    <a:bodyPr/>
                    <a:lstStyle/>
                    <a:p>
                      <a:r>
                        <a:rPr lang="en-US" sz="1400" dirty="0" err="1"/>
                        <a:t>Vinification</a:t>
                      </a:r>
                      <a:endParaRPr lang="en-US" sz="1400" dirty="0"/>
                    </a:p>
                  </a:txBody>
                  <a:tcPr marL="68580" marR="68580" marT="34290" marB="34290"/>
                </a:tc>
                <a:tc>
                  <a:txBody>
                    <a:bodyPr/>
                    <a:lstStyle/>
                    <a:p>
                      <a:r>
                        <a:rPr kumimoji="0" lang="en-US" sz="1400" i="0" kern="1200" dirty="0">
                          <a:solidFill>
                            <a:schemeClr val="dk1"/>
                          </a:solidFill>
                          <a:effectLst/>
                          <a:latin typeface="+mn-lt"/>
                          <a:ea typeface="+mn-ea"/>
                          <a:cs typeface="+mn-cs"/>
                        </a:rPr>
                        <a:t>After harvesting, the grapes are pressed and undergo pre-fermentative extraction for roughly 4</a:t>
                      </a:r>
                    </a:p>
                    <a:p>
                      <a:r>
                        <a:rPr kumimoji="0" lang="en-US" sz="1400" i="0" kern="1200" dirty="0">
                          <a:solidFill>
                            <a:schemeClr val="dk1"/>
                          </a:solidFill>
                          <a:effectLst/>
                          <a:latin typeface="+mn-lt"/>
                          <a:ea typeface="+mn-ea"/>
                          <a:cs typeface="+mn-cs"/>
                        </a:rPr>
                        <a:t>hours. This is followed by static racking. The grape must is then fermented and aged in new oak</a:t>
                      </a:r>
                    </a:p>
                    <a:p>
                      <a:r>
                        <a:rPr kumimoji="0" lang="en-US" sz="1400" i="0" kern="1200" dirty="0">
                          <a:solidFill>
                            <a:schemeClr val="dk1"/>
                          </a:solidFill>
                          <a:effectLst/>
                          <a:latin typeface="+mn-lt"/>
                          <a:ea typeface="+mn-ea"/>
                          <a:cs typeface="+mn-cs"/>
                        </a:rPr>
                        <a:t>barrels of varying sizes, and matures with its wine lees for 6 to 7 months. The settled lees are</a:t>
                      </a:r>
                    </a:p>
                    <a:p>
                      <a:r>
                        <a:rPr kumimoji="0" lang="en-US" sz="1400" i="0" kern="1200" dirty="0">
                          <a:solidFill>
                            <a:schemeClr val="dk1"/>
                          </a:solidFill>
                          <a:effectLst/>
                          <a:latin typeface="+mn-lt"/>
                          <a:ea typeface="+mn-ea"/>
                          <a:cs typeface="+mn-cs"/>
                        </a:rPr>
                        <a:t>periodically re-stirred into the wine (</a:t>
                      </a:r>
                      <a:r>
                        <a:rPr kumimoji="0" lang="en-US" sz="1400" i="0" kern="1200" dirty="0" err="1">
                          <a:solidFill>
                            <a:schemeClr val="dk1"/>
                          </a:solidFill>
                          <a:effectLst/>
                          <a:latin typeface="+mn-lt"/>
                          <a:ea typeface="+mn-ea"/>
                          <a:cs typeface="+mn-cs"/>
                        </a:rPr>
                        <a:t>bâtonnage</a:t>
                      </a:r>
                      <a:r>
                        <a:rPr kumimoji="0" lang="en-US" sz="1400" i="0" kern="1200" dirty="0">
                          <a:solidFill>
                            <a:schemeClr val="dk1"/>
                          </a:solidFill>
                          <a:effectLst/>
                          <a:latin typeface="+mn-lt"/>
                          <a:ea typeface="+mn-ea"/>
                          <a:cs typeface="+mn-cs"/>
                        </a:rPr>
                        <a:t>). After bottling, the wine must remain in it’s bottle</a:t>
                      </a:r>
                    </a:p>
                    <a:p>
                      <a:r>
                        <a:rPr kumimoji="0" lang="en-US" sz="1400" i="0" kern="1200" dirty="0">
                          <a:solidFill>
                            <a:schemeClr val="dk1"/>
                          </a:solidFill>
                          <a:effectLst/>
                          <a:latin typeface="+mn-lt"/>
                          <a:ea typeface="+mn-ea"/>
                          <a:cs typeface="+mn-cs"/>
                        </a:rPr>
                        <a:t>for at least 2 years to develop character.</a:t>
                      </a:r>
                    </a:p>
                    <a:p>
                      <a:endParaRPr lang="en-US" sz="1400" kern="1200" dirty="0">
                        <a:solidFill>
                          <a:schemeClr val="dk1"/>
                        </a:solidFill>
                        <a:effectLst/>
                        <a:latin typeface="+mn-lt"/>
                        <a:ea typeface="+mn-ea"/>
                        <a:cs typeface="+mn-cs"/>
                      </a:endParaRPr>
                    </a:p>
                  </a:txBody>
                  <a:tcPr marL="68580" marR="68580" marT="34290" marB="34290"/>
                </a:tc>
                <a:extLst>
                  <a:ext uri="{0D108BD9-81ED-4DB2-BD59-A6C34878D82A}">
                    <a16:rowId xmlns:a16="http://schemas.microsoft.com/office/drawing/2014/main" val="2950058806"/>
                  </a:ext>
                </a:extLst>
              </a:tr>
              <a:tr h="367997">
                <a:tc>
                  <a:txBody>
                    <a:bodyPr/>
                    <a:lstStyle/>
                    <a:p>
                      <a:r>
                        <a:rPr lang="en-US" sz="1400" dirty="0"/>
                        <a:t>Alcohol %</a:t>
                      </a:r>
                    </a:p>
                  </a:txBody>
                  <a:tcPr marL="68580" marR="68580" marT="34290" marB="34290"/>
                </a:tc>
                <a:tc>
                  <a:txBody>
                    <a:bodyPr/>
                    <a:lstStyle/>
                    <a:p>
                      <a:r>
                        <a:rPr lang="en-US" sz="1400" dirty="0"/>
                        <a:t>12.5</a:t>
                      </a:r>
                    </a:p>
                  </a:txBody>
                  <a:tcPr marL="68580" marR="68580" marT="34290" marB="34290"/>
                </a:tc>
                <a:extLst>
                  <a:ext uri="{0D108BD9-81ED-4DB2-BD59-A6C34878D82A}">
                    <a16:rowId xmlns:a16="http://schemas.microsoft.com/office/drawing/2014/main" val="1712716931"/>
                  </a:ext>
                </a:extLst>
              </a:tr>
              <a:tr h="367997">
                <a:tc>
                  <a:txBody>
                    <a:bodyPr/>
                    <a:lstStyle/>
                    <a:p>
                      <a:r>
                        <a:rPr lang="en-US" sz="1400" dirty="0"/>
                        <a:t>pH: 3.24</a:t>
                      </a:r>
                    </a:p>
                  </a:txBody>
                  <a:tcPr marL="68580" marR="68580" marT="34290" marB="34290"/>
                </a:tc>
                <a:tc>
                  <a:txBody>
                    <a:bodyPr/>
                    <a:lstStyle/>
                    <a:p>
                      <a:r>
                        <a:rPr lang="en-US" sz="1400" dirty="0"/>
                        <a:t>Acidity: 5.5g/</a:t>
                      </a:r>
                      <a:r>
                        <a:rPr lang="en-US" sz="1400" dirty="0" err="1"/>
                        <a:t>lt</a:t>
                      </a:r>
                      <a:endParaRPr lang="en-US" sz="1400" dirty="0"/>
                    </a:p>
                  </a:txBody>
                  <a:tcPr marL="68580" marR="68580" marT="34290" marB="34290"/>
                </a:tc>
                <a:extLst>
                  <a:ext uri="{0D108BD9-81ED-4DB2-BD59-A6C34878D82A}">
                    <a16:rowId xmlns:a16="http://schemas.microsoft.com/office/drawing/2014/main" val="2877500669"/>
                  </a:ext>
                </a:extLst>
              </a:tr>
            </a:tbl>
          </a:graphicData>
        </a:graphic>
      </p:graphicFrame>
      <p:pic>
        <p:nvPicPr>
          <p:cNvPr id="7" name="Picture 6">
            <a:extLst>
              <a:ext uri="{FF2B5EF4-FFF2-40B4-BE49-F238E27FC236}">
                <a16:creationId xmlns:a16="http://schemas.microsoft.com/office/drawing/2014/main" id="{A1ABEBAC-BDB1-AF4A-8F48-40587EA27F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9514" y="1670934"/>
            <a:ext cx="1633347" cy="4931453"/>
          </a:xfrm>
          <a:prstGeom prst="rect">
            <a:avLst/>
          </a:prstGeom>
        </p:spPr>
      </p:pic>
    </p:spTree>
    <p:extLst>
      <p:ext uri="{BB962C8B-B14F-4D97-AF65-F5344CB8AC3E}">
        <p14:creationId xmlns:p14="http://schemas.microsoft.com/office/powerpoint/2010/main" val="18492033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70E9F-8C99-EB4D-89C2-EA530EF26FA5}"/>
              </a:ext>
            </a:extLst>
          </p:cNvPr>
          <p:cNvSpPr>
            <a:spLocks noGrp="1"/>
          </p:cNvSpPr>
          <p:nvPr>
            <p:ph type="title"/>
          </p:nvPr>
        </p:nvSpPr>
        <p:spPr>
          <a:xfrm>
            <a:off x="611560" y="620688"/>
            <a:ext cx="7393526" cy="693935"/>
          </a:xfrm>
        </p:spPr>
        <p:txBody>
          <a:bodyPr>
            <a:normAutofit/>
          </a:bodyPr>
          <a:lstStyle/>
          <a:p>
            <a:r>
              <a:rPr lang="en-US" sz="1800" b="1" dirty="0"/>
              <a:t>7. GAIA AGIORGITIKO BY GAIA 2022</a:t>
            </a:r>
          </a:p>
        </p:txBody>
      </p:sp>
      <p:pic>
        <p:nvPicPr>
          <p:cNvPr id="6" name="Picture 5">
            <a:extLst>
              <a:ext uri="{FF2B5EF4-FFF2-40B4-BE49-F238E27FC236}">
                <a16:creationId xmlns:a16="http://schemas.microsoft.com/office/drawing/2014/main" id="{3DD82CE9-B9E7-0A47-A8E0-4F43748CCC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5710" y="228600"/>
            <a:ext cx="2328809" cy="1050247"/>
          </a:xfrm>
          <a:prstGeom prst="rect">
            <a:avLst/>
          </a:prstGeom>
        </p:spPr>
      </p:pic>
      <p:graphicFrame>
        <p:nvGraphicFramePr>
          <p:cNvPr id="5" name="Table 4">
            <a:extLst>
              <a:ext uri="{FF2B5EF4-FFF2-40B4-BE49-F238E27FC236}">
                <a16:creationId xmlns:a16="http://schemas.microsoft.com/office/drawing/2014/main" id="{EEA894F3-4C59-E042-9063-7FF1D3EDD869}"/>
              </a:ext>
            </a:extLst>
          </p:cNvPr>
          <p:cNvGraphicFramePr>
            <a:graphicFrameLocks noGrp="1"/>
          </p:cNvGraphicFramePr>
          <p:nvPr>
            <p:extLst>
              <p:ext uri="{D42A27DB-BD31-4B8C-83A1-F6EECF244321}">
                <p14:modId xmlns:p14="http://schemas.microsoft.com/office/powerpoint/2010/main" val="107980690"/>
              </p:ext>
            </p:extLst>
          </p:nvPr>
        </p:nvGraphicFramePr>
        <p:xfrm>
          <a:off x="467544" y="1844824"/>
          <a:ext cx="5904656" cy="5389145"/>
        </p:xfrm>
        <a:graphic>
          <a:graphicData uri="http://schemas.openxmlformats.org/drawingml/2006/table">
            <a:tbl>
              <a:tblPr firstRow="1" bandRow="1">
                <a:tableStyleId>{073A0DAA-6AF3-43AB-8588-CEC1D06C72B9}</a:tableStyleId>
              </a:tblPr>
              <a:tblGrid>
                <a:gridCol w="1853614">
                  <a:extLst>
                    <a:ext uri="{9D8B030D-6E8A-4147-A177-3AD203B41FA5}">
                      <a16:colId xmlns:a16="http://schemas.microsoft.com/office/drawing/2014/main" val="1204406582"/>
                    </a:ext>
                  </a:extLst>
                </a:gridCol>
                <a:gridCol w="4051042">
                  <a:extLst>
                    <a:ext uri="{9D8B030D-6E8A-4147-A177-3AD203B41FA5}">
                      <a16:colId xmlns:a16="http://schemas.microsoft.com/office/drawing/2014/main" val="1492906567"/>
                    </a:ext>
                  </a:extLst>
                </a:gridCol>
              </a:tblGrid>
              <a:tr h="367997">
                <a:tc>
                  <a:txBody>
                    <a:bodyPr/>
                    <a:lstStyle/>
                    <a:p>
                      <a:r>
                        <a:rPr lang="en-US" sz="1400" dirty="0">
                          <a:solidFill>
                            <a:schemeClr val="bg1"/>
                          </a:solidFill>
                        </a:rPr>
                        <a:t>Grape</a:t>
                      </a:r>
                      <a:r>
                        <a:rPr lang="en-US" sz="1400" dirty="0">
                          <a:solidFill>
                            <a:schemeClr val="tx1"/>
                          </a:solidFill>
                        </a:rPr>
                        <a:t>11</a:t>
                      </a:r>
                    </a:p>
                  </a:txBody>
                  <a:tcPr marL="68580" marR="68580" marT="34290" marB="34290"/>
                </a:tc>
                <a:tc>
                  <a:txBody>
                    <a:bodyPr/>
                    <a:lstStyle/>
                    <a:p>
                      <a:r>
                        <a:rPr lang="en-US" sz="1400" dirty="0" err="1">
                          <a:solidFill>
                            <a:schemeClr val="bg1"/>
                          </a:solidFill>
                        </a:rPr>
                        <a:t>Agiorgitiko</a:t>
                      </a:r>
                      <a:endParaRPr lang="en-US" sz="1400" dirty="0">
                        <a:solidFill>
                          <a:schemeClr val="bg1"/>
                        </a:solidFill>
                      </a:endParaRPr>
                    </a:p>
                  </a:txBody>
                  <a:tcPr marL="68580" marR="68580" marT="34290" marB="34290"/>
                </a:tc>
                <a:extLst>
                  <a:ext uri="{0D108BD9-81ED-4DB2-BD59-A6C34878D82A}">
                    <a16:rowId xmlns:a16="http://schemas.microsoft.com/office/drawing/2014/main" val="3765416981"/>
                  </a:ext>
                </a:extLst>
              </a:tr>
              <a:tr h="367997">
                <a:tc>
                  <a:txBody>
                    <a:bodyPr/>
                    <a:lstStyle/>
                    <a:p>
                      <a:r>
                        <a:rPr lang="en-US" sz="1400" dirty="0"/>
                        <a:t>Denomination</a:t>
                      </a:r>
                    </a:p>
                  </a:txBody>
                  <a:tcPr marL="68580" marR="68580" marT="34290" marB="34290"/>
                </a:tc>
                <a:tc>
                  <a:txBody>
                    <a:bodyPr/>
                    <a:lstStyle/>
                    <a:p>
                      <a:r>
                        <a:rPr lang="en-US" sz="1400" dirty="0"/>
                        <a:t>PDO Nemea</a:t>
                      </a:r>
                    </a:p>
                  </a:txBody>
                  <a:tcPr marL="68580" marR="68580" marT="34290" marB="34290"/>
                </a:tc>
                <a:extLst>
                  <a:ext uri="{0D108BD9-81ED-4DB2-BD59-A6C34878D82A}">
                    <a16:rowId xmlns:a16="http://schemas.microsoft.com/office/drawing/2014/main" val="2933744512"/>
                  </a:ext>
                </a:extLst>
              </a:tr>
              <a:tr h="367997">
                <a:tc>
                  <a:txBody>
                    <a:bodyPr/>
                    <a:lstStyle/>
                    <a:p>
                      <a:r>
                        <a:rPr lang="en-US" sz="1400" dirty="0"/>
                        <a:t>Viticulture</a:t>
                      </a:r>
                    </a:p>
                  </a:txBody>
                  <a:tcPr marL="68580" marR="68580" marT="34290" marB="34290"/>
                </a:tc>
                <a:tc>
                  <a:txBody>
                    <a:bodyPr/>
                    <a:lstStyle/>
                    <a:p>
                      <a:r>
                        <a:rPr lang="en-US" sz="1400" dirty="0"/>
                        <a:t>Organic</a:t>
                      </a:r>
                    </a:p>
                  </a:txBody>
                  <a:tcPr marL="68580" marR="68580" marT="34290" marB="34290"/>
                </a:tc>
                <a:extLst>
                  <a:ext uri="{0D108BD9-81ED-4DB2-BD59-A6C34878D82A}">
                    <a16:rowId xmlns:a16="http://schemas.microsoft.com/office/drawing/2014/main" val="1174336719"/>
                  </a:ext>
                </a:extLst>
              </a:tr>
              <a:tr h="367997">
                <a:tc>
                  <a:txBody>
                    <a:bodyPr/>
                    <a:lstStyle/>
                    <a:p>
                      <a:r>
                        <a:rPr lang="en-US" sz="1400" dirty="0"/>
                        <a:t>Soil</a:t>
                      </a:r>
                    </a:p>
                  </a:txBody>
                  <a:tcPr marL="68580" marR="68580" marT="34290" marB="34290"/>
                </a:tc>
                <a:tc>
                  <a:txBody>
                    <a:bodyPr/>
                    <a:lstStyle/>
                    <a:p>
                      <a:r>
                        <a:rPr kumimoji="0" lang="en-US" sz="1400" b="0" i="0" u="none" strike="noStrike" kern="1200" dirty="0">
                          <a:solidFill>
                            <a:schemeClr val="dk1"/>
                          </a:solidFill>
                          <a:effectLst/>
                          <a:latin typeface="+mn-lt"/>
                          <a:ea typeface="+mn-ea"/>
                          <a:cs typeface="+mn-cs"/>
                        </a:rPr>
                        <a:t>It consists of a shallow (70-80cm) clay layer that lies upon the lime mother soil with relatively neutral </a:t>
                      </a:r>
                      <a:r>
                        <a:rPr kumimoji="0" lang="en-US" sz="1400" b="0" i="0" u="none" strike="noStrike" kern="1200" dirty="0" err="1">
                          <a:solidFill>
                            <a:schemeClr val="dk1"/>
                          </a:solidFill>
                          <a:effectLst/>
                          <a:latin typeface="+mn-lt"/>
                          <a:ea typeface="+mn-ea"/>
                          <a:cs typeface="+mn-cs"/>
                        </a:rPr>
                        <a:t>pH.</a:t>
                      </a:r>
                      <a:r>
                        <a:rPr kumimoji="0" lang="en-US" sz="1400" b="0" i="0" u="none" strike="noStrike" kern="1200" dirty="0">
                          <a:solidFill>
                            <a:schemeClr val="dk1"/>
                          </a:solidFill>
                          <a:effectLst/>
                          <a:latin typeface="+mn-lt"/>
                          <a:ea typeface="+mn-ea"/>
                          <a:cs typeface="+mn-cs"/>
                        </a:rPr>
                        <a:t> Low organic content, like most of the limestone soils in Greece. On the slopes of the hills where most of the vineyards are located, the soils drain quite well but are exposed to erosion.</a:t>
                      </a:r>
                      <a:endParaRPr lang="en-US" sz="1400" dirty="0"/>
                    </a:p>
                  </a:txBody>
                  <a:tcPr marL="68580" marR="68580" marT="34290" marB="34290"/>
                </a:tc>
                <a:extLst>
                  <a:ext uri="{0D108BD9-81ED-4DB2-BD59-A6C34878D82A}">
                    <a16:rowId xmlns:a16="http://schemas.microsoft.com/office/drawing/2014/main" val="4238082611"/>
                  </a:ext>
                </a:extLst>
              </a:tr>
              <a:tr h="367997">
                <a:tc>
                  <a:txBody>
                    <a:bodyPr/>
                    <a:lstStyle/>
                    <a:p>
                      <a:r>
                        <a:rPr lang="en-US" sz="1400" dirty="0"/>
                        <a:t>Altitude</a:t>
                      </a:r>
                    </a:p>
                  </a:txBody>
                  <a:tcPr marL="68580" marR="68580" marT="34290" marB="34290"/>
                </a:tc>
                <a:tc>
                  <a:txBody>
                    <a:bodyPr/>
                    <a:lstStyle/>
                    <a:p>
                      <a:r>
                        <a:rPr lang="en-US" sz="1400" dirty="0"/>
                        <a:t>500-550 m</a:t>
                      </a:r>
                    </a:p>
                  </a:txBody>
                  <a:tcPr marL="68580" marR="68580" marT="34290" marB="34290"/>
                </a:tc>
                <a:extLst>
                  <a:ext uri="{0D108BD9-81ED-4DB2-BD59-A6C34878D82A}">
                    <a16:rowId xmlns:a16="http://schemas.microsoft.com/office/drawing/2014/main" val="816296496"/>
                  </a:ext>
                </a:extLst>
              </a:tr>
              <a:tr h="367997">
                <a:tc>
                  <a:txBody>
                    <a:bodyPr/>
                    <a:lstStyle/>
                    <a:p>
                      <a:r>
                        <a:rPr lang="en-US" sz="1400" dirty="0"/>
                        <a:t>Vineyard age</a:t>
                      </a:r>
                    </a:p>
                  </a:txBody>
                  <a:tcPr marL="68580" marR="68580" marT="34290" marB="34290"/>
                </a:tc>
                <a:tc>
                  <a:txBody>
                    <a:bodyPr/>
                    <a:lstStyle/>
                    <a:p>
                      <a:r>
                        <a:rPr lang="en-US" sz="1400" dirty="0"/>
                        <a:t>10-20 years </a:t>
                      </a:r>
                    </a:p>
                  </a:txBody>
                  <a:tcPr marL="68580" marR="68580" marT="34290" marB="34290"/>
                </a:tc>
                <a:extLst>
                  <a:ext uri="{0D108BD9-81ED-4DB2-BD59-A6C34878D82A}">
                    <a16:rowId xmlns:a16="http://schemas.microsoft.com/office/drawing/2014/main" val="767907170"/>
                  </a:ext>
                </a:extLst>
              </a:tr>
              <a:tr h="1464426">
                <a:tc>
                  <a:txBody>
                    <a:bodyPr/>
                    <a:lstStyle/>
                    <a:p>
                      <a:r>
                        <a:rPr lang="en-US" sz="1400" dirty="0" err="1"/>
                        <a:t>Vinification</a:t>
                      </a:r>
                      <a:endParaRPr lang="en-US" sz="1400" dirty="0"/>
                    </a:p>
                  </a:txBody>
                  <a:tcPr marL="68580" marR="68580" marT="34290" marB="34290"/>
                </a:tc>
                <a:tc>
                  <a:txBody>
                    <a:bodyPr/>
                    <a:lstStyle/>
                    <a:p>
                      <a:r>
                        <a:rPr lang="en-US" sz="1600" dirty="0">
                          <a:effectLst/>
                          <a:latin typeface="+mn-lt"/>
                        </a:rPr>
                        <a:t> Extraction at 22-26°C for approx. 10 days in stainless steel </a:t>
                      </a:r>
                      <a:r>
                        <a:rPr lang="en-US" sz="1600" dirty="0" err="1">
                          <a:effectLst/>
                          <a:latin typeface="+mn-lt"/>
                        </a:rPr>
                        <a:t>fermententors</a:t>
                      </a:r>
                      <a:r>
                        <a:rPr lang="en-US" sz="1600" dirty="0">
                          <a:effectLst/>
                          <a:latin typeface="+mn-lt"/>
                        </a:rPr>
                        <a:t>. </a:t>
                      </a:r>
                    </a:p>
                    <a:p>
                      <a:r>
                        <a:rPr lang="en-US" sz="1600" dirty="0">
                          <a:effectLst/>
                          <a:latin typeface="+mn-lt"/>
                        </a:rPr>
                        <a:t>Cold stabilization. No animal products or allergens have been used.</a:t>
                      </a:r>
                    </a:p>
                    <a:p>
                      <a:r>
                        <a:rPr lang="en-US" sz="1600" dirty="0">
                          <a:effectLst/>
                          <a:latin typeface="+mn-lt"/>
                        </a:rPr>
                        <a:t>Aged 12 months in second use French oak casks</a:t>
                      </a:r>
                    </a:p>
                  </a:txBody>
                  <a:tcPr marL="47625" marR="47625" marT="0" marB="0"/>
                </a:tc>
                <a:extLst>
                  <a:ext uri="{0D108BD9-81ED-4DB2-BD59-A6C34878D82A}">
                    <a16:rowId xmlns:a16="http://schemas.microsoft.com/office/drawing/2014/main" val="2950058806"/>
                  </a:ext>
                </a:extLst>
              </a:tr>
              <a:tr h="367997">
                <a:tc>
                  <a:txBody>
                    <a:bodyPr/>
                    <a:lstStyle/>
                    <a:p>
                      <a:r>
                        <a:rPr lang="en-US" sz="1400" dirty="0"/>
                        <a:t>Alcohol</a:t>
                      </a:r>
                    </a:p>
                  </a:txBody>
                  <a:tcPr marL="68580" marR="68580" marT="34290" marB="34290"/>
                </a:tc>
                <a:tc>
                  <a:txBody>
                    <a:bodyPr/>
                    <a:lstStyle/>
                    <a:p>
                      <a:r>
                        <a:rPr lang="en-US" sz="1400" dirty="0"/>
                        <a:t>14%</a:t>
                      </a:r>
                    </a:p>
                  </a:txBody>
                  <a:tcPr marL="68580" marR="68580" marT="34290" marB="34290"/>
                </a:tc>
                <a:extLst>
                  <a:ext uri="{0D108BD9-81ED-4DB2-BD59-A6C34878D82A}">
                    <a16:rowId xmlns:a16="http://schemas.microsoft.com/office/drawing/2014/main" val="1712716931"/>
                  </a:ext>
                </a:extLst>
              </a:tr>
              <a:tr h="367997">
                <a:tc>
                  <a:txBody>
                    <a:bodyPr/>
                    <a:lstStyle/>
                    <a:p>
                      <a:r>
                        <a:rPr lang="en-US" sz="1400" dirty="0"/>
                        <a:t>pH: 3.64</a:t>
                      </a:r>
                    </a:p>
                  </a:txBody>
                  <a:tcPr marL="68580" marR="68580" marT="34290" marB="34290"/>
                </a:tc>
                <a:tc>
                  <a:txBody>
                    <a:bodyPr/>
                    <a:lstStyle/>
                    <a:p>
                      <a:r>
                        <a:rPr lang="en-US" sz="1400" dirty="0"/>
                        <a:t>Acidity: 5.98 g/</a:t>
                      </a:r>
                      <a:r>
                        <a:rPr lang="en-US" sz="1400" dirty="0" err="1"/>
                        <a:t>lt</a:t>
                      </a:r>
                      <a:endParaRPr lang="en-US" sz="1400" dirty="0"/>
                    </a:p>
                  </a:txBody>
                  <a:tcPr marL="68580" marR="68580" marT="34290" marB="34290"/>
                </a:tc>
                <a:extLst>
                  <a:ext uri="{0D108BD9-81ED-4DB2-BD59-A6C34878D82A}">
                    <a16:rowId xmlns:a16="http://schemas.microsoft.com/office/drawing/2014/main" val="2877500669"/>
                  </a:ext>
                </a:extLst>
              </a:tr>
            </a:tbl>
          </a:graphicData>
        </a:graphic>
      </p:graphicFrame>
      <p:pic>
        <p:nvPicPr>
          <p:cNvPr id="7" name="Picture 6">
            <a:extLst>
              <a:ext uri="{FF2B5EF4-FFF2-40B4-BE49-F238E27FC236}">
                <a16:creationId xmlns:a16="http://schemas.microsoft.com/office/drawing/2014/main" id="{BEB23CDA-44A5-E64A-BF24-04E314670B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0232" y="1552766"/>
            <a:ext cx="1700580" cy="5288508"/>
          </a:xfrm>
          <a:prstGeom prst="rect">
            <a:avLst/>
          </a:prstGeom>
        </p:spPr>
      </p:pic>
    </p:spTree>
    <p:extLst>
      <p:ext uri="{BB962C8B-B14F-4D97-AF65-F5344CB8AC3E}">
        <p14:creationId xmlns:p14="http://schemas.microsoft.com/office/powerpoint/2010/main" val="41062778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a:extLst>
              <a:ext uri="{FF2B5EF4-FFF2-40B4-BE49-F238E27FC236}">
                <a16:creationId xmlns:a16="http://schemas.microsoft.com/office/drawing/2014/main" id="{879DBF2D-7283-6A4A-B218-C2461563E593}"/>
              </a:ext>
            </a:extLst>
          </p:cNvPr>
          <p:cNvSpPr>
            <a:spLocks noGrp="1" noChangeArrowheads="1"/>
          </p:cNvSpPr>
          <p:nvPr>
            <p:ph type="title"/>
          </p:nvPr>
        </p:nvSpPr>
        <p:spPr/>
        <p:txBody>
          <a:bodyPr/>
          <a:lstStyle/>
          <a:p>
            <a:pPr eaLnBrk="1" hangingPunct="1"/>
            <a:br>
              <a:rPr lang="en-US" altLang="en-US" sz="2800" b="0">
                <a:ea typeface="ＭＳ Ｐゴシック" panose="020B0600070205080204" pitchFamily="34" charset="-128"/>
              </a:rPr>
            </a:br>
            <a:r>
              <a:rPr lang="en-US" altLang="en-US" sz="2800" b="0">
                <a:ea typeface="ＭＳ Ｐゴシック" panose="020B0600070205080204" pitchFamily="34" charset="-128"/>
              </a:rPr>
              <a:t>The first Appellation rules</a:t>
            </a:r>
            <a:endParaRPr lang="en-US" altLang="en-US" sz="2800">
              <a:ea typeface="ＭＳ Ｐゴシック" panose="020B0600070205080204" pitchFamily="34" charset="-128"/>
            </a:endParaRPr>
          </a:p>
        </p:txBody>
      </p:sp>
      <p:pic>
        <p:nvPicPr>
          <p:cNvPr id="18434" name="Picture 4">
            <a:extLst>
              <a:ext uri="{FF2B5EF4-FFF2-40B4-BE49-F238E27FC236}">
                <a16:creationId xmlns:a16="http://schemas.microsoft.com/office/drawing/2014/main" id="{E26DD050-6290-5F4C-B430-ECFF1D29CA82}"/>
              </a:ext>
            </a:extLst>
          </p:cNvPr>
          <p:cNvPicPr>
            <a:picLocks noGrp="1" noChangeAspect="1" noChangeArrowheads="1"/>
          </p:cNvPicPr>
          <p:nvPr>
            <p:ph type="body" idx="1"/>
          </p:nvPr>
        </p:nvPicPr>
        <p:blipFill>
          <a:blip r:embed="rId3" cstate="print">
            <a:extLst>
              <a:ext uri="{28A0092B-C50C-407E-A947-70E740481C1C}">
                <a14:useLocalDpi xmlns:a14="http://schemas.microsoft.com/office/drawing/2010/main" val="0"/>
              </a:ext>
            </a:extLst>
          </a:blip>
          <a:srcRect t="29288"/>
          <a:stretch>
            <a:fillRect/>
          </a:stretch>
        </p:blipFill>
        <p:spPr>
          <a:xfrm>
            <a:off x="5638800" y="2438400"/>
            <a:ext cx="3036888" cy="3429000"/>
          </a:xfrm>
          <a:noFill/>
        </p:spPr>
      </p:pic>
      <p:sp>
        <p:nvSpPr>
          <p:cNvPr id="18435" name="Rectangle 5">
            <a:extLst>
              <a:ext uri="{FF2B5EF4-FFF2-40B4-BE49-F238E27FC236}">
                <a16:creationId xmlns:a16="http://schemas.microsoft.com/office/drawing/2014/main" id="{FEFC2AE2-ACB8-214A-9979-DDEE5ACD742F}"/>
              </a:ext>
            </a:extLst>
          </p:cNvPr>
          <p:cNvSpPr>
            <a:spLocks noChangeArrowheads="1"/>
          </p:cNvSpPr>
          <p:nvPr/>
        </p:nvSpPr>
        <p:spPr bwMode="auto">
          <a:xfrm>
            <a:off x="2959100" y="29114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itchFamily="2" charset="2"/>
              <a:buChar char="n"/>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en-US" sz="2400"/>
          </a:p>
        </p:txBody>
      </p:sp>
      <p:pic>
        <p:nvPicPr>
          <p:cNvPr id="18436" name="Picture 6" descr="sfragida Thassou">
            <a:extLst>
              <a:ext uri="{FF2B5EF4-FFF2-40B4-BE49-F238E27FC236}">
                <a16:creationId xmlns:a16="http://schemas.microsoft.com/office/drawing/2014/main" id="{5FABD8C0-5F64-A342-B4CC-B967622FA3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1828800"/>
            <a:ext cx="4672013"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B81B047D-C121-834B-88AD-1DE6C961EB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35710" y="228600"/>
            <a:ext cx="2328809" cy="1050247"/>
          </a:xfrm>
          <a:prstGeom prst="rect">
            <a:avLst/>
          </a:prstGeom>
        </p:spPr>
      </p:pic>
    </p:spTree>
    <p:extLst>
      <p:ext uri="{BB962C8B-B14F-4D97-AF65-F5344CB8AC3E}">
        <p14:creationId xmlns:p14="http://schemas.microsoft.com/office/powerpoint/2010/main" val="11487556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70E9F-8C99-EB4D-89C2-EA530EF26FA5}"/>
              </a:ext>
            </a:extLst>
          </p:cNvPr>
          <p:cNvSpPr>
            <a:spLocks noGrp="1"/>
          </p:cNvSpPr>
          <p:nvPr>
            <p:ph type="title"/>
          </p:nvPr>
        </p:nvSpPr>
        <p:spPr>
          <a:xfrm>
            <a:off x="611560" y="620688"/>
            <a:ext cx="7393526" cy="693935"/>
          </a:xfrm>
        </p:spPr>
        <p:txBody>
          <a:bodyPr>
            <a:normAutofit/>
          </a:bodyPr>
          <a:lstStyle/>
          <a:p>
            <a:r>
              <a:rPr lang="en-US" sz="1800" b="1" dirty="0"/>
              <a:t>8. PALIVOU AMMOS TERRA LEONE 2021</a:t>
            </a:r>
          </a:p>
        </p:txBody>
      </p:sp>
      <p:pic>
        <p:nvPicPr>
          <p:cNvPr id="6" name="Picture 5">
            <a:extLst>
              <a:ext uri="{FF2B5EF4-FFF2-40B4-BE49-F238E27FC236}">
                <a16:creationId xmlns:a16="http://schemas.microsoft.com/office/drawing/2014/main" id="{3DD82CE9-B9E7-0A47-A8E0-4F43748CCC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5710" y="228600"/>
            <a:ext cx="2328809" cy="1050247"/>
          </a:xfrm>
          <a:prstGeom prst="rect">
            <a:avLst/>
          </a:prstGeom>
        </p:spPr>
      </p:pic>
      <p:graphicFrame>
        <p:nvGraphicFramePr>
          <p:cNvPr id="5" name="Table 4">
            <a:extLst>
              <a:ext uri="{FF2B5EF4-FFF2-40B4-BE49-F238E27FC236}">
                <a16:creationId xmlns:a16="http://schemas.microsoft.com/office/drawing/2014/main" id="{53D7C3A4-4F45-5542-9FA2-F2E64D0696BA}"/>
              </a:ext>
            </a:extLst>
          </p:cNvPr>
          <p:cNvGraphicFramePr>
            <a:graphicFrameLocks noGrp="1"/>
          </p:cNvGraphicFramePr>
          <p:nvPr>
            <p:extLst>
              <p:ext uri="{D42A27DB-BD31-4B8C-83A1-F6EECF244321}">
                <p14:modId xmlns:p14="http://schemas.microsoft.com/office/powerpoint/2010/main" val="3019654806"/>
              </p:ext>
            </p:extLst>
          </p:nvPr>
        </p:nvGraphicFramePr>
        <p:xfrm>
          <a:off x="395536" y="1606220"/>
          <a:ext cx="5904656" cy="4932796"/>
        </p:xfrm>
        <a:graphic>
          <a:graphicData uri="http://schemas.openxmlformats.org/drawingml/2006/table">
            <a:tbl>
              <a:tblPr firstRow="1" bandRow="1">
                <a:tableStyleId>{073A0DAA-6AF3-43AB-8588-CEC1D06C72B9}</a:tableStyleId>
              </a:tblPr>
              <a:tblGrid>
                <a:gridCol w="1853614">
                  <a:extLst>
                    <a:ext uri="{9D8B030D-6E8A-4147-A177-3AD203B41FA5}">
                      <a16:colId xmlns:a16="http://schemas.microsoft.com/office/drawing/2014/main" val="1204406582"/>
                    </a:ext>
                  </a:extLst>
                </a:gridCol>
                <a:gridCol w="4051042">
                  <a:extLst>
                    <a:ext uri="{9D8B030D-6E8A-4147-A177-3AD203B41FA5}">
                      <a16:colId xmlns:a16="http://schemas.microsoft.com/office/drawing/2014/main" val="1492906567"/>
                    </a:ext>
                  </a:extLst>
                </a:gridCol>
              </a:tblGrid>
              <a:tr h="367997">
                <a:tc>
                  <a:txBody>
                    <a:bodyPr/>
                    <a:lstStyle/>
                    <a:p>
                      <a:r>
                        <a:rPr lang="en-US" sz="1400" dirty="0">
                          <a:solidFill>
                            <a:schemeClr val="bg1"/>
                          </a:solidFill>
                        </a:rPr>
                        <a:t>Grape</a:t>
                      </a:r>
                      <a:r>
                        <a:rPr lang="en-US" sz="1400" dirty="0">
                          <a:solidFill>
                            <a:schemeClr val="tx1"/>
                          </a:solidFill>
                        </a:rPr>
                        <a:t>11</a:t>
                      </a:r>
                    </a:p>
                  </a:txBody>
                  <a:tcPr marL="68580" marR="68580" marT="34290" marB="34290"/>
                </a:tc>
                <a:tc>
                  <a:txBody>
                    <a:bodyPr/>
                    <a:lstStyle/>
                    <a:p>
                      <a:r>
                        <a:rPr lang="en-US" sz="1400" dirty="0" err="1">
                          <a:solidFill>
                            <a:schemeClr val="bg1"/>
                          </a:solidFill>
                        </a:rPr>
                        <a:t>Agiorgitiko</a:t>
                      </a:r>
                      <a:endParaRPr lang="en-US" sz="1400" dirty="0">
                        <a:solidFill>
                          <a:schemeClr val="bg1"/>
                        </a:solidFill>
                      </a:endParaRPr>
                    </a:p>
                  </a:txBody>
                  <a:tcPr marL="68580" marR="68580" marT="34290" marB="34290"/>
                </a:tc>
                <a:extLst>
                  <a:ext uri="{0D108BD9-81ED-4DB2-BD59-A6C34878D82A}">
                    <a16:rowId xmlns:a16="http://schemas.microsoft.com/office/drawing/2014/main" val="3765416981"/>
                  </a:ext>
                </a:extLst>
              </a:tr>
              <a:tr h="367997">
                <a:tc>
                  <a:txBody>
                    <a:bodyPr/>
                    <a:lstStyle/>
                    <a:p>
                      <a:r>
                        <a:rPr lang="en-US" sz="1400" dirty="0"/>
                        <a:t>Denomination</a:t>
                      </a:r>
                    </a:p>
                  </a:txBody>
                  <a:tcPr marL="68580" marR="68580" marT="34290" marB="34290"/>
                </a:tc>
                <a:tc>
                  <a:txBody>
                    <a:bodyPr/>
                    <a:lstStyle/>
                    <a:p>
                      <a:r>
                        <a:rPr lang="en-US" sz="1400" dirty="0"/>
                        <a:t>PDO Nemea</a:t>
                      </a:r>
                    </a:p>
                  </a:txBody>
                  <a:tcPr marL="68580" marR="68580" marT="34290" marB="34290"/>
                </a:tc>
                <a:extLst>
                  <a:ext uri="{0D108BD9-81ED-4DB2-BD59-A6C34878D82A}">
                    <a16:rowId xmlns:a16="http://schemas.microsoft.com/office/drawing/2014/main" val="2933744512"/>
                  </a:ext>
                </a:extLst>
              </a:tr>
              <a:tr h="367997">
                <a:tc>
                  <a:txBody>
                    <a:bodyPr/>
                    <a:lstStyle/>
                    <a:p>
                      <a:r>
                        <a:rPr lang="en-US" sz="1400" dirty="0"/>
                        <a:t>Viticulture</a:t>
                      </a:r>
                    </a:p>
                  </a:txBody>
                  <a:tcPr marL="68580" marR="68580" marT="34290" marB="34290"/>
                </a:tc>
                <a:tc>
                  <a:txBody>
                    <a:bodyPr/>
                    <a:lstStyle/>
                    <a:p>
                      <a:r>
                        <a:rPr lang="en-US" sz="1400" dirty="0"/>
                        <a:t>Organic</a:t>
                      </a:r>
                    </a:p>
                  </a:txBody>
                  <a:tcPr marL="68580" marR="68580" marT="34290" marB="34290"/>
                </a:tc>
                <a:extLst>
                  <a:ext uri="{0D108BD9-81ED-4DB2-BD59-A6C34878D82A}">
                    <a16:rowId xmlns:a16="http://schemas.microsoft.com/office/drawing/2014/main" val="1174336719"/>
                  </a:ext>
                </a:extLst>
              </a:tr>
              <a:tr h="367997">
                <a:tc>
                  <a:txBody>
                    <a:bodyPr/>
                    <a:lstStyle/>
                    <a:p>
                      <a:r>
                        <a:rPr lang="en-US" sz="1400" dirty="0"/>
                        <a:t>Soil</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Limestone and sandy soil</a:t>
                      </a:r>
                    </a:p>
                  </a:txBody>
                  <a:tcPr marL="68580" marR="68580" marT="34290" marB="34290"/>
                </a:tc>
                <a:extLst>
                  <a:ext uri="{0D108BD9-81ED-4DB2-BD59-A6C34878D82A}">
                    <a16:rowId xmlns:a16="http://schemas.microsoft.com/office/drawing/2014/main" val="4238082611"/>
                  </a:ext>
                </a:extLst>
              </a:tr>
              <a:tr h="367997">
                <a:tc>
                  <a:txBody>
                    <a:bodyPr/>
                    <a:lstStyle/>
                    <a:p>
                      <a:r>
                        <a:rPr lang="en-US" sz="1400" dirty="0"/>
                        <a:t>Altitude</a:t>
                      </a:r>
                    </a:p>
                  </a:txBody>
                  <a:tcPr marL="68580" marR="68580" marT="34290" marB="34290"/>
                </a:tc>
                <a:tc>
                  <a:txBody>
                    <a:bodyPr/>
                    <a:lstStyle/>
                    <a:p>
                      <a:r>
                        <a:rPr lang="en-US" sz="1400" dirty="0"/>
                        <a:t>470m</a:t>
                      </a:r>
                    </a:p>
                  </a:txBody>
                  <a:tcPr marL="68580" marR="68580" marT="34290" marB="34290"/>
                </a:tc>
                <a:extLst>
                  <a:ext uri="{0D108BD9-81ED-4DB2-BD59-A6C34878D82A}">
                    <a16:rowId xmlns:a16="http://schemas.microsoft.com/office/drawing/2014/main" val="816296496"/>
                  </a:ext>
                </a:extLst>
              </a:tr>
              <a:tr h="367997">
                <a:tc>
                  <a:txBody>
                    <a:bodyPr/>
                    <a:lstStyle/>
                    <a:p>
                      <a:r>
                        <a:rPr lang="en-US" sz="1400" dirty="0"/>
                        <a:t>Vineyard age</a:t>
                      </a:r>
                    </a:p>
                  </a:txBody>
                  <a:tcPr marL="68580" marR="68580" marT="34290" marB="34290"/>
                </a:tc>
                <a:tc>
                  <a:txBody>
                    <a:bodyPr/>
                    <a:lstStyle/>
                    <a:p>
                      <a:endParaRPr lang="en-US" sz="1400" dirty="0"/>
                    </a:p>
                  </a:txBody>
                  <a:tcPr marL="68580" marR="68580" marT="34290" marB="34290"/>
                </a:tc>
                <a:extLst>
                  <a:ext uri="{0D108BD9-81ED-4DB2-BD59-A6C34878D82A}">
                    <a16:rowId xmlns:a16="http://schemas.microsoft.com/office/drawing/2014/main" val="767907170"/>
                  </a:ext>
                </a:extLst>
              </a:tr>
              <a:tr h="1168499">
                <a:tc>
                  <a:txBody>
                    <a:bodyPr/>
                    <a:lstStyle/>
                    <a:p>
                      <a:r>
                        <a:rPr lang="en-US" sz="1400" dirty="0" err="1"/>
                        <a:t>Vinification</a:t>
                      </a:r>
                      <a:endParaRPr lang="en-US" sz="1400" dirty="0"/>
                    </a:p>
                  </a:txBody>
                  <a:tcPr marL="68580" marR="68580" marT="34290" marB="34290"/>
                </a:tc>
                <a:tc>
                  <a:txBody>
                    <a:bodyPr/>
                    <a:lstStyle/>
                    <a:p>
                      <a:r>
                        <a:rPr kumimoji="0" lang="en-US" sz="1400" i="0" kern="1200" dirty="0">
                          <a:solidFill>
                            <a:schemeClr val="dk1"/>
                          </a:solidFill>
                          <a:effectLst/>
                          <a:latin typeface="+mn-lt"/>
                          <a:ea typeface="+mn-ea"/>
                          <a:cs typeface="+mn-cs"/>
                        </a:rPr>
                        <a:t>5 days cold maceration, traditional</a:t>
                      </a:r>
                    </a:p>
                    <a:p>
                      <a:r>
                        <a:rPr kumimoji="0" lang="en-US" sz="1400" i="0" kern="1200" dirty="0">
                          <a:solidFill>
                            <a:schemeClr val="dk1"/>
                          </a:solidFill>
                          <a:effectLst/>
                          <a:latin typeface="+mn-lt"/>
                          <a:ea typeface="+mn-ea"/>
                          <a:cs typeface="+mn-cs"/>
                        </a:rPr>
                        <a:t>red </a:t>
                      </a:r>
                      <a:r>
                        <a:rPr kumimoji="0" lang="en-US" sz="1400" i="0" kern="1200" dirty="0" err="1">
                          <a:solidFill>
                            <a:schemeClr val="dk1"/>
                          </a:solidFill>
                          <a:effectLst/>
                          <a:latin typeface="+mn-lt"/>
                          <a:ea typeface="+mn-ea"/>
                          <a:cs typeface="+mn-cs"/>
                        </a:rPr>
                        <a:t>vinification</a:t>
                      </a:r>
                      <a:r>
                        <a:rPr kumimoji="0" lang="en-US" sz="1400" i="0" kern="1200" dirty="0">
                          <a:solidFill>
                            <a:schemeClr val="dk1"/>
                          </a:solidFill>
                          <a:effectLst/>
                          <a:latin typeface="+mn-lt"/>
                          <a:ea typeface="+mn-ea"/>
                          <a:cs typeface="+mn-cs"/>
                        </a:rPr>
                        <a:t> at gradual increased</a:t>
                      </a:r>
                    </a:p>
                    <a:p>
                      <a:r>
                        <a:rPr kumimoji="0" lang="en-US" sz="1400" i="0" kern="1200" dirty="0">
                          <a:solidFill>
                            <a:schemeClr val="dk1"/>
                          </a:solidFill>
                          <a:effectLst/>
                          <a:latin typeface="+mn-lt"/>
                          <a:ea typeface="+mn-ea"/>
                          <a:cs typeface="+mn-cs"/>
                        </a:rPr>
                        <a:t>temperatures</a:t>
                      </a:r>
                    </a:p>
                    <a:p>
                      <a:r>
                        <a:rPr kumimoji="0" lang="en-US" sz="1400" i="0" kern="1200" dirty="0">
                          <a:solidFill>
                            <a:schemeClr val="dk1"/>
                          </a:solidFill>
                          <a:effectLst/>
                          <a:latin typeface="+mn-lt"/>
                          <a:ea typeface="+mn-ea"/>
                          <a:cs typeface="+mn-cs"/>
                        </a:rPr>
                        <a:t>Fermentation at stainless steel tanks. Aged 14 months,</a:t>
                      </a:r>
                    </a:p>
                    <a:p>
                      <a:r>
                        <a:rPr kumimoji="0" lang="en-US" sz="1400" i="0" kern="1200" dirty="0">
                          <a:solidFill>
                            <a:schemeClr val="dk1"/>
                          </a:solidFill>
                          <a:effectLst/>
                          <a:latin typeface="+mn-lt"/>
                          <a:ea typeface="+mn-ea"/>
                          <a:cs typeface="+mn-cs"/>
                        </a:rPr>
                        <a:t>70% aged in new </a:t>
                      </a:r>
                      <a:r>
                        <a:rPr kumimoji="0" lang="en-US" sz="1400" i="0" kern="1200" dirty="0" err="1">
                          <a:solidFill>
                            <a:schemeClr val="dk1"/>
                          </a:solidFill>
                          <a:effectLst/>
                          <a:latin typeface="+mn-lt"/>
                          <a:ea typeface="+mn-ea"/>
                          <a:cs typeface="+mn-cs"/>
                        </a:rPr>
                        <a:t>french</a:t>
                      </a:r>
                      <a:r>
                        <a:rPr kumimoji="0" lang="en-US" sz="1400" i="0" kern="1200" dirty="0">
                          <a:solidFill>
                            <a:schemeClr val="dk1"/>
                          </a:solidFill>
                          <a:effectLst/>
                          <a:latin typeface="+mn-lt"/>
                          <a:ea typeface="+mn-ea"/>
                          <a:cs typeface="+mn-cs"/>
                        </a:rPr>
                        <a:t> oak barrels</a:t>
                      </a:r>
                    </a:p>
                    <a:p>
                      <a:r>
                        <a:rPr kumimoji="0" lang="en-US" sz="1400" i="0" kern="1200" dirty="0">
                          <a:solidFill>
                            <a:schemeClr val="dk1"/>
                          </a:solidFill>
                          <a:effectLst/>
                          <a:latin typeface="+mn-lt"/>
                          <a:ea typeface="+mn-ea"/>
                          <a:cs typeface="+mn-cs"/>
                        </a:rPr>
                        <a:t>225 LT &amp; 500LT</a:t>
                      </a:r>
                    </a:p>
                    <a:p>
                      <a:r>
                        <a:rPr kumimoji="0" lang="en-US" sz="1400" i="0" kern="1200" dirty="0">
                          <a:solidFill>
                            <a:schemeClr val="dk1"/>
                          </a:solidFill>
                          <a:effectLst/>
                          <a:latin typeface="+mn-lt"/>
                          <a:ea typeface="+mn-ea"/>
                          <a:cs typeface="+mn-cs"/>
                        </a:rPr>
                        <a:t>30% aged in Clay amphorae 400 LT &amp;</a:t>
                      </a:r>
                    </a:p>
                    <a:p>
                      <a:r>
                        <a:rPr kumimoji="0" lang="en-US" sz="1400" i="0" kern="1200" dirty="0">
                          <a:solidFill>
                            <a:schemeClr val="dk1"/>
                          </a:solidFill>
                          <a:effectLst/>
                          <a:latin typeface="+mn-lt"/>
                          <a:ea typeface="+mn-ea"/>
                          <a:cs typeface="+mn-cs"/>
                        </a:rPr>
                        <a:t>600 LT</a:t>
                      </a:r>
                    </a:p>
                    <a:p>
                      <a:endParaRPr lang="en-US" sz="1400" kern="1200" dirty="0">
                        <a:solidFill>
                          <a:schemeClr val="dk1"/>
                        </a:solidFill>
                        <a:effectLst/>
                        <a:latin typeface="+mn-lt"/>
                        <a:ea typeface="+mn-ea"/>
                        <a:cs typeface="+mn-cs"/>
                      </a:endParaRPr>
                    </a:p>
                  </a:txBody>
                  <a:tcPr marL="68580" marR="68580" marT="34290" marB="34290"/>
                </a:tc>
                <a:extLst>
                  <a:ext uri="{0D108BD9-81ED-4DB2-BD59-A6C34878D82A}">
                    <a16:rowId xmlns:a16="http://schemas.microsoft.com/office/drawing/2014/main" val="2950058806"/>
                  </a:ext>
                </a:extLst>
              </a:tr>
              <a:tr h="367997">
                <a:tc>
                  <a:txBody>
                    <a:bodyPr/>
                    <a:lstStyle/>
                    <a:p>
                      <a:r>
                        <a:rPr lang="en-US" sz="1400" dirty="0"/>
                        <a:t>Alcohol %</a:t>
                      </a:r>
                    </a:p>
                  </a:txBody>
                  <a:tcPr marL="68580" marR="68580" marT="34290" marB="34290"/>
                </a:tc>
                <a:tc>
                  <a:txBody>
                    <a:bodyPr/>
                    <a:lstStyle/>
                    <a:p>
                      <a:r>
                        <a:rPr lang="en-US" sz="1400" dirty="0"/>
                        <a:t>15</a:t>
                      </a:r>
                    </a:p>
                  </a:txBody>
                  <a:tcPr marL="68580" marR="68580" marT="34290" marB="34290"/>
                </a:tc>
                <a:extLst>
                  <a:ext uri="{0D108BD9-81ED-4DB2-BD59-A6C34878D82A}">
                    <a16:rowId xmlns:a16="http://schemas.microsoft.com/office/drawing/2014/main" val="1712716931"/>
                  </a:ext>
                </a:extLst>
              </a:tr>
              <a:tr h="367997">
                <a:tc>
                  <a:txBody>
                    <a:bodyPr/>
                    <a:lstStyle/>
                    <a:p>
                      <a:r>
                        <a:rPr lang="en-US" sz="1400" dirty="0"/>
                        <a:t>pH </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Acidity: Acidity: 6g/</a:t>
                      </a:r>
                      <a:r>
                        <a:rPr lang="en-US" sz="1400" dirty="0" err="1"/>
                        <a:t>lt</a:t>
                      </a:r>
                      <a:endParaRPr lang="en-US" sz="1400" dirty="0"/>
                    </a:p>
                  </a:txBody>
                  <a:tcPr marL="68580" marR="68580" marT="34290" marB="34290"/>
                </a:tc>
                <a:extLst>
                  <a:ext uri="{0D108BD9-81ED-4DB2-BD59-A6C34878D82A}">
                    <a16:rowId xmlns:a16="http://schemas.microsoft.com/office/drawing/2014/main" val="2877500669"/>
                  </a:ext>
                </a:extLst>
              </a:tr>
            </a:tbl>
          </a:graphicData>
        </a:graphic>
      </p:graphicFrame>
      <p:pic>
        <p:nvPicPr>
          <p:cNvPr id="7" name="Picture 6">
            <a:extLst>
              <a:ext uri="{FF2B5EF4-FFF2-40B4-BE49-F238E27FC236}">
                <a16:creationId xmlns:a16="http://schemas.microsoft.com/office/drawing/2014/main" id="{D3066304-D6DE-804D-B0EB-A08F210633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5710" y="1606220"/>
            <a:ext cx="2451100" cy="5181600"/>
          </a:xfrm>
          <a:prstGeom prst="rect">
            <a:avLst/>
          </a:prstGeom>
        </p:spPr>
      </p:pic>
    </p:spTree>
    <p:extLst>
      <p:ext uri="{BB962C8B-B14F-4D97-AF65-F5344CB8AC3E}">
        <p14:creationId xmlns:p14="http://schemas.microsoft.com/office/powerpoint/2010/main" val="18392028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1 - Τίτλος">
            <a:extLst>
              <a:ext uri="{FF2B5EF4-FFF2-40B4-BE49-F238E27FC236}">
                <a16:creationId xmlns:a16="http://schemas.microsoft.com/office/drawing/2014/main" id="{22931925-26C7-5B41-9D90-BDBA53842CEF}"/>
              </a:ext>
            </a:extLst>
          </p:cNvPr>
          <p:cNvSpPr>
            <a:spLocks noGrp="1"/>
          </p:cNvSpPr>
          <p:nvPr>
            <p:ph type="title"/>
          </p:nvPr>
        </p:nvSpPr>
        <p:spPr>
          <a:xfrm>
            <a:off x="1907704" y="382248"/>
            <a:ext cx="3022997" cy="742950"/>
          </a:xfrm>
        </p:spPr>
        <p:txBody>
          <a:bodyPr/>
          <a:lstStyle/>
          <a:p>
            <a:pPr eaLnBrk="1" hangingPunct="1"/>
            <a:r>
              <a:rPr lang="en-US" altLang="en-US" dirty="0"/>
              <a:t>Peloponnese</a:t>
            </a:r>
            <a:endParaRPr lang="el-GR" altLang="en-US" dirty="0"/>
          </a:p>
        </p:txBody>
      </p:sp>
      <p:sp>
        <p:nvSpPr>
          <p:cNvPr id="10243" name="2 - Θέση υποσέλιδου">
            <a:extLst>
              <a:ext uri="{FF2B5EF4-FFF2-40B4-BE49-F238E27FC236}">
                <a16:creationId xmlns:a16="http://schemas.microsoft.com/office/drawing/2014/main" id="{9EF106AA-17E3-3D43-BBD4-30C81DAEE2A2}"/>
              </a:ext>
            </a:extLst>
          </p:cNvPr>
          <p:cNvSpPr>
            <a:spLocks noGrp="1"/>
          </p:cNvSpPr>
          <p:nvPr>
            <p:ph type="ftr" sz="quarter" idx="11"/>
          </p:nvPr>
        </p:nvSpPr>
        <p:spPr bwMode="auto">
          <a:xfrm>
            <a:off x="1551873" y="6237312"/>
            <a:ext cx="6157913" cy="273844"/>
          </a:xfrm>
          <a:ln>
            <a:miter lim="800000"/>
            <a:headEnd/>
            <a:tailEnd/>
          </a:ln>
        </p:spPr>
        <p:txBody>
          <a:bodyPr vert="horz" wrap="square" lIns="68580" tIns="34290" rIns="68580" bIns="34290" numCol="1" rtlCol="0" anchor="ctr" anchorCtr="0" compatLnSpc="1">
            <a:prstTxWarp prst="textNoShape">
              <a:avLst/>
            </a:prstTxWarp>
          </a:bodyPr>
          <a:lstStyle/>
          <a:p>
            <a:pPr algn="ctr" fontAlgn="base">
              <a:spcBef>
                <a:spcPct val="0"/>
              </a:spcBef>
              <a:spcAft>
                <a:spcPct val="0"/>
              </a:spcAft>
              <a:defRPr/>
            </a:pPr>
            <a:r>
              <a:rPr lang="en-US" dirty="0"/>
              <a:t>© Wines of Greece</a:t>
            </a:r>
            <a:endParaRPr lang="el-GR" dirty="0"/>
          </a:p>
        </p:txBody>
      </p:sp>
      <p:pic>
        <p:nvPicPr>
          <p:cNvPr id="18436" name="Picture 2">
            <a:extLst>
              <a:ext uri="{FF2B5EF4-FFF2-40B4-BE49-F238E27FC236}">
                <a16:creationId xmlns:a16="http://schemas.microsoft.com/office/drawing/2014/main" id="{4EEAB06D-4672-D14C-B284-E795ACF6E914}"/>
              </a:ext>
            </a:extLst>
          </p:cNvPr>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395536" y="1700808"/>
            <a:ext cx="8398270" cy="4506349"/>
          </a:xfrm>
          <a:noFill/>
        </p:spPr>
      </p:pic>
      <p:sp>
        <p:nvSpPr>
          <p:cNvPr id="6" name="TextBox 5">
            <a:extLst>
              <a:ext uri="{FF2B5EF4-FFF2-40B4-BE49-F238E27FC236}">
                <a16:creationId xmlns:a16="http://schemas.microsoft.com/office/drawing/2014/main" id="{6FB235D0-4DA5-1247-A145-69A765D12EC8}"/>
              </a:ext>
            </a:extLst>
          </p:cNvPr>
          <p:cNvSpPr txBox="1"/>
          <p:nvPr/>
        </p:nvSpPr>
        <p:spPr>
          <a:xfrm>
            <a:off x="6129338" y="4755976"/>
            <a:ext cx="2948812" cy="369332"/>
          </a:xfrm>
          <a:prstGeom prst="rect">
            <a:avLst/>
          </a:prstGeom>
          <a:noFill/>
        </p:spPr>
        <p:txBody>
          <a:bodyPr wrap="square" rtlCol="0">
            <a:spAutoFit/>
          </a:bodyPr>
          <a:lstStyle/>
          <a:p>
            <a:endParaRPr lang="en-US" dirty="0"/>
          </a:p>
        </p:txBody>
      </p:sp>
      <p:pic>
        <p:nvPicPr>
          <p:cNvPr id="8" name="Picture 7">
            <a:extLst>
              <a:ext uri="{FF2B5EF4-FFF2-40B4-BE49-F238E27FC236}">
                <a16:creationId xmlns:a16="http://schemas.microsoft.com/office/drawing/2014/main" id="{3E1FAE2F-8EDD-6140-A3B0-EFBE4016A1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5710" y="228600"/>
            <a:ext cx="2328809" cy="1050247"/>
          </a:xfrm>
          <a:prstGeom prst="rect">
            <a:avLst/>
          </a:prstGeom>
        </p:spPr>
      </p:pic>
    </p:spTree>
    <p:extLst>
      <p:ext uri="{BB962C8B-B14F-4D97-AF65-F5344CB8AC3E}">
        <p14:creationId xmlns:p14="http://schemas.microsoft.com/office/powerpoint/2010/main" val="32147041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1 - Τίτλος">
            <a:extLst>
              <a:ext uri="{FF2B5EF4-FFF2-40B4-BE49-F238E27FC236}">
                <a16:creationId xmlns:a16="http://schemas.microsoft.com/office/drawing/2014/main" id="{D9FB463E-A101-3E42-A5F0-637EA7037B9E}"/>
              </a:ext>
            </a:extLst>
          </p:cNvPr>
          <p:cNvSpPr>
            <a:spLocks noGrp="1"/>
          </p:cNvSpPr>
          <p:nvPr>
            <p:ph type="title"/>
          </p:nvPr>
        </p:nvSpPr>
        <p:spPr>
          <a:xfrm>
            <a:off x="1475656" y="260648"/>
            <a:ext cx="3563541" cy="742950"/>
          </a:xfrm>
        </p:spPr>
        <p:txBody>
          <a:bodyPr/>
          <a:lstStyle/>
          <a:p>
            <a:pPr eaLnBrk="1" hangingPunct="1"/>
            <a:r>
              <a:rPr lang="en-US" altLang="en-US" sz="2800" dirty="0"/>
              <a:t>Korinthos/</a:t>
            </a:r>
            <a:r>
              <a:rPr lang="en-US" altLang="en-US" sz="2800" dirty="0" err="1"/>
              <a:t>Argolida</a:t>
            </a:r>
            <a:endParaRPr lang="el-GR" altLang="en-US" sz="2800" dirty="0"/>
          </a:p>
        </p:txBody>
      </p:sp>
      <p:sp>
        <p:nvSpPr>
          <p:cNvPr id="10243" name="2 - Θέση υποσέλιδου">
            <a:extLst>
              <a:ext uri="{FF2B5EF4-FFF2-40B4-BE49-F238E27FC236}">
                <a16:creationId xmlns:a16="http://schemas.microsoft.com/office/drawing/2014/main" id="{3082BDB6-26B9-BD4A-82E3-0DA218EE9AEA}"/>
              </a:ext>
            </a:extLst>
          </p:cNvPr>
          <p:cNvSpPr>
            <a:spLocks noGrp="1"/>
          </p:cNvSpPr>
          <p:nvPr>
            <p:ph type="ftr" sz="quarter" idx="11"/>
          </p:nvPr>
        </p:nvSpPr>
        <p:spPr bwMode="auto">
          <a:xfrm>
            <a:off x="1835696" y="6286600"/>
            <a:ext cx="6157913" cy="273844"/>
          </a:xfrm>
          <a:ln>
            <a:miter lim="800000"/>
            <a:headEnd/>
            <a:tailEnd/>
          </a:ln>
        </p:spPr>
        <p:txBody>
          <a:bodyPr vert="horz" wrap="square" lIns="68580" tIns="34290" rIns="68580" bIns="34290" numCol="1" rtlCol="0" anchor="ctr" anchorCtr="0" compatLnSpc="1">
            <a:prstTxWarp prst="textNoShape">
              <a:avLst/>
            </a:prstTxWarp>
          </a:bodyPr>
          <a:lstStyle/>
          <a:p>
            <a:pPr algn="ctr" fontAlgn="base">
              <a:spcBef>
                <a:spcPct val="0"/>
              </a:spcBef>
              <a:spcAft>
                <a:spcPct val="0"/>
              </a:spcAft>
              <a:defRPr/>
            </a:pPr>
            <a:r>
              <a:rPr lang="en-US" dirty="0"/>
              <a:t>© Wines of Greece</a:t>
            </a:r>
            <a:endParaRPr lang="el-GR" dirty="0"/>
          </a:p>
        </p:txBody>
      </p:sp>
      <p:sp>
        <p:nvSpPr>
          <p:cNvPr id="24580" name="6 - Θέση περιεχομένου">
            <a:extLst>
              <a:ext uri="{FF2B5EF4-FFF2-40B4-BE49-F238E27FC236}">
                <a16:creationId xmlns:a16="http://schemas.microsoft.com/office/drawing/2014/main" id="{B197189F-45BA-644E-B1E5-F7E53F4DB271}"/>
              </a:ext>
            </a:extLst>
          </p:cNvPr>
          <p:cNvSpPr>
            <a:spLocks noGrp="1"/>
          </p:cNvSpPr>
          <p:nvPr>
            <p:ph sz="quarter" idx="1"/>
          </p:nvPr>
        </p:nvSpPr>
        <p:spPr>
          <a:xfrm>
            <a:off x="827584" y="2093714"/>
            <a:ext cx="2819301" cy="3783557"/>
          </a:xfrm>
        </p:spPr>
        <p:txBody>
          <a:bodyPr/>
          <a:lstStyle/>
          <a:p>
            <a:pPr>
              <a:spcAft>
                <a:spcPts val="450"/>
              </a:spcAft>
              <a:buFont typeface="Arial" panose="020B0604020202020204" pitchFamily="34" charset="0"/>
              <a:buChar char="•"/>
            </a:pPr>
            <a:r>
              <a:rPr lang="en-US" altLang="en-US" sz="2400" dirty="0"/>
              <a:t>Mild winters, warm summers</a:t>
            </a:r>
          </a:p>
          <a:p>
            <a:pPr>
              <a:spcAft>
                <a:spcPts val="450"/>
              </a:spcAft>
              <a:buFont typeface="Arial" panose="020B0604020202020204" pitchFamily="34" charset="0"/>
              <a:buChar char="•"/>
            </a:pPr>
            <a:r>
              <a:rPr lang="en-US" altLang="en-US" sz="2400" dirty="0"/>
              <a:t>Late harvest at high altitudes </a:t>
            </a:r>
          </a:p>
          <a:p>
            <a:pPr>
              <a:spcAft>
                <a:spcPts val="450"/>
              </a:spcAft>
              <a:buFont typeface="Arial" panose="020B0604020202020204" pitchFamily="34" charset="0"/>
              <a:buChar char="•"/>
            </a:pPr>
            <a:r>
              <a:rPr lang="en-US" altLang="en-US" sz="2400" dirty="0"/>
              <a:t>Rainfall during the harvest</a:t>
            </a:r>
          </a:p>
          <a:p>
            <a:pPr>
              <a:spcAft>
                <a:spcPts val="450"/>
              </a:spcAft>
              <a:buFont typeface="Arial" panose="020B0604020202020204" pitchFamily="34" charset="0"/>
              <a:buChar char="•"/>
            </a:pPr>
            <a:r>
              <a:rPr lang="en-US" altLang="en-US" sz="2400" dirty="0"/>
              <a:t>PDO Nemea</a:t>
            </a:r>
          </a:p>
        </p:txBody>
      </p:sp>
      <p:pic>
        <p:nvPicPr>
          <p:cNvPr id="24581" name="Picture 2" descr="C:\Users\wspc\Desktop\boutmantinia08-0037.jpg">
            <a:extLst>
              <a:ext uri="{FF2B5EF4-FFF2-40B4-BE49-F238E27FC236}">
                <a16:creationId xmlns:a16="http://schemas.microsoft.com/office/drawing/2014/main" id="{3923B36D-1B6B-6F44-8184-E61155B962B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5840" y="1995580"/>
            <a:ext cx="4892624" cy="326174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8C77C39-8A21-2C46-BD0C-B7F925745E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5710" y="228600"/>
            <a:ext cx="2328809" cy="1050247"/>
          </a:xfrm>
          <a:prstGeom prst="rect">
            <a:avLst/>
          </a:prstGeom>
        </p:spPr>
      </p:pic>
    </p:spTree>
    <p:extLst>
      <p:ext uri="{BB962C8B-B14F-4D97-AF65-F5344CB8AC3E}">
        <p14:creationId xmlns:p14="http://schemas.microsoft.com/office/powerpoint/2010/main" val="25252003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1 - Τίτλος">
            <a:extLst>
              <a:ext uri="{FF2B5EF4-FFF2-40B4-BE49-F238E27FC236}">
                <a16:creationId xmlns:a16="http://schemas.microsoft.com/office/drawing/2014/main" id="{E928C574-1C4A-CD4A-B656-376AB39CD596}"/>
              </a:ext>
            </a:extLst>
          </p:cNvPr>
          <p:cNvSpPr>
            <a:spLocks noGrp="1"/>
          </p:cNvSpPr>
          <p:nvPr>
            <p:ph type="title"/>
          </p:nvPr>
        </p:nvSpPr>
        <p:spPr>
          <a:xfrm>
            <a:off x="1987749" y="332656"/>
            <a:ext cx="3563541" cy="742950"/>
          </a:xfrm>
        </p:spPr>
        <p:txBody>
          <a:bodyPr/>
          <a:lstStyle/>
          <a:p>
            <a:pPr algn="ctr">
              <a:spcAft>
                <a:spcPts val="450"/>
              </a:spcAft>
            </a:pPr>
            <a:r>
              <a:rPr lang="en-US" altLang="en-US" sz="2400" b="1" dirty="0"/>
              <a:t>PDO Nemea</a:t>
            </a:r>
          </a:p>
        </p:txBody>
      </p:sp>
      <p:sp>
        <p:nvSpPr>
          <p:cNvPr id="26628" name="6 - Θέση περιεχομένου">
            <a:extLst>
              <a:ext uri="{FF2B5EF4-FFF2-40B4-BE49-F238E27FC236}">
                <a16:creationId xmlns:a16="http://schemas.microsoft.com/office/drawing/2014/main" id="{AC902631-633A-154F-A0F0-FC9AAC349AEA}"/>
              </a:ext>
            </a:extLst>
          </p:cNvPr>
          <p:cNvSpPr>
            <a:spLocks noGrp="1"/>
          </p:cNvSpPr>
          <p:nvPr>
            <p:ph sz="quarter" idx="1"/>
          </p:nvPr>
        </p:nvSpPr>
        <p:spPr>
          <a:xfrm>
            <a:off x="259557" y="1896667"/>
            <a:ext cx="3509963" cy="3239690"/>
          </a:xfrm>
        </p:spPr>
        <p:txBody>
          <a:bodyPr>
            <a:normAutofit fontScale="70000" lnSpcReduction="20000"/>
          </a:bodyPr>
          <a:lstStyle/>
          <a:p>
            <a:pPr>
              <a:spcAft>
                <a:spcPts val="450"/>
              </a:spcAft>
              <a:buFont typeface="Arial" panose="020B0604020202020204" pitchFamily="34" charset="0"/>
              <a:buChar char="•"/>
            </a:pPr>
            <a:r>
              <a:rPr lang="en-US" altLang="en-US" dirty="0"/>
              <a:t>26 villages</a:t>
            </a:r>
          </a:p>
          <a:p>
            <a:pPr>
              <a:spcAft>
                <a:spcPts val="450"/>
              </a:spcAft>
              <a:buFont typeface="Arial" panose="020B0604020202020204" pitchFamily="34" charset="0"/>
              <a:buChar char="•"/>
            </a:pPr>
            <a:r>
              <a:rPr lang="en-US" altLang="en-US" dirty="0"/>
              <a:t>3 zones depending on altitude</a:t>
            </a:r>
          </a:p>
          <a:p>
            <a:pPr algn="ctr">
              <a:spcAft>
                <a:spcPts val="450"/>
              </a:spcAft>
              <a:buNone/>
            </a:pPr>
            <a:r>
              <a:rPr lang="en-US" altLang="en-US" b="1" dirty="0"/>
              <a:t>1</a:t>
            </a:r>
            <a:r>
              <a:rPr lang="en-US" altLang="en-US" b="1" baseline="30000" dirty="0"/>
              <a:t>st</a:t>
            </a:r>
            <a:r>
              <a:rPr lang="en-US" altLang="en-US" b="1" dirty="0"/>
              <a:t> zone</a:t>
            </a:r>
          </a:p>
          <a:p>
            <a:pPr>
              <a:spcAft>
                <a:spcPts val="450"/>
              </a:spcAft>
              <a:buFont typeface="Wingdings" pitchFamily="2" charset="2"/>
              <a:buChar char="Ø"/>
            </a:pPr>
            <a:r>
              <a:rPr lang="en-US" altLang="en-US" dirty="0"/>
              <a:t>230- 450 m</a:t>
            </a:r>
          </a:p>
          <a:p>
            <a:pPr>
              <a:spcAft>
                <a:spcPts val="450"/>
              </a:spcAft>
              <a:buFont typeface="Wingdings" pitchFamily="2" charset="2"/>
              <a:buChar char="Ø"/>
            </a:pPr>
            <a:r>
              <a:rPr lang="en-US" altLang="en-US" dirty="0"/>
              <a:t>Higher temperatures</a:t>
            </a:r>
          </a:p>
          <a:p>
            <a:pPr>
              <a:spcAft>
                <a:spcPts val="450"/>
              </a:spcAft>
              <a:buFont typeface="Wingdings" pitchFamily="2" charset="2"/>
              <a:buChar char="Ø"/>
            </a:pPr>
            <a:r>
              <a:rPr lang="en-US" altLang="en-US" dirty="0"/>
              <a:t>Red clay</a:t>
            </a:r>
          </a:p>
          <a:p>
            <a:pPr>
              <a:spcAft>
                <a:spcPts val="450"/>
              </a:spcAft>
              <a:buFont typeface="Wingdings" pitchFamily="2" charset="2"/>
              <a:buChar char="Ø"/>
            </a:pPr>
            <a:r>
              <a:rPr lang="en-US" altLang="en-US" dirty="0"/>
              <a:t>Light wines &amp; Vin de liqueur</a:t>
            </a:r>
          </a:p>
        </p:txBody>
      </p:sp>
      <p:pic>
        <p:nvPicPr>
          <p:cNvPr id="3" name="Picture 2">
            <a:extLst>
              <a:ext uri="{FF2B5EF4-FFF2-40B4-BE49-F238E27FC236}">
                <a16:creationId xmlns:a16="http://schemas.microsoft.com/office/drawing/2014/main" id="{420AD1F7-0FA5-1F44-8396-3B10D96C2EF1}"/>
              </a:ext>
            </a:extLst>
          </p:cNvPr>
          <p:cNvPicPr>
            <a:picLocks noChangeAspect="1"/>
          </p:cNvPicPr>
          <p:nvPr/>
        </p:nvPicPr>
        <p:blipFill>
          <a:blip r:embed="rId3"/>
          <a:stretch>
            <a:fillRect/>
          </a:stretch>
        </p:blipFill>
        <p:spPr>
          <a:xfrm>
            <a:off x="3635896" y="2204864"/>
            <a:ext cx="5334954" cy="2931493"/>
          </a:xfrm>
          <a:prstGeom prst="rect">
            <a:avLst/>
          </a:prstGeom>
        </p:spPr>
      </p:pic>
      <p:pic>
        <p:nvPicPr>
          <p:cNvPr id="6" name="Picture 5">
            <a:extLst>
              <a:ext uri="{FF2B5EF4-FFF2-40B4-BE49-F238E27FC236}">
                <a16:creationId xmlns:a16="http://schemas.microsoft.com/office/drawing/2014/main" id="{2F08014A-089C-AB46-8E17-38E7B83F72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5710" y="228600"/>
            <a:ext cx="2328809" cy="1050247"/>
          </a:xfrm>
          <a:prstGeom prst="rect">
            <a:avLst/>
          </a:prstGeom>
        </p:spPr>
      </p:pic>
    </p:spTree>
    <p:extLst>
      <p:ext uri="{BB962C8B-B14F-4D97-AF65-F5344CB8AC3E}">
        <p14:creationId xmlns:p14="http://schemas.microsoft.com/office/powerpoint/2010/main" val="22210808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1 - Τίτλος">
            <a:extLst>
              <a:ext uri="{FF2B5EF4-FFF2-40B4-BE49-F238E27FC236}">
                <a16:creationId xmlns:a16="http://schemas.microsoft.com/office/drawing/2014/main" id="{141DD5AB-AF53-D44D-B291-D37F5AD78D40}"/>
              </a:ext>
            </a:extLst>
          </p:cNvPr>
          <p:cNvSpPr>
            <a:spLocks noGrp="1"/>
          </p:cNvSpPr>
          <p:nvPr>
            <p:ph type="title"/>
          </p:nvPr>
        </p:nvSpPr>
        <p:spPr>
          <a:xfrm>
            <a:off x="1475656" y="382248"/>
            <a:ext cx="3563541" cy="742950"/>
          </a:xfrm>
        </p:spPr>
        <p:txBody>
          <a:bodyPr/>
          <a:lstStyle/>
          <a:p>
            <a:r>
              <a:rPr lang="en-US" altLang="en-US" sz="2800" b="1" dirty="0"/>
              <a:t>PDO Nemea</a:t>
            </a:r>
            <a:endParaRPr lang="el-GR" altLang="en-US" sz="2800" dirty="0"/>
          </a:p>
        </p:txBody>
      </p:sp>
      <p:sp>
        <p:nvSpPr>
          <p:cNvPr id="28676" name="6 - Θέση περιεχομένου">
            <a:extLst>
              <a:ext uri="{FF2B5EF4-FFF2-40B4-BE49-F238E27FC236}">
                <a16:creationId xmlns:a16="http://schemas.microsoft.com/office/drawing/2014/main" id="{D582A73E-2511-FD40-B31A-7C0BEEE28DE7}"/>
              </a:ext>
            </a:extLst>
          </p:cNvPr>
          <p:cNvSpPr>
            <a:spLocks noGrp="1"/>
          </p:cNvSpPr>
          <p:nvPr>
            <p:ph sz="quarter" idx="1"/>
          </p:nvPr>
        </p:nvSpPr>
        <p:spPr>
          <a:xfrm>
            <a:off x="251521" y="2053827"/>
            <a:ext cx="3907334" cy="3823445"/>
          </a:xfrm>
        </p:spPr>
        <p:txBody>
          <a:bodyPr>
            <a:noAutofit/>
          </a:bodyPr>
          <a:lstStyle/>
          <a:p>
            <a:pPr algn="ctr">
              <a:spcAft>
                <a:spcPts val="450"/>
              </a:spcAft>
              <a:buNone/>
            </a:pPr>
            <a:r>
              <a:rPr lang="en-US" altLang="en-US" sz="2000" b="1" dirty="0"/>
              <a:t>2</a:t>
            </a:r>
            <a:r>
              <a:rPr lang="en-US" altLang="en-US" sz="2000" b="1" baseline="30000" dirty="0"/>
              <a:t>nd</a:t>
            </a:r>
            <a:r>
              <a:rPr lang="en-US" altLang="en-US" sz="2000" b="1" dirty="0"/>
              <a:t> Zone</a:t>
            </a:r>
          </a:p>
          <a:p>
            <a:pPr>
              <a:spcAft>
                <a:spcPts val="450"/>
              </a:spcAft>
              <a:buFont typeface="Arial" panose="020B0604020202020204" pitchFamily="34" charset="0"/>
              <a:buChar char="•"/>
            </a:pPr>
            <a:r>
              <a:rPr lang="en-US" altLang="en-US" sz="2000" dirty="0"/>
              <a:t>450 – 650 m</a:t>
            </a:r>
          </a:p>
          <a:p>
            <a:pPr>
              <a:spcAft>
                <a:spcPts val="450"/>
              </a:spcAft>
              <a:buFont typeface="Arial" panose="020B0604020202020204" pitchFamily="34" charset="0"/>
              <a:buChar char="•"/>
            </a:pPr>
            <a:r>
              <a:rPr lang="en-US" altLang="en-US" sz="2000" dirty="0"/>
              <a:t>Cooler than the 1</a:t>
            </a:r>
            <a:r>
              <a:rPr lang="en-US" altLang="en-US" sz="2000" baseline="30000" dirty="0"/>
              <a:t>st</a:t>
            </a:r>
            <a:r>
              <a:rPr lang="en-US" altLang="en-US" sz="2000" dirty="0"/>
              <a:t> zone</a:t>
            </a:r>
          </a:p>
          <a:p>
            <a:pPr>
              <a:spcAft>
                <a:spcPts val="450"/>
              </a:spcAft>
              <a:buFont typeface="Arial" panose="020B0604020202020204" pitchFamily="34" charset="0"/>
              <a:buChar char="•"/>
            </a:pPr>
            <a:r>
              <a:rPr lang="en-US" altLang="en-US" sz="2000" dirty="0"/>
              <a:t>Less water</a:t>
            </a:r>
          </a:p>
          <a:p>
            <a:pPr>
              <a:spcAft>
                <a:spcPts val="450"/>
              </a:spcAft>
              <a:buFont typeface="Arial" panose="020B0604020202020204" pitchFamily="34" charset="0"/>
              <a:buChar char="•"/>
            </a:pPr>
            <a:r>
              <a:rPr lang="en-US" altLang="en-US" sz="2000" dirty="0"/>
              <a:t>Variety of soils</a:t>
            </a:r>
          </a:p>
          <a:p>
            <a:pPr>
              <a:spcAft>
                <a:spcPts val="450"/>
              </a:spcAft>
              <a:buFont typeface="Arial" panose="020B0604020202020204" pitchFamily="34" charset="0"/>
              <a:buChar char="•"/>
            </a:pPr>
            <a:r>
              <a:rPr lang="en-US" altLang="en-US" sz="2000" dirty="0"/>
              <a:t>Lower yields</a:t>
            </a:r>
          </a:p>
          <a:p>
            <a:pPr>
              <a:spcAft>
                <a:spcPts val="450"/>
              </a:spcAft>
              <a:buFont typeface="Arial" panose="020B0604020202020204" pitchFamily="34" charset="0"/>
              <a:buChar char="•"/>
            </a:pPr>
            <a:r>
              <a:rPr lang="en-US" altLang="en-US" sz="2000" dirty="0"/>
              <a:t>More extract and greater ageing potential</a:t>
            </a:r>
          </a:p>
        </p:txBody>
      </p:sp>
      <p:pic>
        <p:nvPicPr>
          <p:cNvPr id="3" name="Picture 2">
            <a:extLst>
              <a:ext uri="{FF2B5EF4-FFF2-40B4-BE49-F238E27FC236}">
                <a16:creationId xmlns:a16="http://schemas.microsoft.com/office/drawing/2014/main" id="{B3533615-C9F9-2142-B36F-EF3C4BD5C4BE}"/>
              </a:ext>
            </a:extLst>
          </p:cNvPr>
          <p:cNvPicPr>
            <a:picLocks noChangeAspect="1"/>
          </p:cNvPicPr>
          <p:nvPr/>
        </p:nvPicPr>
        <p:blipFill>
          <a:blip r:embed="rId3"/>
          <a:stretch>
            <a:fillRect/>
          </a:stretch>
        </p:blipFill>
        <p:spPr>
          <a:xfrm>
            <a:off x="4209403" y="2053827"/>
            <a:ext cx="4934597" cy="2903933"/>
          </a:xfrm>
          <a:prstGeom prst="rect">
            <a:avLst/>
          </a:prstGeom>
        </p:spPr>
      </p:pic>
      <p:pic>
        <p:nvPicPr>
          <p:cNvPr id="5" name="Picture 4">
            <a:extLst>
              <a:ext uri="{FF2B5EF4-FFF2-40B4-BE49-F238E27FC236}">
                <a16:creationId xmlns:a16="http://schemas.microsoft.com/office/drawing/2014/main" id="{922F9FEA-AF05-ED4B-A1B9-4670F94D40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5710" y="228600"/>
            <a:ext cx="2328809" cy="1050247"/>
          </a:xfrm>
          <a:prstGeom prst="rect">
            <a:avLst/>
          </a:prstGeom>
        </p:spPr>
      </p:pic>
    </p:spTree>
    <p:extLst>
      <p:ext uri="{BB962C8B-B14F-4D97-AF65-F5344CB8AC3E}">
        <p14:creationId xmlns:p14="http://schemas.microsoft.com/office/powerpoint/2010/main" val="10948843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1 - Τίτλος">
            <a:extLst>
              <a:ext uri="{FF2B5EF4-FFF2-40B4-BE49-F238E27FC236}">
                <a16:creationId xmlns:a16="http://schemas.microsoft.com/office/drawing/2014/main" id="{98794D20-46CD-4B4B-8827-98DC47467D27}"/>
              </a:ext>
            </a:extLst>
          </p:cNvPr>
          <p:cNvSpPr>
            <a:spLocks noGrp="1"/>
          </p:cNvSpPr>
          <p:nvPr>
            <p:ph type="title"/>
          </p:nvPr>
        </p:nvSpPr>
        <p:spPr>
          <a:xfrm>
            <a:off x="1588894" y="476672"/>
            <a:ext cx="3563541" cy="742950"/>
          </a:xfrm>
        </p:spPr>
        <p:txBody>
          <a:bodyPr/>
          <a:lstStyle/>
          <a:p>
            <a:pPr algn="ctr">
              <a:spcAft>
                <a:spcPts val="450"/>
              </a:spcAft>
            </a:pPr>
            <a:r>
              <a:rPr lang="en-US" altLang="en-US" sz="2800" b="1" dirty="0"/>
              <a:t>PDO Nemea</a:t>
            </a:r>
          </a:p>
        </p:txBody>
      </p:sp>
      <p:sp>
        <p:nvSpPr>
          <p:cNvPr id="32772" name="6 - Θέση περιεχομένου">
            <a:extLst>
              <a:ext uri="{FF2B5EF4-FFF2-40B4-BE49-F238E27FC236}">
                <a16:creationId xmlns:a16="http://schemas.microsoft.com/office/drawing/2014/main" id="{481B843E-5DFF-8945-9580-B56A6E595218}"/>
              </a:ext>
            </a:extLst>
          </p:cNvPr>
          <p:cNvSpPr>
            <a:spLocks noGrp="1"/>
          </p:cNvSpPr>
          <p:nvPr>
            <p:ph sz="quarter" idx="1"/>
          </p:nvPr>
        </p:nvSpPr>
        <p:spPr>
          <a:xfrm>
            <a:off x="547347" y="2133005"/>
            <a:ext cx="5886450" cy="3239690"/>
          </a:xfrm>
        </p:spPr>
        <p:txBody>
          <a:bodyPr/>
          <a:lstStyle/>
          <a:p>
            <a:pPr>
              <a:spcAft>
                <a:spcPts val="450"/>
              </a:spcAft>
              <a:buFont typeface="Arial" panose="020B0604020202020204" pitchFamily="34" charset="0"/>
              <a:buChar char="•"/>
            </a:pPr>
            <a:r>
              <a:rPr lang="en-US" altLang="en-US" sz="2400" dirty="0"/>
              <a:t>Red, dry, medium dry, sweet</a:t>
            </a:r>
          </a:p>
          <a:p>
            <a:pPr>
              <a:spcAft>
                <a:spcPts val="450"/>
              </a:spcAft>
              <a:buFont typeface="Arial" panose="020B0604020202020204" pitchFamily="34" charset="0"/>
              <a:buChar char="•"/>
            </a:pPr>
            <a:r>
              <a:rPr lang="en-US" altLang="en-US" sz="2400" dirty="0" err="1"/>
              <a:t>Agiorgitiko</a:t>
            </a:r>
            <a:r>
              <a:rPr lang="en-US" altLang="en-US" sz="2400" dirty="0"/>
              <a:t> 100%</a:t>
            </a:r>
          </a:p>
          <a:p>
            <a:pPr>
              <a:spcAft>
                <a:spcPts val="450"/>
              </a:spcAft>
              <a:buFont typeface="Arial" panose="020B0604020202020204" pitchFamily="34" charset="0"/>
              <a:buChar char="•"/>
            </a:pPr>
            <a:r>
              <a:rPr lang="en-US" altLang="en-US" sz="2400" dirty="0"/>
              <a:t>Deep, bright color</a:t>
            </a:r>
          </a:p>
          <a:p>
            <a:pPr>
              <a:spcAft>
                <a:spcPts val="450"/>
              </a:spcAft>
              <a:buFont typeface="Arial" panose="020B0604020202020204" pitchFamily="34" charset="0"/>
              <a:buChar char="•"/>
            </a:pPr>
            <a:r>
              <a:rPr lang="en-US" altLang="en-US" sz="2400" dirty="0"/>
              <a:t>Sweet red fruits and sweet spices</a:t>
            </a:r>
          </a:p>
          <a:p>
            <a:pPr>
              <a:spcAft>
                <a:spcPts val="450"/>
              </a:spcAft>
              <a:buFont typeface="Arial" panose="020B0604020202020204" pitchFamily="34" charset="0"/>
              <a:buChar char="•"/>
            </a:pPr>
            <a:r>
              <a:rPr lang="en-US" altLang="en-US" sz="2400" dirty="0"/>
              <a:t>Medium to full body</a:t>
            </a:r>
          </a:p>
          <a:p>
            <a:pPr>
              <a:spcAft>
                <a:spcPts val="450"/>
              </a:spcAft>
              <a:buFont typeface="Arial" panose="020B0604020202020204" pitchFamily="34" charset="0"/>
              <a:buChar char="•"/>
            </a:pPr>
            <a:r>
              <a:rPr lang="en-US" altLang="en-US" sz="2400" dirty="0"/>
              <a:t>Soft tannins</a:t>
            </a:r>
          </a:p>
        </p:txBody>
      </p:sp>
      <p:pic>
        <p:nvPicPr>
          <p:cNvPr id="32773" name="Picture 11" descr="D:\φωτογραφίες βιβλίου\ενότητα 6 ΠΟΙΚΙΛΙΕΣ\Agiorgitiko Grape.tif">
            <a:extLst>
              <a:ext uri="{FF2B5EF4-FFF2-40B4-BE49-F238E27FC236}">
                <a16:creationId xmlns:a16="http://schemas.microsoft.com/office/drawing/2014/main" id="{D6530FC2-CC02-B74F-AEA2-C18C4F5287D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0112" y="1916832"/>
            <a:ext cx="2777235" cy="405587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A37B14F-BB8B-254A-8247-8138B3816A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5710" y="228600"/>
            <a:ext cx="2328809" cy="1050247"/>
          </a:xfrm>
          <a:prstGeom prst="rect">
            <a:avLst/>
          </a:prstGeom>
        </p:spPr>
      </p:pic>
    </p:spTree>
    <p:extLst>
      <p:ext uri="{BB962C8B-B14F-4D97-AF65-F5344CB8AC3E}">
        <p14:creationId xmlns:p14="http://schemas.microsoft.com/office/powerpoint/2010/main" val="5233633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1 - Τίτλος">
            <a:extLst>
              <a:ext uri="{FF2B5EF4-FFF2-40B4-BE49-F238E27FC236}">
                <a16:creationId xmlns:a16="http://schemas.microsoft.com/office/drawing/2014/main" id="{6A3176D8-4245-8F43-A194-F5674F24F8BF}"/>
              </a:ext>
            </a:extLst>
          </p:cNvPr>
          <p:cNvSpPr>
            <a:spLocks noGrp="1"/>
          </p:cNvSpPr>
          <p:nvPr>
            <p:ph type="title"/>
          </p:nvPr>
        </p:nvSpPr>
        <p:spPr>
          <a:xfrm>
            <a:off x="1679972" y="260648"/>
            <a:ext cx="2861072" cy="742950"/>
          </a:xfrm>
        </p:spPr>
        <p:txBody>
          <a:bodyPr/>
          <a:lstStyle/>
          <a:p>
            <a:pPr eaLnBrk="1" hangingPunct="1"/>
            <a:r>
              <a:rPr lang="en-US" altLang="el-GR" sz="2400" b="1" dirty="0"/>
              <a:t>AGIORGITIKO </a:t>
            </a:r>
            <a:endParaRPr lang="el-GR" altLang="el-GR" sz="2400" b="1" dirty="0"/>
          </a:p>
        </p:txBody>
      </p:sp>
      <p:sp>
        <p:nvSpPr>
          <p:cNvPr id="11267" name="2 - Θέση περιεχομένου">
            <a:extLst>
              <a:ext uri="{FF2B5EF4-FFF2-40B4-BE49-F238E27FC236}">
                <a16:creationId xmlns:a16="http://schemas.microsoft.com/office/drawing/2014/main" id="{126FA289-4E32-6145-8813-E2DC3C99A2C0}"/>
              </a:ext>
            </a:extLst>
          </p:cNvPr>
          <p:cNvSpPr>
            <a:spLocks noGrp="1"/>
          </p:cNvSpPr>
          <p:nvPr>
            <p:ph sz="quarter" idx="1"/>
          </p:nvPr>
        </p:nvSpPr>
        <p:spPr>
          <a:xfrm>
            <a:off x="1321881" y="1844824"/>
            <a:ext cx="3239691" cy="3371850"/>
          </a:xfrm>
        </p:spPr>
        <p:txBody>
          <a:bodyPr/>
          <a:lstStyle/>
          <a:p>
            <a:pPr eaLnBrk="1" hangingPunct="1">
              <a:buFont typeface="Arial" panose="020B0604020202020204" pitchFamily="34" charset="0"/>
              <a:buChar char="•"/>
            </a:pPr>
            <a:r>
              <a:rPr lang="en-US" altLang="el-GR" sz="2400" dirty="0"/>
              <a:t>Productive variety</a:t>
            </a:r>
          </a:p>
          <a:p>
            <a:pPr eaLnBrk="1" hangingPunct="1">
              <a:buFont typeface="Arial" panose="020B0604020202020204" pitchFamily="34" charset="0"/>
              <a:buChar char="•"/>
            </a:pPr>
            <a:r>
              <a:rPr lang="en-US" altLang="el-GR" sz="2400" dirty="0"/>
              <a:t>Sensitive to diseases and draught</a:t>
            </a:r>
          </a:p>
          <a:p>
            <a:pPr eaLnBrk="1" hangingPunct="1">
              <a:buFont typeface="Arial" panose="020B0604020202020204" pitchFamily="34" charset="0"/>
              <a:buChar char="•"/>
            </a:pPr>
            <a:r>
              <a:rPr lang="en-US" altLang="el-GR" sz="2400" dirty="0"/>
              <a:t>Late ripening</a:t>
            </a:r>
          </a:p>
          <a:p>
            <a:pPr eaLnBrk="1" hangingPunct="1">
              <a:buFont typeface="Arial" panose="020B0604020202020204" pitchFamily="34" charset="0"/>
              <a:buChar char="•"/>
            </a:pPr>
            <a:r>
              <a:rPr lang="en-US" altLang="el-GR" sz="2400" dirty="0"/>
              <a:t>Versatile</a:t>
            </a:r>
          </a:p>
          <a:p>
            <a:pPr eaLnBrk="1" hangingPunct="1">
              <a:buFont typeface="Arial" panose="020B0604020202020204" pitchFamily="34" charset="0"/>
              <a:buChar char="•"/>
            </a:pPr>
            <a:r>
              <a:rPr lang="en-US" altLang="el-GR" sz="2400" dirty="0"/>
              <a:t>Rose, light reds, medium bodied, rich tannic with ageing potential wines</a:t>
            </a:r>
          </a:p>
          <a:p>
            <a:pPr eaLnBrk="1" hangingPunct="1">
              <a:buFont typeface="Arial" panose="020B0604020202020204" pitchFamily="34" charset="0"/>
              <a:buChar char="•"/>
            </a:pPr>
            <a:r>
              <a:rPr lang="en-US" altLang="el-GR" sz="2400" dirty="0"/>
              <a:t>Peloponnese</a:t>
            </a:r>
          </a:p>
          <a:p>
            <a:pPr eaLnBrk="1" hangingPunct="1"/>
            <a:endParaRPr lang="en-US" altLang="el-GR" dirty="0"/>
          </a:p>
        </p:txBody>
      </p:sp>
      <p:pic>
        <p:nvPicPr>
          <p:cNvPr id="11269" name="Picture 12" descr="D:\Ελληνικός Αμπελώνας\Φωτογραφίες ελληνικού αμπελώνα\Agiorgitiko Grape.tif">
            <a:extLst>
              <a:ext uri="{FF2B5EF4-FFF2-40B4-BE49-F238E27FC236}">
                <a16:creationId xmlns:a16="http://schemas.microsoft.com/office/drawing/2014/main" id="{D174818C-D9C6-AD49-8451-D4FF280BE17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93034" y="1844824"/>
            <a:ext cx="2880320" cy="420713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270" name="2 - Θέση υποσέλιδου">
            <a:extLst>
              <a:ext uri="{FF2B5EF4-FFF2-40B4-BE49-F238E27FC236}">
                <a16:creationId xmlns:a16="http://schemas.microsoft.com/office/drawing/2014/main" id="{AD6B8CD6-7A97-8945-B1F3-3F227DF1D6D8}"/>
              </a:ext>
            </a:extLst>
          </p:cNvPr>
          <p:cNvSpPr>
            <a:spLocks noGrp="1"/>
          </p:cNvSpPr>
          <p:nvPr/>
        </p:nvSpPr>
        <p:spPr bwMode="auto">
          <a:xfrm>
            <a:off x="1612253" y="6346130"/>
            <a:ext cx="5942409"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ts val="700"/>
              </a:spcBef>
              <a:buClr>
                <a:schemeClr val="accent2"/>
              </a:buClr>
              <a:buSzPct val="60000"/>
              <a:buFont typeface="Wingdings" pitchFamily="2" charset="2"/>
              <a:buChar char=""/>
              <a:defRPr sz="2900">
                <a:solidFill>
                  <a:schemeClr val="tx1"/>
                </a:solidFill>
                <a:latin typeface="Calibri" panose="020F0502020204030204" pitchFamily="34" charset="0"/>
              </a:defRPr>
            </a:lvl1pPr>
            <a:lvl2pPr marL="639763" indent="-273050" eaLnBrk="0" hangingPunct="0">
              <a:spcBef>
                <a:spcPts val="550"/>
              </a:spcBef>
              <a:buClr>
                <a:schemeClr val="accent1"/>
              </a:buClr>
              <a:buSzPct val="70000"/>
              <a:buFont typeface="Wingdings 2" pitchFamily="2" charset="2"/>
              <a:buChar char=""/>
              <a:defRPr sz="2600">
                <a:solidFill>
                  <a:schemeClr val="tx1"/>
                </a:solidFill>
                <a:latin typeface="Calibri" panose="020F0502020204030204" pitchFamily="34" charset="0"/>
              </a:defRPr>
            </a:lvl2pPr>
            <a:lvl3pPr indent="-228600" eaLnBrk="0" hangingPunct="0">
              <a:spcBef>
                <a:spcPts val="500"/>
              </a:spcBef>
              <a:buClr>
                <a:schemeClr val="accent2"/>
              </a:buClr>
              <a:buSzPct val="75000"/>
              <a:buFont typeface="Wingdings" pitchFamily="2" charset="2"/>
              <a:buChar char=""/>
              <a:defRPr sz="2300">
                <a:solidFill>
                  <a:schemeClr val="tx1"/>
                </a:solidFill>
                <a:latin typeface="Calibri" panose="020F0502020204030204" pitchFamily="34" charset="0"/>
              </a:defRPr>
            </a:lvl3pPr>
            <a:lvl4pPr indent="-228600" eaLnBrk="0" hangingPunct="0">
              <a:spcBef>
                <a:spcPts val="400"/>
              </a:spcBef>
              <a:buClr>
                <a:srgbClr val="A8CDD7"/>
              </a:buClr>
              <a:buSzPct val="75000"/>
              <a:buFont typeface="Wingdings" pitchFamily="2" charset="2"/>
              <a:buChar char=""/>
              <a:defRPr sz="2000">
                <a:solidFill>
                  <a:schemeClr val="tx1"/>
                </a:solidFill>
                <a:latin typeface="Calibri" panose="020F0502020204030204" pitchFamily="34" charset="0"/>
              </a:defRPr>
            </a:lvl4pPr>
            <a:lvl5pPr indent="-228600" eaLnBrk="0" hangingPunct="0">
              <a:spcBef>
                <a:spcPts val="400"/>
              </a:spcBef>
              <a:buClr>
                <a:srgbClr val="C0BEAF"/>
              </a:buClr>
              <a:buSzPct val="65000"/>
              <a:buFont typeface="Wingdings" pitchFamily="2" charset="2"/>
              <a:buChar char=""/>
              <a:defRPr sz="2000">
                <a:solidFill>
                  <a:schemeClr val="tx1"/>
                </a:solidFill>
                <a:latin typeface="Calibri" panose="020F0502020204030204" pitchFamily="34" charset="0"/>
              </a:defRPr>
            </a:lvl5pPr>
            <a:lvl6pPr indent="-228600" eaLnBrk="0" fontAlgn="base" hangingPunct="0">
              <a:spcBef>
                <a:spcPts val="400"/>
              </a:spcBef>
              <a:spcAft>
                <a:spcPct val="0"/>
              </a:spcAft>
              <a:buClr>
                <a:srgbClr val="C0BEAF"/>
              </a:buClr>
              <a:buSzPct val="65000"/>
              <a:buFont typeface="Wingdings" pitchFamily="2" charset="2"/>
              <a:buChar char=""/>
              <a:defRPr sz="2000">
                <a:solidFill>
                  <a:schemeClr val="tx1"/>
                </a:solidFill>
                <a:latin typeface="Calibri" panose="020F0502020204030204" pitchFamily="34" charset="0"/>
              </a:defRPr>
            </a:lvl6pPr>
            <a:lvl7pPr indent="-228600" eaLnBrk="0" fontAlgn="base" hangingPunct="0">
              <a:spcBef>
                <a:spcPts val="400"/>
              </a:spcBef>
              <a:spcAft>
                <a:spcPct val="0"/>
              </a:spcAft>
              <a:buClr>
                <a:srgbClr val="C0BEAF"/>
              </a:buClr>
              <a:buSzPct val="65000"/>
              <a:buFont typeface="Wingdings" pitchFamily="2" charset="2"/>
              <a:buChar char=""/>
              <a:defRPr sz="2000">
                <a:solidFill>
                  <a:schemeClr val="tx1"/>
                </a:solidFill>
                <a:latin typeface="Calibri" panose="020F0502020204030204" pitchFamily="34" charset="0"/>
              </a:defRPr>
            </a:lvl7pPr>
            <a:lvl8pPr indent="-228600" eaLnBrk="0" fontAlgn="base" hangingPunct="0">
              <a:spcBef>
                <a:spcPts val="400"/>
              </a:spcBef>
              <a:spcAft>
                <a:spcPct val="0"/>
              </a:spcAft>
              <a:buClr>
                <a:srgbClr val="C0BEAF"/>
              </a:buClr>
              <a:buSzPct val="65000"/>
              <a:buFont typeface="Wingdings" pitchFamily="2" charset="2"/>
              <a:buChar char=""/>
              <a:defRPr sz="2000">
                <a:solidFill>
                  <a:schemeClr val="tx1"/>
                </a:solidFill>
                <a:latin typeface="Calibri" panose="020F0502020204030204" pitchFamily="34" charset="0"/>
              </a:defRPr>
            </a:lvl8pPr>
            <a:lvl9pPr indent="-228600" eaLnBrk="0" fontAlgn="base" hangingPunct="0">
              <a:spcBef>
                <a:spcPts val="400"/>
              </a:spcBef>
              <a:spcAft>
                <a:spcPct val="0"/>
              </a:spcAft>
              <a:buClr>
                <a:srgbClr val="C0BEAF"/>
              </a:buClr>
              <a:buSzPct val="65000"/>
              <a:buFont typeface="Wingdings" pitchFamily="2" charset="2"/>
              <a:buChar char=""/>
              <a:defRPr sz="2000">
                <a:solidFill>
                  <a:schemeClr val="tx1"/>
                </a:solidFill>
                <a:latin typeface="Calibri" panose="020F0502020204030204" pitchFamily="34" charset="0"/>
              </a:defRPr>
            </a:lvl9pPr>
          </a:lstStyle>
          <a:p>
            <a:pPr algn="ctr" eaLnBrk="1" hangingPunct="1">
              <a:spcBef>
                <a:spcPct val="0"/>
              </a:spcBef>
              <a:buClrTx/>
              <a:buSzTx/>
              <a:buFontTx/>
              <a:buNone/>
            </a:pPr>
            <a:r>
              <a:rPr lang="en-US" altLang="el-GR" sz="1050" dirty="0">
                <a:solidFill>
                  <a:schemeClr val="tx2"/>
                </a:solidFill>
                <a:latin typeface="Arial" panose="020B0604020202020204" pitchFamily="34" charset="0"/>
                <a:cs typeface="Arial" panose="020B0604020202020204" pitchFamily="34" charset="0"/>
              </a:rPr>
              <a:t>©  </a:t>
            </a:r>
            <a:r>
              <a:rPr lang="en-US" altLang="el-GR" sz="1050" dirty="0">
                <a:solidFill>
                  <a:schemeClr val="tx2"/>
                </a:solidFill>
                <a:latin typeface="Tw Cen MT" panose="020B0602020104020603" pitchFamily="34" charset="77"/>
              </a:rPr>
              <a:t>Wines of Greece</a:t>
            </a:r>
            <a:endParaRPr lang="el-GR" altLang="el-GR" sz="1050" dirty="0">
              <a:solidFill>
                <a:schemeClr val="tx2"/>
              </a:solidFill>
            </a:endParaRPr>
          </a:p>
        </p:txBody>
      </p:sp>
      <p:pic>
        <p:nvPicPr>
          <p:cNvPr id="6" name="Picture 5">
            <a:extLst>
              <a:ext uri="{FF2B5EF4-FFF2-40B4-BE49-F238E27FC236}">
                <a16:creationId xmlns:a16="http://schemas.microsoft.com/office/drawing/2014/main" id="{21642A7E-7A56-6247-8595-45B9DBFB4E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5710" y="228600"/>
            <a:ext cx="2328809" cy="1050247"/>
          </a:xfrm>
          <a:prstGeom prst="rect">
            <a:avLst/>
          </a:prstGeom>
        </p:spPr>
      </p:pic>
    </p:spTree>
    <p:extLst>
      <p:ext uri="{BB962C8B-B14F-4D97-AF65-F5344CB8AC3E}">
        <p14:creationId xmlns:p14="http://schemas.microsoft.com/office/powerpoint/2010/main" val="23013769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1 - Τίτλος">
            <a:extLst>
              <a:ext uri="{FF2B5EF4-FFF2-40B4-BE49-F238E27FC236}">
                <a16:creationId xmlns:a16="http://schemas.microsoft.com/office/drawing/2014/main" id="{F34A67E2-A97A-044B-A5A7-0E385ED86332}"/>
              </a:ext>
            </a:extLst>
          </p:cNvPr>
          <p:cNvSpPr>
            <a:spLocks noGrp="1"/>
          </p:cNvSpPr>
          <p:nvPr>
            <p:ph type="title"/>
          </p:nvPr>
        </p:nvSpPr>
        <p:spPr>
          <a:xfrm>
            <a:off x="1677062" y="260648"/>
            <a:ext cx="2861072" cy="742950"/>
          </a:xfrm>
        </p:spPr>
        <p:txBody>
          <a:bodyPr/>
          <a:lstStyle/>
          <a:p>
            <a:pPr eaLnBrk="1" hangingPunct="1"/>
            <a:r>
              <a:rPr lang="en-US" altLang="el-GR" sz="2400" b="1" dirty="0"/>
              <a:t>AGIORGITIKO</a:t>
            </a:r>
            <a:endParaRPr lang="el-GR" altLang="el-GR" sz="2400" dirty="0"/>
          </a:p>
        </p:txBody>
      </p:sp>
      <p:sp>
        <p:nvSpPr>
          <p:cNvPr id="12291" name="2 - Θέση περιεχομένου">
            <a:extLst>
              <a:ext uri="{FF2B5EF4-FFF2-40B4-BE49-F238E27FC236}">
                <a16:creationId xmlns:a16="http://schemas.microsoft.com/office/drawing/2014/main" id="{1AC55B0E-9A35-4C48-BB37-D4FAD4CBC1F6}"/>
              </a:ext>
            </a:extLst>
          </p:cNvPr>
          <p:cNvSpPr>
            <a:spLocks noGrp="1"/>
          </p:cNvSpPr>
          <p:nvPr>
            <p:ph sz="quarter" idx="1"/>
          </p:nvPr>
        </p:nvSpPr>
        <p:spPr>
          <a:xfrm>
            <a:off x="300104" y="2198975"/>
            <a:ext cx="2753915" cy="3371850"/>
          </a:xfrm>
        </p:spPr>
        <p:txBody>
          <a:bodyPr/>
          <a:lstStyle/>
          <a:p>
            <a:pPr eaLnBrk="1" hangingPunct="1">
              <a:buFont typeface="Arial" panose="020B0604020202020204" pitchFamily="34" charset="0"/>
              <a:buChar char="•"/>
            </a:pPr>
            <a:r>
              <a:rPr lang="en-US" altLang="el-GR" sz="2000" dirty="0"/>
              <a:t>Deep color</a:t>
            </a:r>
          </a:p>
          <a:p>
            <a:pPr eaLnBrk="1" hangingPunct="1">
              <a:buFont typeface="Arial" panose="020B0604020202020204" pitchFamily="34" charset="0"/>
              <a:buChar char="•"/>
            </a:pPr>
            <a:r>
              <a:rPr lang="en-US" altLang="el-GR" sz="2000" dirty="0"/>
              <a:t>Sweet red fruits, sweet spices, chocolate</a:t>
            </a:r>
          </a:p>
          <a:p>
            <a:pPr eaLnBrk="1" hangingPunct="1">
              <a:buFont typeface="Arial" panose="020B0604020202020204" pitchFamily="34" charset="0"/>
              <a:buChar char="•"/>
            </a:pPr>
            <a:r>
              <a:rPr lang="en-US" altLang="el-GR" sz="2000" dirty="0"/>
              <a:t>Medium to high acidity</a:t>
            </a:r>
          </a:p>
          <a:p>
            <a:pPr eaLnBrk="1" hangingPunct="1">
              <a:buFont typeface="Arial" panose="020B0604020202020204" pitchFamily="34" charset="0"/>
              <a:buChar char="•"/>
            </a:pPr>
            <a:r>
              <a:rPr lang="en-US" altLang="el-GR" sz="2000" dirty="0"/>
              <a:t>PDO Nemea</a:t>
            </a:r>
          </a:p>
          <a:p>
            <a:pPr eaLnBrk="1" hangingPunct="1">
              <a:buFont typeface="Arial" panose="020B0604020202020204" pitchFamily="34" charset="0"/>
              <a:buChar char="•"/>
            </a:pPr>
            <a:r>
              <a:rPr lang="en-US" altLang="el-GR" sz="2000" dirty="0"/>
              <a:t>Often blended with Cabernet Sauvignon</a:t>
            </a:r>
          </a:p>
          <a:p>
            <a:pPr eaLnBrk="1" hangingPunct="1"/>
            <a:endParaRPr lang="en-US" altLang="el-GR" dirty="0"/>
          </a:p>
          <a:p>
            <a:pPr eaLnBrk="1" hangingPunct="1"/>
            <a:endParaRPr lang="en-US" altLang="el-GR" dirty="0"/>
          </a:p>
        </p:txBody>
      </p:sp>
      <p:pic>
        <p:nvPicPr>
          <p:cNvPr id="12293" name="Picture 4">
            <a:extLst>
              <a:ext uri="{FF2B5EF4-FFF2-40B4-BE49-F238E27FC236}">
                <a16:creationId xmlns:a16="http://schemas.microsoft.com/office/drawing/2014/main" id="{0EC9FD7A-6E24-6E44-8999-DC2055D9CC56}"/>
              </a:ext>
            </a:extLst>
          </p:cNvPr>
          <p:cNvPicPr>
            <a:picLocks noChangeAspect="1" noChangeArrowheads="1"/>
          </p:cNvPicPr>
          <p:nvPr/>
        </p:nvPicPr>
        <p:blipFill>
          <a:blip r:embed="rId3" cstate="print">
            <a:lum bright="2000" contrast="10000"/>
            <a:extLst>
              <a:ext uri="{28A0092B-C50C-407E-A947-70E740481C1C}">
                <a14:useLocalDpi xmlns:a14="http://schemas.microsoft.com/office/drawing/2010/main" val="0"/>
              </a:ext>
            </a:extLst>
          </a:blip>
          <a:srcRect/>
          <a:stretch>
            <a:fillRect/>
          </a:stretch>
        </p:blipFill>
        <p:spPr bwMode="auto">
          <a:xfrm>
            <a:off x="3203848" y="1871990"/>
            <a:ext cx="5532945" cy="368801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294" name="2 - Θέση υποσέλιδου">
            <a:extLst>
              <a:ext uri="{FF2B5EF4-FFF2-40B4-BE49-F238E27FC236}">
                <a16:creationId xmlns:a16="http://schemas.microsoft.com/office/drawing/2014/main" id="{8EC96048-A2D9-2F44-B2B6-2B5A4D88FFF2}"/>
              </a:ext>
            </a:extLst>
          </p:cNvPr>
          <p:cNvSpPr>
            <a:spLocks noGrp="1"/>
          </p:cNvSpPr>
          <p:nvPr/>
        </p:nvSpPr>
        <p:spPr bwMode="auto">
          <a:xfrm>
            <a:off x="1677062" y="6163967"/>
            <a:ext cx="5942409"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ts val="700"/>
              </a:spcBef>
              <a:buClr>
                <a:schemeClr val="accent2"/>
              </a:buClr>
              <a:buSzPct val="60000"/>
              <a:buFont typeface="Wingdings" pitchFamily="2" charset="2"/>
              <a:buChar char=""/>
              <a:defRPr sz="2900">
                <a:solidFill>
                  <a:schemeClr val="tx1"/>
                </a:solidFill>
                <a:latin typeface="Calibri" panose="020F0502020204030204" pitchFamily="34" charset="0"/>
              </a:defRPr>
            </a:lvl1pPr>
            <a:lvl2pPr marL="639763" indent="-273050" eaLnBrk="0" hangingPunct="0">
              <a:spcBef>
                <a:spcPts val="550"/>
              </a:spcBef>
              <a:buClr>
                <a:schemeClr val="accent1"/>
              </a:buClr>
              <a:buSzPct val="70000"/>
              <a:buFont typeface="Wingdings 2" pitchFamily="2" charset="2"/>
              <a:buChar char=""/>
              <a:defRPr sz="2600">
                <a:solidFill>
                  <a:schemeClr val="tx1"/>
                </a:solidFill>
                <a:latin typeface="Calibri" panose="020F0502020204030204" pitchFamily="34" charset="0"/>
              </a:defRPr>
            </a:lvl2pPr>
            <a:lvl3pPr indent="-228600" eaLnBrk="0" hangingPunct="0">
              <a:spcBef>
                <a:spcPts val="500"/>
              </a:spcBef>
              <a:buClr>
                <a:schemeClr val="accent2"/>
              </a:buClr>
              <a:buSzPct val="75000"/>
              <a:buFont typeface="Wingdings" pitchFamily="2" charset="2"/>
              <a:buChar char=""/>
              <a:defRPr sz="2300">
                <a:solidFill>
                  <a:schemeClr val="tx1"/>
                </a:solidFill>
                <a:latin typeface="Calibri" panose="020F0502020204030204" pitchFamily="34" charset="0"/>
              </a:defRPr>
            </a:lvl3pPr>
            <a:lvl4pPr indent="-228600" eaLnBrk="0" hangingPunct="0">
              <a:spcBef>
                <a:spcPts val="400"/>
              </a:spcBef>
              <a:buClr>
                <a:srgbClr val="A8CDD7"/>
              </a:buClr>
              <a:buSzPct val="75000"/>
              <a:buFont typeface="Wingdings" pitchFamily="2" charset="2"/>
              <a:buChar char=""/>
              <a:defRPr sz="2000">
                <a:solidFill>
                  <a:schemeClr val="tx1"/>
                </a:solidFill>
                <a:latin typeface="Calibri" panose="020F0502020204030204" pitchFamily="34" charset="0"/>
              </a:defRPr>
            </a:lvl4pPr>
            <a:lvl5pPr indent="-228600" eaLnBrk="0" hangingPunct="0">
              <a:spcBef>
                <a:spcPts val="400"/>
              </a:spcBef>
              <a:buClr>
                <a:srgbClr val="C0BEAF"/>
              </a:buClr>
              <a:buSzPct val="65000"/>
              <a:buFont typeface="Wingdings" pitchFamily="2" charset="2"/>
              <a:buChar char=""/>
              <a:defRPr sz="2000">
                <a:solidFill>
                  <a:schemeClr val="tx1"/>
                </a:solidFill>
                <a:latin typeface="Calibri" panose="020F0502020204030204" pitchFamily="34" charset="0"/>
              </a:defRPr>
            </a:lvl5pPr>
            <a:lvl6pPr indent="-228600" eaLnBrk="0" fontAlgn="base" hangingPunct="0">
              <a:spcBef>
                <a:spcPts val="400"/>
              </a:spcBef>
              <a:spcAft>
                <a:spcPct val="0"/>
              </a:spcAft>
              <a:buClr>
                <a:srgbClr val="C0BEAF"/>
              </a:buClr>
              <a:buSzPct val="65000"/>
              <a:buFont typeface="Wingdings" pitchFamily="2" charset="2"/>
              <a:buChar char=""/>
              <a:defRPr sz="2000">
                <a:solidFill>
                  <a:schemeClr val="tx1"/>
                </a:solidFill>
                <a:latin typeface="Calibri" panose="020F0502020204030204" pitchFamily="34" charset="0"/>
              </a:defRPr>
            </a:lvl6pPr>
            <a:lvl7pPr indent="-228600" eaLnBrk="0" fontAlgn="base" hangingPunct="0">
              <a:spcBef>
                <a:spcPts val="400"/>
              </a:spcBef>
              <a:spcAft>
                <a:spcPct val="0"/>
              </a:spcAft>
              <a:buClr>
                <a:srgbClr val="C0BEAF"/>
              </a:buClr>
              <a:buSzPct val="65000"/>
              <a:buFont typeface="Wingdings" pitchFamily="2" charset="2"/>
              <a:buChar char=""/>
              <a:defRPr sz="2000">
                <a:solidFill>
                  <a:schemeClr val="tx1"/>
                </a:solidFill>
                <a:latin typeface="Calibri" panose="020F0502020204030204" pitchFamily="34" charset="0"/>
              </a:defRPr>
            </a:lvl7pPr>
            <a:lvl8pPr indent="-228600" eaLnBrk="0" fontAlgn="base" hangingPunct="0">
              <a:spcBef>
                <a:spcPts val="400"/>
              </a:spcBef>
              <a:spcAft>
                <a:spcPct val="0"/>
              </a:spcAft>
              <a:buClr>
                <a:srgbClr val="C0BEAF"/>
              </a:buClr>
              <a:buSzPct val="65000"/>
              <a:buFont typeface="Wingdings" pitchFamily="2" charset="2"/>
              <a:buChar char=""/>
              <a:defRPr sz="2000">
                <a:solidFill>
                  <a:schemeClr val="tx1"/>
                </a:solidFill>
                <a:latin typeface="Calibri" panose="020F0502020204030204" pitchFamily="34" charset="0"/>
              </a:defRPr>
            </a:lvl8pPr>
            <a:lvl9pPr indent="-228600" eaLnBrk="0" fontAlgn="base" hangingPunct="0">
              <a:spcBef>
                <a:spcPts val="400"/>
              </a:spcBef>
              <a:spcAft>
                <a:spcPct val="0"/>
              </a:spcAft>
              <a:buClr>
                <a:srgbClr val="C0BEAF"/>
              </a:buClr>
              <a:buSzPct val="65000"/>
              <a:buFont typeface="Wingdings" pitchFamily="2" charset="2"/>
              <a:buChar char=""/>
              <a:defRPr sz="2000">
                <a:solidFill>
                  <a:schemeClr val="tx1"/>
                </a:solidFill>
                <a:latin typeface="Calibri" panose="020F0502020204030204" pitchFamily="34" charset="0"/>
              </a:defRPr>
            </a:lvl9pPr>
          </a:lstStyle>
          <a:p>
            <a:pPr algn="ctr" eaLnBrk="1" hangingPunct="1">
              <a:spcBef>
                <a:spcPct val="0"/>
              </a:spcBef>
              <a:buClrTx/>
              <a:buSzTx/>
              <a:buFontTx/>
              <a:buNone/>
            </a:pPr>
            <a:r>
              <a:rPr lang="en-US" altLang="el-GR" sz="1050">
                <a:solidFill>
                  <a:schemeClr val="tx2"/>
                </a:solidFill>
                <a:latin typeface="Arial" panose="020B0604020202020204" pitchFamily="34" charset="0"/>
                <a:cs typeface="Arial" panose="020B0604020202020204" pitchFamily="34" charset="0"/>
              </a:rPr>
              <a:t>©  </a:t>
            </a:r>
            <a:r>
              <a:rPr lang="en-US" altLang="el-GR" sz="1050">
                <a:solidFill>
                  <a:schemeClr val="tx2"/>
                </a:solidFill>
                <a:latin typeface="Tw Cen MT" panose="020B0602020104020603" pitchFamily="34" charset="77"/>
              </a:rPr>
              <a:t>Wines of Greece</a:t>
            </a:r>
            <a:endParaRPr lang="el-GR" altLang="el-GR" sz="1050">
              <a:solidFill>
                <a:schemeClr val="tx2"/>
              </a:solidFill>
            </a:endParaRPr>
          </a:p>
        </p:txBody>
      </p:sp>
      <p:pic>
        <p:nvPicPr>
          <p:cNvPr id="6" name="Picture 5">
            <a:extLst>
              <a:ext uri="{FF2B5EF4-FFF2-40B4-BE49-F238E27FC236}">
                <a16:creationId xmlns:a16="http://schemas.microsoft.com/office/drawing/2014/main" id="{A2B57B4E-6D60-8243-9D3F-0204F103AA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5710" y="228600"/>
            <a:ext cx="2328809" cy="1050247"/>
          </a:xfrm>
          <a:prstGeom prst="rect">
            <a:avLst/>
          </a:prstGeom>
        </p:spPr>
      </p:pic>
    </p:spTree>
    <p:extLst>
      <p:ext uri="{BB962C8B-B14F-4D97-AF65-F5344CB8AC3E}">
        <p14:creationId xmlns:p14="http://schemas.microsoft.com/office/powerpoint/2010/main" val="1146006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70E9F-8C99-EB4D-89C2-EA530EF26FA5}"/>
              </a:ext>
            </a:extLst>
          </p:cNvPr>
          <p:cNvSpPr>
            <a:spLocks noGrp="1"/>
          </p:cNvSpPr>
          <p:nvPr>
            <p:ph type="title"/>
          </p:nvPr>
        </p:nvSpPr>
        <p:spPr>
          <a:xfrm>
            <a:off x="611560" y="620688"/>
            <a:ext cx="7393526" cy="693935"/>
          </a:xfrm>
        </p:spPr>
        <p:txBody>
          <a:bodyPr>
            <a:normAutofit/>
          </a:bodyPr>
          <a:lstStyle/>
          <a:p>
            <a:r>
              <a:rPr lang="en-US" sz="1800" b="1" dirty="0"/>
              <a:t>9. MUSES ESTATE MOUHTARO 2022</a:t>
            </a:r>
          </a:p>
        </p:txBody>
      </p:sp>
      <p:pic>
        <p:nvPicPr>
          <p:cNvPr id="6" name="Picture 5">
            <a:extLst>
              <a:ext uri="{FF2B5EF4-FFF2-40B4-BE49-F238E27FC236}">
                <a16:creationId xmlns:a16="http://schemas.microsoft.com/office/drawing/2014/main" id="{3DD82CE9-B9E7-0A47-A8E0-4F43748CCC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5710" y="228600"/>
            <a:ext cx="2328809" cy="1050247"/>
          </a:xfrm>
          <a:prstGeom prst="rect">
            <a:avLst/>
          </a:prstGeom>
        </p:spPr>
      </p:pic>
      <p:graphicFrame>
        <p:nvGraphicFramePr>
          <p:cNvPr id="5" name="Table 4">
            <a:extLst>
              <a:ext uri="{FF2B5EF4-FFF2-40B4-BE49-F238E27FC236}">
                <a16:creationId xmlns:a16="http://schemas.microsoft.com/office/drawing/2014/main" id="{09C787DE-33AF-A94E-A052-1B06F80C02CF}"/>
              </a:ext>
            </a:extLst>
          </p:cNvPr>
          <p:cNvGraphicFramePr>
            <a:graphicFrameLocks noGrp="1"/>
          </p:cNvGraphicFramePr>
          <p:nvPr>
            <p:extLst>
              <p:ext uri="{D42A27DB-BD31-4B8C-83A1-F6EECF244321}">
                <p14:modId xmlns:p14="http://schemas.microsoft.com/office/powerpoint/2010/main" val="1184324769"/>
              </p:ext>
            </p:extLst>
          </p:nvPr>
        </p:nvGraphicFramePr>
        <p:xfrm>
          <a:off x="467544" y="1844824"/>
          <a:ext cx="5904656" cy="4437496"/>
        </p:xfrm>
        <a:graphic>
          <a:graphicData uri="http://schemas.openxmlformats.org/drawingml/2006/table">
            <a:tbl>
              <a:tblPr firstRow="1" bandRow="1">
                <a:tableStyleId>{073A0DAA-6AF3-43AB-8588-CEC1D06C72B9}</a:tableStyleId>
              </a:tblPr>
              <a:tblGrid>
                <a:gridCol w="1853614">
                  <a:extLst>
                    <a:ext uri="{9D8B030D-6E8A-4147-A177-3AD203B41FA5}">
                      <a16:colId xmlns:a16="http://schemas.microsoft.com/office/drawing/2014/main" val="1204406582"/>
                    </a:ext>
                  </a:extLst>
                </a:gridCol>
                <a:gridCol w="4051042">
                  <a:extLst>
                    <a:ext uri="{9D8B030D-6E8A-4147-A177-3AD203B41FA5}">
                      <a16:colId xmlns:a16="http://schemas.microsoft.com/office/drawing/2014/main" val="1492906567"/>
                    </a:ext>
                  </a:extLst>
                </a:gridCol>
              </a:tblGrid>
              <a:tr h="367997">
                <a:tc>
                  <a:txBody>
                    <a:bodyPr/>
                    <a:lstStyle/>
                    <a:p>
                      <a:r>
                        <a:rPr lang="en-US" sz="1400" dirty="0">
                          <a:solidFill>
                            <a:schemeClr val="bg1"/>
                          </a:solidFill>
                        </a:rPr>
                        <a:t>Grape</a:t>
                      </a:r>
                      <a:r>
                        <a:rPr lang="en-US" sz="1400" dirty="0">
                          <a:solidFill>
                            <a:schemeClr val="tx1"/>
                          </a:solidFill>
                        </a:rPr>
                        <a:t>11</a:t>
                      </a:r>
                    </a:p>
                  </a:txBody>
                  <a:tcPr marL="68580" marR="68580" marT="34290" marB="34290"/>
                </a:tc>
                <a:tc>
                  <a:txBody>
                    <a:bodyPr/>
                    <a:lstStyle/>
                    <a:p>
                      <a:r>
                        <a:rPr lang="en-US" sz="1400" dirty="0" err="1">
                          <a:solidFill>
                            <a:schemeClr val="bg1"/>
                          </a:solidFill>
                        </a:rPr>
                        <a:t>Mouhtaro</a:t>
                      </a:r>
                      <a:endParaRPr lang="en-US" sz="1400" dirty="0">
                        <a:solidFill>
                          <a:schemeClr val="bg1"/>
                        </a:solidFill>
                      </a:endParaRPr>
                    </a:p>
                  </a:txBody>
                  <a:tcPr marL="68580" marR="68580" marT="34290" marB="34290"/>
                </a:tc>
                <a:extLst>
                  <a:ext uri="{0D108BD9-81ED-4DB2-BD59-A6C34878D82A}">
                    <a16:rowId xmlns:a16="http://schemas.microsoft.com/office/drawing/2014/main" val="3765416981"/>
                  </a:ext>
                </a:extLst>
              </a:tr>
              <a:tr h="367997">
                <a:tc>
                  <a:txBody>
                    <a:bodyPr/>
                    <a:lstStyle/>
                    <a:p>
                      <a:r>
                        <a:rPr lang="en-US" sz="1400" dirty="0"/>
                        <a:t>Denomination</a:t>
                      </a:r>
                    </a:p>
                  </a:txBody>
                  <a:tcPr marL="68580" marR="68580" marT="34290" marB="34290"/>
                </a:tc>
                <a:tc>
                  <a:txBody>
                    <a:bodyPr/>
                    <a:lstStyle/>
                    <a:p>
                      <a:r>
                        <a:rPr lang="en-US" sz="1400" dirty="0"/>
                        <a:t>PDO </a:t>
                      </a:r>
                      <a:r>
                        <a:rPr lang="en-US" sz="1400" dirty="0" err="1"/>
                        <a:t>Mantinia</a:t>
                      </a:r>
                      <a:endParaRPr lang="en-US" sz="1400" dirty="0"/>
                    </a:p>
                  </a:txBody>
                  <a:tcPr marL="68580" marR="68580" marT="34290" marB="34290"/>
                </a:tc>
                <a:extLst>
                  <a:ext uri="{0D108BD9-81ED-4DB2-BD59-A6C34878D82A}">
                    <a16:rowId xmlns:a16="http://schemas.microsoft.com/office/drawing/2014/main" val="2933744512"/>
                  </a:ext>
                </a:extLst>
              </a:tr>
              <a:tr h="367997">
                <a:tc>
                  <a:txBody>
                    <a:bodyPr/>
                    <a:lstStyle/>
                    <a:p>
                      <a:r>
                        <a:rPr lang="en-US" sz="1400" dirty="0"/>
                        <a:t>Viticulture</a:t>
                      </a:r>
                    </a:p>
                  </a:txBody>
                  <a:tcPr marL="68580" marR="68580" marT="34290" marB="34290"/>
                </a:tc>
                <a:tc>
                  <a:txBody>
                    <a:bodyPr/>
                    <a:lstStyle/>
                    <a:p>
                      <a:r>
                        <a:rPr lang="en-US" sz="1400" dirty="0"/>
                        <a:t>Organic</a:t>
                      </a:r>
                    </a:p>
                  </a:txBody>
                  <a:tcPr marL="68580" marR="68580" marT="34290" marB="34290"/>
                </a:tc>
                <a:extLst>
                  <a:ext uri="{0D108BD9-81ED-4DB2-BD59-A6C34878D82A}">
                    <a16:rowId xmlns:a16="http://schemas.microsoft.com/office/drawing/2014/main" val="1174336719"/>
                  </a:ext>
                </a:extLst>
              </a:tr>
              <a:tr h="367997">
                <a:tc>
                  <a:txBody>
                    <a:bodyPr/>
                    <a:lstStyle/>
                    <a:p>
                      <a:r>
                        <a:rPr lang="en-US" sz="1400" dirty="0"/>
                        <a:t>Soil</a:t>
                      </a:r>
                    </a:p>
                  </a:txBody>
                  <a:tcPr marL="68580" marR="68580" marT="34290" marB="34290"/>
                </a:tc>
                <a:tc>
                  <a:txBody>
                    <a:bodyPr/>
                    <a:lstStyle/>
                    <a:p>
                      <a:r>
                        <a:rPr lang="en-US" sz="1400" dirty="0"/>
                        <a:t>Sandy loam to clay loam</a:t>
                      </a:r>
                    </a:p>
                  </a:txBody>
                  <a:tcPr marL="68580" marR="68580" marT="34290" marB="34290"/>
                </a:tc>
                <a:extLst>
                  <a:ext uri="{0D108BD9-81ED-4DB2-BD59-A6C34878D82A}">
                    <a16:rowId xmlns:a16="http://schemas.microsoft.com/office/drawing/2014/main" val="4238082611"/>
                  </a:ext>
                </a:extLst>
              </a:tr>
              <a:tr h="367997">
                <a:tc>
                  <a:txBody>
                    <a:bodyPr/>
                    <a:lstStyle/>
                    <a:p>
                      <a:r>
                        <a:rPr lang="en-US" sz="1400" dirty="0"/>
                        <a:t>Altitude</a:t>
                      </a:r>
                    </a:p>
                  </a:txBody>
                  <a:tcPr marL="68580" marR="68580" marT="34290" marB="34290"/>
                </a:tc>
                <a:tc>
                  <a:txBody>
                    <a:bodyPr/>
                    <a:lstStyle/>
                    <a:p>
                      <a:r>
                        <a:rPr lang="en-US" sz="1400" dirty="0"/>
                        <a:t>450-550m</a:t>
                      </a:r>
                    </a:p>
                  </a:txBody>
                  <a:tcPr marL="68580" marR="68580" marT="34290" marB="34290"/>
                </a:tc>
                <a:extLst>
                  <a:ext uri="{0D108BD9-81ED-4DB2-BD59-A6C34878D82A}">
                    <a16:rowId xmlns:a16="http://schemas.microsoft.com/office/drawing/2014/main" val="816296496"/>
                  </a:ext>
                </a:extLst>
              </a:tr>
              <a:tr h="367997">
                <a:tc>
                  <a:txBody>
                    <a:bodyPr/>
                    <a:lstStyle/>
                    <a:p>
                      <a:r>
                        <a:rPr lang="en-US" sz="1400" dirty="0"/>
                        <a:t>Vineyard age</a:t>
                      </a:r>
                    </a:p>
                  </a:txBody>
                  <a:tcPr marL="68580" marR="68580" marT="34290" marB="34290"/>
                </a:tc>
                <a:tc>
                  <a:txBody>
                    <a:bodyPr/>
                    <a:lstStyle/>
                    <a:p>
                      <a:endParaRPr lang="en-US" sz="1400" dirty="0"/>
                    </a:p>
                  </a:txBody>
                  <a:tcPr marL="68580" marR="68580" marT="34290" marB="34290"/>
                </a:tc>
                <a:extLst>
                  <a:ext uri="{0D108BD9-81ED-4DB2-BD59-A6C34878D82A}">
                    <a16:rowId xmlns:a16="http://schemas.microsoft.com/office/drawing/2014/main" val="767907170"/>
                  </a:ext>
                </a:extLst>
              </a:tr>
              <a:tr h="1287693">
                <a:tc>
                  <a:txBody>
                    <a:bodyPr/>
                    <a:lstStyle/>
                    <a:p>
                      <a:r>
                        <a:rPr lang="en-US" sz="1400" dirty="0" err="1"/>
                        <a:t>Vinification</a:t>
                      </a:r>
                      <a:endParaRPr lang="en-US" sz="1400" dirty="0"/>
                    </a:p>
                  </a:txBody>
                  <a:tcPr marL="68580" marR="68580" marT="34290" marB="34290"/>
                </a:tc>
                <a:tc>
                  <a:txBody>
                    <a:bodyPr/>
                    <a:lstStyle/>
                    <a:p>
                      <a:r>
                        <a:rPr lang="en-US" i="0" dirty="0">
                          <a:effectLst/>
                          <a:latin typeface="Calibri" panose="020F0502020204030204" pitchFamily="34" charset="0"/>
                        </a:rPr>
                        <a:t> </a:t>
                      </a:r>
                      <a:r>
                        <a:rPr kumimoji="0" lang="en-US" sz="1600" i="0" kern="1200" dirty="0">
                          <a:solidFill>
                            <a:schemeClr val="dk1"/>
                          </a:solidFill>
                          <a:effectLst/>
                          <a:latin typeface="+mn-lt"/>
                          <a:ea typeface="+mn-ea"/>
                          <a:cs typeface="+mn-cs"/>
                        </a:rPr>
                        <a:t>Grapes are destemmed and left on</a:t>
                      </a:r>
                    </a:p>
                    <a:p>
                      <a:r>
                        <a:rPr kumimoji="0" lang="en-US" sz="1600" i="0" kern="1200" dirty="0">
                          <a:solidFill>
                            <a:schemeClr val="dk1"/>
                          </a:solidFill>
                          <a:effectLst/>
                          <a:latin typeface="+mn-lt"/>
                          <a:ea typeface="+mn-ea"/>
                          <a:cs typeface="+mn-cs"/>
                        </a:rPr>
                        <a:t>skins in low temperature for four</a:t>
                      </a:r>
                    </a:p>
                    <a:p>
                      <a:r>
                        <a:rPr kumimoji="0" lang="en-US" sz="1600" i="0" kern="1200" dirty="0">
                          <a:solidFill>
                            <a:schemeClr val="dk1"/>
                          </a:solidFill>
                          <a:effectLst/>
                          <a:latin typeface="+mn-lt"/>
                          <a:ea typeface="+mn-ea"/>
                          <a:cs typeface="+mn-cs"/>
                        </a:rPr>
                        <a:t>days (cold soak). Must is fermented</a:t>
                      </a:r>
                    </a:p>
                    <a:p>
                      <a:r>
                        <a:rPr kumimoji="0" lang="en-US" sz="1600" i="0" kern="1200" dirty="0">
                          <a:solidFill>
                            <a:schemeClr val="dk1"/>
                          </a:solidFill>
                          <a:effectLst/>
                          <a:latin typeface="+mn-lt"/>
                          <a:ea typeface="+mn-ea"/>
                          <a:cs typeface="+mn-cs"/>
                        </a:rPr>
                        <a:t>for twenty days and wine continues</a:t>
                      </a:r>
                    </a:p>
                    <a:p>
                      <a:r>
                        <a:rPr kumimoji="0" lang="en-US" sz="1600" i="0" kern="1200" dirty="0">
                          <a:solidFill>
                            <a:schemeClr val="dk1"/>
                          </a:solidFill>
                          <a:effectLst/>
                          <a:latin typeface="+mn-lt"/>
                          <a:ea typeface="+mn-ea"/>
                          <a:cs typeface="+mn-cs"/>
                        </a:rPr>
                        <a:t>maceration for another ten days.</a:t>
                      </a:r>
                    </a:p>
                    <a:p>
                      <a:endParaRPr lang="en-US" sz="1600" dirty="0">
                        <a:effectLst/>
                        <a:latin typeface="+mn-lt"/>
                      </a:endParaRPr>
                    </a:p>
                  </a:txBody>
                  <a:tcPr marL="47625" marR="47625" marT="0" marB="0"/>
                </a:tc>
                <a:extLst>
                  <a:ext uri="{0D108BD9-81ED-4DB2-BD59-A6C34878D82A}">
                    <a16:rowId xmlns:a16="http://schemas.microsoft.com/office/drawing/2014/main" val="2950058806"/>
                  </a:ext>
                </a:extLst>
              </a:tr>
              <a:tr h="367997">
                <a:tc>
                  <a:txBody>
                    <a:bodyPr/>
                    <a:lstStyle/>
                    <a:p>
                      <a:r>
                        <a:rPr lang="en-US" sz="1400" dirty="0"/>
                        <a:t>Alcohol %</a:t>
                      </a:r>
                    </a:p>
                  </a:txBody>
                  <a:tcPr marL="68580" marR="68580" marT="34290" marB="34290"/>
                </a:tc>
                <a:tc>
                  <a:txBody>
                    <a:bodyPr/>
                    <a:lstStyle/>
                    <a:p>
                      <a:r>
                        <a:rPr lang="en-US" sz="1400" dirty="0"/>
                        <a:t>13</a:t>
                      </a:r>
                    </a:p>
                  </a:txBody>
                  <a:tcPr marL="68580" marR="68580" marT="34290" marB="34290"/>
                </a:tc>
                <a:extLst>
                  <a:ext uri="{0D108BD9-81ED-4DB2-BD59-A6C34878D82A}">
                    <a16:rowId xmlns:a16="http://schemas.microsoft.com/office/drawing/2014/main" val="1712716931"/>
                  </a:ext>
                </a:extLst>
              </a:tr>
              <a:tr h="367997">
                <a:tc>
                  <a:txBody>
                    <a:bodyPr/>
                    <a:lstStyle/>
                    <a:p>
                      <a:r>
                        <a:rPr lang="en-US" sz="1400" dirty="0"/>
                        <a:t>pH </a:t>
                      </a:r>
                    </a:p>
                  </a:txBody>
                  <a:tcPr marL="68580" marR="68580" marT="34290" marB="34290"/>
                </a:tc>
                <a:tc>
                  <a:txBody>
                    <a:bodyPr/>
                    <a:lstStyle/>
                    <a:p>
                      <a:r>
                        <a:rPr lang="en-US" sz="1400" dirty="0"/>
                        <a:t>Acidity:</a:t>
                      </a:r>
                    </a:p>
                  </a:txBody>
                  <a:tcPr marL="68580" marR="68580" marT="34290" marB="34290"/>
                </a:tc>
                <a:extLst>
                  <a:ext uri="{0D108BD9-81ED-4DB2-BD59-A6C34878D82A}">
                    <a16:rowId xmlns:a16="http://schemas.microsoft.com/office/drawing/2014/main" val="2877500669"/>
                  </a:ext>
                </a:extLst>
              </a:tr>
            </a:tbl>
          </a:graphicData>
        </a:graphic>
      </p:graphicFrame>
      <p:pic>
        <p:nvPicPr>
          <p:cNvPr id="7" name="Picture 6">
            <a:extLst>
              <a:ext uri="{FF2B5EF4-FFF2-40B4-BE49-F238E27FC236}">
                <a16:creationId xmlns:a16="http://schemas.microsoft.com/office/drawing/2014/main" id="{B63368F0-EC24-F042-B242-09C534732F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8304" y="1649775"/>
            <a:ext cx="1222146" cy="4581128"/>
          </a:xfrm>
          <a:prstGeom prst="rect">
            <a:avLst/>
          </a:prstGeom>
        </p:spPr>
      </p:pic>
    </p:spTree>
    <p:extLst>
      <p:ext uri="{BB962C8B-B14F-4D97-AF65-F5344CB8AC3E}">
        <p14:creationId xmlns:p14="http://schemas.microsoft.com/office/powerpoint/2010/main" val="15355118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1 - Τίτλος">
            <a:extLst>
              <a:ext uri="{FF2B5EF4-FFF2-40B4-BE49-F238E27FC236}">
                <a16:creationId xmlns:a16="http://schemas.microsoft.com/office/drawing/2014/main" id="{94D26B2F-D242-E244-BE09-45EE9ECF9656}"/>
              </a:ext>
            </a:extLst>
          </p:cNvPr>
          <p:cNvSpPr>
            <a:spLocks noGrp="1"/>
          </p:cNvSpPr>
          <p:nvPr>
            <p:ph type="title"/>
          </p:nvPr>
        </p:nvSpPr>
        <p:spPr>
          <a:xfrm>
            <a:off x="1403648" y="404664"/>
            <a:ext cx="4193553" cy="742950"/>
          </a:xfrm>
        </p:spPr>
        <p:txBody>
          <a:bodyPr/>
          <a:lstStyle/>
          <a:p>
            <a:pPr eaLnBrk="1" hangingPunct="1"/>
            <a:r>
              <a:rPr lang="en-US" altLang="en-US" sz="2800" b="1" dirty="0"/>
              <a:t>Central Greece</a:t>
            </a:r>
            <a:endParaRPr lang="el-GR" altLang="en-US" sz="2800" b="1" dirty="0"/>
          </a:p>
        </p:txBody>
      </p:sp>
      <p:sp>
        <p:nvSpPr>
          <p:cNvPr id="10243" name="2 - Θέση υποσέλιδου">
            <a:extLst>
              <a:ext uri="{FF2B5EF4-FFF2-40B4-BE49-F238E27FC236}">
                <a16:creationId xmlns:a16="http://schemas.microsoft.com/office/drawing/2014/main" id="{D1779241-C4F7-414C-ADFE-4980A672962C}"/>
              </a:ext>
            </a:extLst>
          </p:cNvPr>
          <p:cNvSpPr>
            <a:spLocks noGrp="1"/>
          </p:cNvSpPr>
          <p:nvPr>
            <p:ph type="ftr" sz="quarter" idx="11"/>
          </p:nvPr>
        </p:nvSpPr>
        <p:spPr bwMode="auto">
          <a:xfrm>
            <a:off x="1549375" y="6239882"/>
            <a:ext cx="6104335" cy="273844"/>
          </a:xfrm>
          <a:ln>
            <a:miter lim="800000"/>
            <a:headEnd/>
            <a:tailEnd/>
          </a:ln>
        </p:spPr>
        <p:txBody>
          <a:bodyPr vert="horz" wrap="square" lIns="68580" tIns="34290" rIns="68580" bIns="34290" numCol="1" rtlCol="0" anchor="ctr" anchorCtr="0" compatLnSpc="1">
            <a:prstTxWarp prst="textNoShape">
              <a:avLst/>
            </a:prstTxWarp>
          </a:bodyPr>
          <a:lstStyle/>
          <a:p>
            <a:pPr algn="ctr" fontAlgn="base">
              <a:spcBef>
                <a:spcPct val="0"/>
              </a:spcBef>
              <a:spcAft>
                <a:spcPct val="0"/>
              </a:spcAft>
              <a:defRPr/>
            </a:pPr>
            <a:r>
              <a:rPr lang="en-US" dirty="0"/>
              <a:t>© Wines of Greece</a:t>
            </a:r>
            <a:endParaRPr lang="el-GR" dirty="0"/>
          </a:p>
        </p:txBody>
      </p:sp>
      <p:sp>
        <p:nvSpPr>
          <p:cNvPr id="24581" name="6 - Θέση περιεχομένου">
            <a:extLst>
              <a:ext uri="{FF2B5EF4-FFF2-40B4-BE49-F238E27FC236}">
                <a16:creationId xmlns:a16="http://schemas.microsoft.com/office/drawing/2014/main" id="{412DFDA6-6F39-4644-B9A5-57D76C71B6C1}"/>
              </a:ext>
            </a:extLst>
          </p:cNvPr>
          <p:cNvSpPr>
            <a:spLocks noGrp="1"/>
          </p:cNvSpPr>
          <p:nvPr>
            <p:ph sz="quarter" idx="1"/>
          </p:nvPr>
        </p:nvSpPr>
        <p:spPr>
          <a:xfrm>
            <a:off x="240050" y="2157934"/>
            <a:ext cx="3240360" cy="2999333"/>
          </a:xfrm>
        </p:spPr>
        <p:txBody>
          <a:bodyPr>
            <a:normAutofit fontScale="62500" lnSpcReduction="20000"/>
          </a:bodyPr>
          <a:lstStyle/>
          <a:p>
            <a:pPr eaLnBrk="1" hangingPunct="1">
              <a:buFont typeface="Wingdings" pitchFamily="2" charset="2"/>
              <a:buChar char="q"/>
            </a:pPr>
            <a:r>
              <a:rPr lang="en-US" altLang="en-US" dirty="0"/>
              <a:t>Part of the Pindos Mountain Range</a:t>
            </a:r>
          </a:p>
          <a:p>
            <a:pPr eaLnBrk="1" hangingPunct="1">
              <a:buFont typeface="Wingdings" pitchFamily="2" charset="2"/>
              <a:buChar char="q"/>
            </a:pPr>
            <a:r>
              <a:rPr lang="en-US" altLang="en-US" dirty="0"/>
              <a:t>Wide diversity of soils / from very poor to very fertile</a:t>
            </a:r>
          </a:p>
          <a:p>
            <a:pPr eaLnBrk="1" hangingPunct="1">
              <a:buFont typeface="Wingdings" pitchFamily="2" charset="2"/>
              <a:buChar char="q"/>
            </a:pPr>
            <a:r>
              <a:rPr lang="en-US" altLang="en-US" dirty="0"/>
              <a:t>Complex topography</a:t>
            </a:r>
          </a:p>
          <a:p>
            <a:pPr eaLnBrk="1" hangingPunct="1">
              <a:buFont typeface="Wingdings" pitchFamily="2" charset="2"/>
              <a:buNone/>
            </a:pPr>
            <a:endParaRPr lang="en-US" altLang="en-US" dirty="0"/>
          </a:p>
          <a:p>
            <a:pPr eaLnBrk="1" hangingPunct="1">
              <a:buFont typeface="Wingdings" pitchFamily="2" charset="2"/>
              <a:buChar char="q"/>
            </a:pPr>
            <a:r>
              <a:rPr lang="en-US" altLang="en-US" dirty="0" err="1"/>
              <a:t>Attiki</a:t>
            </a:r>
            <a:endParaRPr lang="en-US" altLang="en-US" dirty="0"/>
          </a:p>
          <a:p>
            <a:pPr eaLnBrk="1" hangingPunct="1">
              <a:buFont typeface="Wingdings" pitchFamily="2" charset="2"/>
              <a:buChar char="q"/>
            </a:pPr>
            <a:r>
              <a:rPr lang="en-US" altLang="en-US" dirty="0"/>
              <a:t>Evia</a:t>
            </a:r>
          </a:p>
          <a:p>
            <a:pPr eaLnBrk="1" hangingPunct="1">
              <a:buFont typeface="Wingdings" pitchFamily="2" charset="2"/>
              <a:buChar char="q"/>
            </a:pPr>
            <a:r>
              <a:rPr lang="en-US" altLang="en-US" dirty="0" err="1"/>
              <a:t>Viotia</a:t>
            </a:r>
            <a:endParaRPr lang="en-US" altLang="en-US" dirty="0"/>
          </a:p>
          <a:p>
            <a:pPr eaLnBrk="1" hangingPunct="1">
              <a:buFont typeface="Wingdings" pitchFamily="2" charset="2"/>
              <a:buChar char="q"/>
            </a:pPr>
            <a:r>
              <a:rPr lang="en-US" altLang="en-US" dirty="0" err="1"/>
              <a:t>Fthiotida</a:t>
            </a:r>
            <a:endParaRPr lang="en-US" altLang="en-US" dirty="0"/>
          </a:p>
          <a:p>
            <a:pPr>
              <a:spcAft>
                <a:spcPts val="900"/>
              </a:spcAft>
              <a:buFont typeface="Wingdings" pitchFamily="2" charset="2"/>
              <a:buChar char="q"/>
            </a:pPr>
            <a:endParaRPr lang="en-US" altLang="en-US" dirty="0"/>
          </a:p>
        </p:txBody>
      </p:sp>
      <p:pic>
        <p:nvPicPr>
          <p:cNvPr id="24582" name="Picture 9">
            <a:extLst>
              <a:ext uri="{FF2B5EF4-FFF2-40B4-BE49-F238E27FC236}">
                <a16:creationId xmlns:a16="http://schemas.microsoft.com/office/drawing/2014/main" id="{69D93170-0089-184A-A535-47F2F7573C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8869" y="2230229"/>
            <a:ext cx="5285081" cy="2736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3A622DC-2408-9245-ACB4-2092A4DE0B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6216" y="231703"/>
            <a:ext cx="2328809" cy="1050247"/>
          </a:xfrm>
          <a:prstGeom prst="rect">
            <a:avLst/>
          </a:prstGeom>
        </p:spPr>
      </p:pic>
    </p:spTree>
    <p:extLst>
      <p:ext uri="{BB962C8B-B14F-4D97-AF65-F5344CB8AC3E}">
        <p14:creationId xmlns:p14="http://schemas.microsoft.com/office/powerpoint/2010/main" val="18983840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Backup\Documents\ΠΑΡΟΥΣΙΑΣΕΙΣ\Dijon 2020\page 12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2536" y="-2136387"/>
            <a:ext cx="9840056" cy="9028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93109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70E9F-8C99-EB4D-89C2-EA530EF26FA5}"/>
              </a:ext>
            </a:extLst>
          </p:cNvPr>
          <p:cNvSpPr>
            <a:spLocks noGrp="1"/>
          </p:cNvSpPr>
          <p:nvPr>
            <p:ph type="title"/>
          </p:nvPr>
        </p:nvSpPr>
        <p:spPr>
          <a:xfrm>
            <a:off x="695030" y="476672"/>
            <a:ext cx="7183041" cy="655865"/>
          </a:xfrm>
        </p:spPr>
        <p:txBody>
          <a:bodyPr>
            <a:normAutofit/>
          </a:bodyPr>
          <a:lstStyle/>
          <a:p>
            <a:r>
              <a:rPr lang="en-US" sz="2400" b="1" dirty="0"/>
              <a:t>Muses valley</a:t>
            </a:r>
          </a:p>
        </p:txBody>
      </p:sp>
      <p:sp>
        <p:nvSpPr>
          <p:cNvPr id="3" name="Rectangle 2">
            <a:extLst>
              <a:ext uri="{FF2B5EF4-FFF2-40B4-BE49-F238E27FC236}">
                <a16:creationId xmlns:a16="http://schemas.microsoft.com/office/drawing/2014/main" id="{3FD579A2-F0F7-F24C-812C-462E84B4F565}"/>
              </a:ext>
            </a:extLst>
          </p:cNvPr>
          <p:cNvSpPr/>
          <p:nvPr/>
        </p:nvSpPr>
        <p:spPr>
          <a:xfrm>
            <a:off x="714375" y="1778238"/>
            <a:ext cx="4061221" cy="5355312"/>
          </a:xfrm>
          <a:prstGeom prst="rect">
            <a:avLst/>
          </a:prstGeom>
        </p:spPr>
        <p:txBody>
          <a:bodyPr wrap="square">
            <a:spAutoFit/>
          </a:bodyPr>
          <a:lstStyle/>
          <a:p>
            <a:pPr marL="214313" indent="-214313">
              <a:buFont typeface="Arial" panose="020B0604020202020204" pitchFamily="34" charset="0"/>
              <a:buChar char="•"/>
            </a:pPr>
            <a:r>
              <a:rPr lang="en-US" dirty="0">
                <a:latin typeface="+mn-lt"/>
              </a:rPr>
              <a:t>North-west of Athens, in the region of </a:t>
            </a:r>
            <a:r>
              <a:rPr lang="en-US" dirty="0" err="1">
                <a:latin typeface="+mn-lt"/>
              </a:rPr>
              <a:t>Viotia</a:t>
            </a:r>
            <a:endParaRPr lang="en-US" dirty="0">
              <a:latin typeface="+mn-lt"/>
            </a:endParaRPr>
          </a:p>
          <a:p>
            <a:pPr marL="214313" indent="-214313">
              <a:buFont typeface="Arial" panose="020B0604020202020204" pitchFamily="34" charset="0"/>
              <a:buChar char="•"/>
            </a:pPr>
            <a:r>
              <a:rPr lang="en-US" dirty="0">
                <a:latin typeface="+mn-lt"/>
              </a:rPr>
              <a:t>On the slopes of Mount Helicon </a:t>
            </a:r>
          </a:p>
          <a:p>
            <a:pPr marL="214313" indent="-214313">
              <a:buFont typeface="Arial" panose="020B0604020202020204" pitchFamily="34" charset="0"/>
              <a:buChar char="•"/>
            </a:pPr>
            <a:r>
              <a:rPr lang="en-US" dirty="0">
                <a:latin typeface="+mn-lt"/>
              </a:rPr>
              <a:t>Climate: mild, with wet winters and dry summers. Long periods of sunshine</a:t>
            </a:r>
          </a:p>
          <a:p>
            <a:pPr marL="214313" indent="-214313">
              <a:buFont typeface="Arial" panose="020B0604020202020204" pitchFamily="34" charset="0"/>
              <a:buChar char="•"/>
            </a:pPr>
            <a:r>
              <a:rPr lang="en-US" dirty="0">
                <a:latin typeface="+mn-lt"/>
              </a:rPr>
              <a:t>Altitude between 450 and 520 m with a slope between 5 and 10%. </a:t>
            </a:r>
          </a:p>
          <a:p>
            <a:pPr marL="214313" indent="-214313">
              <a:buFont typeface="Arial" panose="020B0604020202020204" pitchFamily="34" charset="0"/>
              <a:buChar char="•"/>
            </a:pPr>
            <a:r>
              <a:rPr lang="en-US" dirty="0">
                <a:latin typeface="+mn-lt"/>
              </a:rPr>
              <a:t>Linear vines with a North to South orientation</a:t>
            </a:r>
          </a:p>
          <a:p>
            <a:pPr marL="214313" indent="-214313">
              <a:buFont typeface="Arial" panose="020B0604020202020204" pitchFamily="34" charset="0"/>
              <a:buChar char="•"/>
            </a:pPr>
            <a:r>
              <a:rPr lang="en-US" dirty="0">
                <a:latin typeface="+mn-lt"/>
              </a:rPr>
              <a:t>Cold air currents coming down from Mount Helicon </a:t>
            </a:r>
          </a:p>
          <a:p>
            <a:pPr marL="214313" indent="-214313">
              <a:buFont typeface="Arial" panose="020B0604020202020204" pitchFamily="34" charset="0"/>
              <a:buChar char="•"/>
            </a:pPr>
            <a:r>
              <a:rPr lang="en-US" dirty="0">
                <a:latin typeface="+mn-lt"/>
              </a:rPr>
              <a:t>The soil is fertile, with mixed composition ranging from sandy loam to clay loam.</a:t>
            </a:r>
          </a:p>
          <a:p>
            <a:pPr marL="214313" indent="-214313">
              <a:buFont typeface="Arial" panose="020B0604020202020204" pitchFamily="34" charset="0"/>
              <a:buChar char="•"/>
            </a:pPr>
            <a:r>
              <a:rPr lang="en-US" dirty="0">
                <a:latin typeface="+mn-lt"/>
              </a:rPr>
              <a:t>More than 50 hectares of cultivated vineyards</a:t>
            </a:r>
          </a:p>
          <a:p>
            <a:pPr fontAlgn="base"/>
            <a:r>
              <a:rPr lang="en-US" dirty="0"/>
              <a:t>​</a:t>
            </a:r>
          </a:p>
          <a:p>
            <a:endParaRPr lang="en-US" dirty="0">
              <a:latin typeface="museo-slab-w01-100"/>
            </a:endParaRPr>
          </a:p>
          <a:p>
            <a:endParaRPr lang="en-US" dirty="0"/>
          </a:p>
        </p:txBody>
      </p:sp>
      <p:pic>
        <p:nvPicPr>
          <p:cNvPr id="6" name="Picture 5">
            <a:extLst>
              <a:ext uri="{FF2B5EF4-FFF2-40B4-BE49-F238E27FC236}">
                <a16:creationId xmlns:a16="http://schemas.microsoft.com/office/drawing/2014/main" id="{E917F60D-8648-A046-91F1-1B86F5E312AD}"/>
              </a:ext>
            </a:extLst>
          </p:cNvPr>
          <p:cNvPicPr>
            <a:picLocks noChangeAspect="1"/>
          </p:cNvPicPr>
          <p:nvPr/>
        </p:nvPicPr>
        <p:blipFill>
          <a:blip r:embed="rId2"/>
          <a:stretch>
            <a:fillRect/>
          </a:stretch>
        </p:blipFill>
        <p:spPr>
          <a:xfrm>
            <a:off x="4948992" y="1916832"/>
            <a:ext cx="3829812" cy="4032448"/>
          </a:xfrm>
          <a:prstGeom prst="rect">
            <a:avLst/>
          </a:prstGeom>
        </p:spPr>
      </p:pic>
    </p:spTree>
    <p:extLst>
      <p:ext uri="{BB962C8B-B14F-4D97-AF65-F5344CB8AC3E}">
        <p14:creationId xmlns:p14="http://schemas.microsoft.com/office/powerpoint/2010/main" val="33231499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CF5D2-3878-8942-A318-9087A7121FC5}"/>
              </a:ext>
            </a:extLst>
          </p:cNvPr>
          <p:cNvSpPr>
            <a:spLocks noGrp="1"/>
          </p:cNvSpPr>
          <p:nvPr>
            <p:ph type="title"/>
          </p:nvPr>
        </p:nvSpPr>
        <p:spPr/>
        <p:txBody>
          <a:bodyPr/>
          <a:lstStyle/>
          <a:p>
            <a:r>
              <a:rPr lang="en-US" sz="2400" b="1" dirty="0"/>
              <a:t>MOUHTARO</a:t>
            </a:r>
          </a:p>
        </p:txBody>
      </p:sp>
      <p:graphicFrame>
        <p:nvGraphicFramePr>
          <p:cNvPr id="6" name="Content Placeholder 5">
            <a:extLst>
              <a:ext uri="{FF2B5EF4-FFF2-40B4-BE49-F238E27FC236}">
                <a16:creationId xmlns:a16="http://schemas.microsoft.com/office/drawing/2014/main" id="{0F487ED7-6585-5D40-929B-323A117E4B2F}"/>
              </a:ext>
            </a:extLst>
          </p:cNvPr>
          <p:cNvGraphicFramePr>
            <a:graphicFrameLocks noGrp="1"/>
          </p:cNvGraphicFramePr>
          <p:nvPr>
            <p:ph sz="quarter" idx="1"/>
            <p:extLst>
              <p:ext uri="{D42A27DB-BD31-4B8C-83A1-F6EECF244321}">
                <p14:modId xmlns:p14="http://schemas.microsoft.com/office/powerpoint/2010/main" val="889607319"/>
              </p:ext>
            </p:extLst>
          </p:nvPr>
        </p:nvGraphicFramePr>
        <p:xfrm>
          <a:off x="323528" y="2204864"/>
          <a:ext cx="5400600" cy="3663320"/>
        </p:xfrm>
        <a:graphic>
          <a:graphicData uri="http://schemas.openxmlformats.org/drawingml/2006/table">
            <a:tbl>
              <a:tblPr/>
              <a:tblGrid>
                <a:gridCol w="5400600">
                  <a:extLst>
                    <a:ext uri="{9D8B030D-6E8A-4147-A177-3AD203B41FA5}">
                      <a16:colId xmlns:a16="http://schemas.microsoft.com/office/drawing/2014/main" val="3280745621"/>
                    </a:ext>
                  </a:extLst>
                </a:gridCol>
              </a:tblGrid>
              <a:tr h="3663320">
                <a:tc>
                  <a:txBody>
                    <a:bodyPr/>
                    <a:lstStyle/>
                    <a:p>
                      <a:pPr marL="342900" indent="-342900">
                        <a:buFont typeface="Wingdings" pitchFamily="2" charset="2"/>
                        <a:buChar char="q"/>
                      </a:pPr>
                      <a:r>
                        <a:rPr lang="en-US" sz="2000" dirty="0">
                          <a:effectLst/>
                          <a:latin typeface="+mj-lt"/>
                        </a:rPr>
                        <a:t>Rare, up and coming variety </a:t>
                      </a:r>
                      <a:endParaRPr lang="el-GR" sz="2000" dirty="0">
                        <a:effectLst/>
                        <a:latin typeface="+mj-lt"/>
                      </a:endParaRPr>
                    </a:p>
                    <a:p>
                      <a:pPr marL="342900" indent="-342900">
                        <a:buFont typeface="Wingdings" pitchFamily="2" charset="2"/>
                        <a:buChar char="q"/>
                      </a:pPr>
                      <a:r>
                        <a:rPr lang="en-US" sz="2000" dirty="0">
                          <a:effectLst/>
                          <a:latin typeface="+mj-lt"/>
                        </a:rPr>
                        <a:t>Color: Dark black red. </a:t>
                      </a:r>
                    </a:p>
                    <a:p>
                      <a:pPr marL="342900" indent="-342900">
                        <a:buFont typeface="Wingdings" pitchFamily="2" charset="2"/>
                        <a:buChar char="q"/>
                      </a:pPr>
                      <a:r>
                        <a:rPr lang="en-US" sz="2000" dirty="0">
                          <a:effectLst/>
                          <a:latin typeface="+mj-lt"/>
                        </a:rPr>
                        <a:t>Aromas: Sour cherry, blueberries, herbal notes of mint, floral notes of violet and lavender. </a:t>
                      </a:r>
                    </a:p>
                    <a:p>
                      <a:pPr marL="342900" indent="-342900">
                        <a:buFont typeface="Wingdings" pitchFamily="2" charset="2"/>
                        <a:buChar char="q"/>
                      </a:pPr>
                      <a:r>
                        <a:rPr lang="en-US" sz="2000" dirty="0">
                          <a:effectLst/>
                          <a:latin typeface="+mj-lt"/>
                        </a:rPr>
                        <a:t>Acidity: Crisp </a:t>
                      </a:r>
                    </a:p>
                    <a:p>
                      <a:pPr marL="342900" indent="-342900">
                        <a:buFont typeface="Wingdings" pitchFamily="2" charset="2"/>
                        <a:buChar char="q"/>
                      </a:pPr>
                      <a:r>
                        <a:rPr lang="en-US" sz="2000" dirty="0">
                          <a:effectLst/>
                          <a:latin typeface="+mj-lt"/>
                        </a:rPr>
                        <a:t>Taste: Rich, creamy, layered, and dense with long aftertaste. </a:t>
                      </a:r>
                    </a:p>
                    <a:p>
                      <a:pPr marL="342900" indent="-342900">
                        <a:buFont typeface="Wingdings" pitchFamily="2" charset="2"/>
                        <a:buChar char="q"/>
                      </a:pPr>
                      <a:r>
                        <a:rPr lang="en-US" sz="2000" dirty="0">
                          <a:effectLst/>
                          <a:latin typeface="+mj-lt"/>
                        </a:rPr>
                        <a:t>Body: Full </a:t>
                      </a:r>
                    </a:p>
                  </a:txBody>
                  <a:tcPr marL="47625" marR="47625" marT="0" marB="0">
                    <a:lnL>
                      <a:noFill/>
                    </a:lnL>
                    <a:lnR>
                      <a:noFill/>
                    </a:lnR>
                    <a:lnT>
                      <a:noFill/>
                    </a:lnT>
                    <a:lnB>
                      <a:noFill/>
                    </a:lnB>
                  </a:tcPr>
                </a:tc>
                <a:extLst>
                  <a:ext uri="{0D108BD9-81ED-4DB2-BD59-A6C34878D82A}">
                    <a16:rowId xmlns:a16="http://schemas.microsoft.com/office/drawing/2014/main" val="222107338"/>
                  </a:ext>
                </a:extLst>
              </a:tr>
            </a:tbl>
          </a:graphicData>
        </a:graphic>
      </p:graphicFrame>
      <p:pic>
        <p:nvPicPr>
          <p:cNvPr id="8" name="Picture 7">
            <a:extLst>
              <a:ext uri="{FF2B5EF4-FFF2-40B4-BE49-F238E27FC236}">
                <a16:creationId xmlns:a16="http://schemas.microsoft.com/office/drawing/2014/main" id="{2DA6A85B-53C0-B44B-8A8D-75AC47427D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5191" y="221341"/>
            <a:ext cx="2328809" cy="1050247"/>
          </a:xfrm>
          <a:prstGeom prst="rect">
            <a:avLst/>
          </a:prstGeom>
        </p:spPr>
      </p:pic>
    </p:spTree>
    <p:extLst>
      <p:ext uri="{BB962C8B-B14F-4D97-AF65-F5344CB8AC3E}">
        <p14:creationId xmlns:p14="http://schemas.microsoft.com/office/powerpoint/2010/main" val="366741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70E9F-8C99-EB4D-89C2-EA530EF26FA5}"/>
              </a:ext>
            </a:extLst>
          </p:cNvPr>
          <p:cNvSpPr>
            <a:spLocks noGrp="1"/>
          </p:cNvSpPr>
          <p:nvPr>
            <p:ph type="title"/>
          </p:nvPr>
        </p:nvSpPr>
        <p:spPr>
          <a:xfrm>
            <a:off x="611560" y="620688"/>
            <a:ext cx="7393526" cy="693935"/>
          </a:xfrm>
        </p:spPr>
        <p:txBody>
          <a:bodyPr>
            <a:normAutofit/>
          </a:bodyPr>
          <a:lstStyle/>
          <a:p>
            <a:r>
              <a:rPr lang="en-US" sz="1800" b="1" dirty="0"/>
              <a:t>10. ROUVALIS TSIGELLO 2022</a:t>
            </a:r>
          </a:p>
        </p:txBody>
      </p:sp>
      <p:pic>
        <p:nvPicPr>
          <p:cNvPr id="6" name="Picture 5">
            <a:extLst>
              <a:ext uri="{FF2B5EF4-FFF2-40B4-BE49-F238E27FC236}">
                <a16:creationId xmlns:a16="http://schemas.microsoft.com/office/drawing/2014/main" id="{3DD82CE9-B9E7-0A47-A8E0-4F43748CCC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5710" y="228600"/>
            <a:ext cx="2328809" cy="1050247"/>
          </a:xfrm>
          <a:prstGeom prst="rect">
            <a:avLst/>
          </a:prstGeom>
        </p:spPr>
      </p:pic>
      <p:graphicFrame>
        <p:nvGraphicFramePr>
          <p:cNvPr id="5" name="Table 4">
            <a:extLst>
              <a:ext uri="{FF2B5EF4-FFF2-40B4-BE49-F238E27FC236}">
                <a16:creationId xmlns:a16="http://schemas.microsoft.com/office/drawing/2014/main" id="{06DEF02F-A674-7943-9152-9C370E2DAC3A}"/>
              </a:ext>
            </a:extLst>
          </p:cNvPr>
          <p:cNvGraphicFramePr>
            <a:graphicFrameLocks noGrp="1"/>
          </p:cNvGraphicFramePr>
          <p:nvPr>
            <p:extLst>
              <p:ext uri="{D42A27DB-BD31-4B8C-83A1-F6EECF244321}">
                <p14:modId xmlns:p14="http://schemas.microsoft.com/office/powerpoint/2010/main" val="21532887"/>
              </p:ext>
            </p:extLst>
          </p:nvPr>
        </p:nvGraphicFramePr>
        <p:xfrm>
          <a:off x="467544" y="1844824"/>
          <a:ext cx="5904656" cy="4163176"/>
        </p:xfrm>
        <a:graphic>
          <a:graphicData uri="http://schemas.openxmlformats.org/drawingml/2006/table">
            <a:tbl>
              <a:tblPr firstRow="1" bandRow="1">
                <a:tableStyleId>{073A0DAA-6AF3-43AB-8588-CEC1D06C72B9}</a:tableStyleId>
              </a:tblPr>
              <a:tblGrid>
                <a:gridCol w="1853614">
                  <a:extLst>
                    <a:ext uri="{9D8B030D-6E8A-4147-A177-3AD203B41FA5}">
                      <a16:colId xmlns:a16="http://schemas.microsoft.com/office/drawing/2014/main" val="1204406582"/>
                    </a:ext>
                  </a:extLst>
                </a:gridCol>
                <a:gridCol w="4051042">
                  <a:extLst>
                    <a:ext uri="{9D8B030D-6E8A-4147-A177-3AD203B41FA5}">
                      <a16:colId xmlns:a16="http://schemas.microsoft.com/office/drawing/2014/main" val="1492906567"/>
                    </a:ext>
                  </a:extLst>
                </a:gridCol>
              </a:tblGrid>
              <a:tr h="367997">
                <a:tc>
                  <a:txBody>
                    <a:bodyPr/>
                    <a:lstStyle/>
                    <a:p>
                      <a:r>
                        <a:rPr lang="en-US" sz="1400" dirty="0">
                          <a:solidFill>
                            <a:schemeClr val="bg1"/>
                          </a:solidFill>
                        </a:rPr>
                        <a:t>Grape</a:t>
                      </a:r>
                      <a:r>
                        <a:rPr lang="en-US" sz="1400" dirty="0">
                          <a:solidFill>
                            <a:schemeClr val="tx1"/>
                          </a:solidFill>
                        </a:rPr>
                        <a:t>11</a:t>
                      </a:r>
                    </a:p>
                  </a:txBody>
                  <a:tcPr marL="68580" marR="68580" marT="34290" marB="34290"/>
                </a:tc>
                <a:tc>
                  <a:txBody>
                    <a:bodyPr/>
                    <a:lstStyle/>
                    <a:p>
                      <a:r>
                        <a:rPr lang="en-US" sz="1400" dirty="0">
                          <a:solidFill>
                            <a:schemeClr val="bg1"/>
                          </a:solidFill>
                        </a:rPr>
                        <a:t>Mavrodaphne</a:t>
                      </a:r>
                    </a:p>
                  </a:txBody>
                  <a:tcPr marL="68580" marR="68580" marT="34290" marB="34290"/>
                </a:tc>
                <a:extLst>
                  <a:ext uri="{0D108BD9-81ED-4DB2-BD59-A6C34878D82A}">
                    <a16:rowId xmlns:a16="http://schemas.microsoft.com/office/drawing/2014/main" val="3765416981"/>
                  </a:ext>
                </a:extLst>
              </a:tr>
              <a:tr h="367997">
                <a:tc>
                  <a:txBody>
                    <a:bodyPr/>
                    <a:lstStyle/>
                    <a:p>
                      <a:r>
                        <a:rPr lang="en-US" sz="1400" dirty="0"/>
                        <a:t>Denomination</a:t>
                      </a:r>
                    </a:p>
                  </a:txBody>
                  <a:tcPr marL="68580" marR="68580" marT="34290" marB="34290"/>
                </a:tc>
                <a:tc>
                  <a:txBody>
                    <a:bodyPr/>
                    <a:lstStyle/>
                    <a:p>
                      <a:r>
                        <a:rPr lang="en-US" sz="1400" dirty="0"/>
                        <a:t>PGI Slopes of </a:t>
                      </a:r>
                      <a:r>
                        <a:rPr lang="en-US" sz="1400" dirty="0" err="1"/>
                        <a:t>Aigialeia</a:t>
                      </a:r>
                      <a:endParaRPr lang="en-US" sz="1400" dirty="0"/>
                    </a:p>
                  </a:txBody>
                  <a:tcPr marL="68580" marR="68580" marT="34290" marB="34290"/>
                </a:tc>
                <a:extLst>
                  <a:ext uri="{0D108BD9-81ED-4DB2-BD59-A6C34878D82A}">
                    <a16:rowId xmlns:a16="http://schemas.microsoft.com/office/drawing/2014/main" val="2933744512"/>
                  </a:ext>
                </a:extLst>
              </a:tr>
              <a:tr h="367997">
                <a:tc>
                  <a:txBody>
                    <a:bodyPr/>
                    <a:lstStyle/>
                    <a:p>
                      <a:r>
                        <a:rPr lang="en-US" sz="1400" dirty="0"/>
                        <a:t>Viticulture</a:t>
                      </a:r>
                    </a:p>
                  </a:txBody>
                  <a:tcPr marL="68580" marR="68580" marT="34290" marB="34290"/>
                </a:tc>
                <a:tc>
                  <a:txBody>
                    <a:bodyPr/>
                    <a:lstStyle/>
                    <a:p>
                      <a:r>
                        <a:rPr lang="en-US" sz="1400" dirty="0"/>
                        <a:t>Organic</a:t>
                      </a:r>
                    </a:p>
                  </a:txBody>
                  <a:tcPr marL="68580" marR="68580" marT="34290" marB="34290"/>
                </a:tc>
                <a:extLst>
                  <a:ext uri="{0D108BD9-81ED-4DB2-BD59-A6C34878D82A}">
                    <a16:rowId xmlns:a16="http://schemas.microsoft.com/office/drawing/2014/main" val="1174336719"/>
                  </a:ext>
                </a:extLst>
              </a:tr>
              <a:tr h="367997">
                <a:tc>
                  <a:txBody>
                    <a:bodyPr/>
                    <a:lstStyle/>
                    <a:p>
                      <a:r>
                        <a:rPr lang="en-US" sz="1400" dirty="0"/>
                        <a:t>Soil</a:t>
                      </a:r>
                    </a:p>
                  </a:txBody>
                  <a:tcPr marL="68580" marR="68580" marT="34290" marB="34290"/>
                </a:tc>
                <a:tc>
                  <a:txBody>
                    <a:bodyPr/>
                    <a:lstStyle/>
                    <a:p>
                      <a:r>
                        <a:rPr lang="en-US" dirty="0">
                          <a:effectLst/>
                          <a:latin typeface="Calibri" panose="020F0502020204030204" pitchFamily="34" charset="0"/>
                        </a:rPr>
                        <a:t> </a:t>
                      </a:r>
                      <a:r>
                        <a:rPr lang="en-US" sz="1600" dirty="0">
                          <a:effectLst/>
                          <a:latin typeface="+mn-lt"/>
                        </a:rPr>
                        <a:t>poor, well-draining soils</a:t>
                      </a:r>
                    </a:p>
                  </a:txBody>
                  <a:tcPr marL="47625" marR="47625" marT="0" marB="0"/>
                </a:tc>
                <a:extLst>
                  <a:ext uri="{0D108BD9-81ED-4DB2-BD59-A6C34878D82A}">
                    <a16:rowId xmlns:a16="http://schemas.microsoft.com/office/drawing/2014/main" val="4238082611"/>
                  </a:ext>
                </a:extLst>
              </a:tr>
              <a:tr h="367997">
                <a:tc>
                  <a:txBody>
                    <a:bodyPr/>
                    <a:lstStyle/>
                    <a:p>
                      <a:r>
                        <a:rPr lang="en-US" sz="1400" dirty="0"/>
                        <a:t>Altitude</a:t>
                      </a:r>
                    </a:p>
                  </a:txBody>
                  <a:tcPr marL="68580" marR="68580" marT="34290" marB="34290"/>
                </a:tc>
                <a:tc>
                  <a:txBody>
                    <a:bodyPr/>
                    <a:lstStyle/>
                    <a:p>
                      <a:r>
                        <a:rPr lang="en-US" sz="1400" dirty="0"/>
                        <a:t>500 – 650m</a:t>
                      </a:r>
                    </a:p>
                  </a:txBody>
                  <a:tcPr marL="68580" marR="68580" marT="34290" marB="34290"/>
                </a:tc>
                <a:extLst>
                  <a:ext uri="{0D108BD9-81ED-4DB2-BD59-A6C34878D82A}">
                    <a16:rowId xmlns:a16="http://schemas.microsoft.com/office/drawing/2014/main" val="816296496"/>
                  </a:ext>
                </a:extLst>
              </a:tr>
              <a:tr h="367997">
                <a:tc>
                  <a:txBody>
                    <a:bodyPr/>
                    <a:lstStyle/>
                    <a:p>
                      <a:r>
                        <a:rPr lang="en-US" sz="1400" dirty="0"/>
                        <a:t>Vineyard age</a:t>
                      </a:r>
                    </a:p>
                  </a:txBody>
                  <a:tcPr marL="68580" marR="68580" marT="34290" marB="34290"/>
                </a:tc>
                <a:tc>
                  <a:txBody>
                    <a:bodyPr/>
                    <a:lstStyle/>
                    <a:p>
                      <a:endParaRPr lang="en-US" sz="1400" dirty="0"/>
                    </a:p>
                  </a:txBody>
                  <a:tcPr marL="68580" marR="68580" marT="34290" marB="34290"/>
                </a:tc>
                <a:extLst>
                  <a:ext uri="{0D108BD9-81ED-4DB2-BD59-A6C34878D82A}">
                    <a16:rowId xmlns:a16="http://schemas.microsoft.com/office/drawing/2014/main" val="767907170"/>
                  </a:ext>
                </a:extLst>
              </a:tr>
              <a:tr h="816354">
                <a:tc>
                  <a:txBody>
                    <a:bodyPr/>
                    <a:lstStyle/>
                    <a:p>
                      <a:r>
                        <a:rPr lang="en-US" sz="1400" dirty="0" err="1"/>
                        <a:t>Vinification</a:t>
                      </a:r>
                      <a:endParaRPr lang="en-US" sz="1400" dirty="0"/>
                    </a:p>
                  </a:txBody>
                  <a:tcPr marL="68580" marR="68580" marT="34290" marB="34290"/>
                </a:tc>
                <a:tc>
                  <a:txBody>
                    <a:bodyPr/>
                    <a:lstStyle/>
                    <a:p>
                      <a:r>
                        <a:rPr lang="en-US" sz="1600" dirty="0"/>
                        <a:t>cold maceration at 8–10°C for 3 days, fermentation at 15-20°C. Aged 80% in handmade clay amphorae and 15% in old French oak barrels for about five months. Bottled unfiltered.</a:t>
                      </a:r>
                      <a:endParaRPr lang="en-US" sz="1600" dirty="0">
                        <a:effectLst/>
                        <a:latin typeface="+mn-lt"/>
                      </a:endParaRPr>
                    </a:p>
                  </a:txBody>
                  <a:tcPr marL="47625" marR="47625" marT="0" marB="0"/>
                </a:tc>
                <a:extLst>
                  <a:ext uri="{0D108BD9-81ED-4DB2-BD59-A6C34878D82A}">
                    <a16:rowId xmlns:a16="http://schemas.microsoft.com/office/drawing/2014/main" val="2950058806"/>
                  </a:ext>
                </a:extLst>
              </a:tr>
              <a:tr h="367997">
                <a:tc>
                  <a:txBody>
                    <a:bodyPr/>
                    <a:lstStyle/>
                    <a:p>
                      <a:r>
                        <a:rPr lang="en-US" sz="1400" dirty="0"/>
                        <a:t>Alcohol %</a:t>
                      </a:r>
                    </a:p>
                  </a:txBody>
                  <a:tcPr marL="68580" marR="68580" marT="34290" marB="34290"/>
                </a:tc>
                <a:tc>
                  <a:txBody>
                    <a:bodyPr/>
                    <a:lstStyle/>
                    <a:p>
                      <a:r>
                        <a:rPr lang="en-US" sz="1400" dirty="0"/>
                        <a:t>13</a:t>
                      </a:r>
                    </a:p>
                  </a:txBody>
                  <a:tcPr marL="68580" marR="68580" marT="34290" marB="34290"/>
                </a:tc>
                <a:extLst>
                  <a:ext uri="{0D108BD9-81ED-4DB2-BD59-A6C34878D82A}">
                    <a16:rowId xmlns:a16="http://schemas.microsoft.com/office/drawing/2014/main" val="1712716931"/>
                  </a:ext>
                </a:extLst>
              </a:tr>
              <a:tr h="367997">
                <a:tc>
                  <a:txBody>
                    <a:bodyPr/>
                    <a:lstStyle/>
                    <a:p>
                      <a:r>
                        <a:rPr lang="en-US" sz="1400" dirty="0"/>
                        <a:t>pH: 3.8</a:t>
                      </a:r>
                    </a:p>
                  </a:txBody>
                  <a:tcPr marL="68580" marR="68580" marT="34290" marB="34290"/>
                </a:tc>
                <a:tc>
                  <a:txBody>
                    <a:bodyPr/>
                    <a:lstStyle/>
                    <a:p>
                      <a:r>
                        <a:rPr lang="en-US" sz="1400" dirty="0"/>
                        <a:t>Acidity: 5.7g/</a:t>
                      </a:r>
                      <a:r>
                        <a:rPr lang="en-US" sz="1400" dirty="0" err="1"/>
                        <a:t>lt</a:t>
                      </a:r>
                      <a:endParaRPr lang="en-US" sz="1400" dirty="0"/>
                    </a:p>
                  </a:txBody>
                  <a:tcPr marL="68580" marR="68580" marT="34290" marB="34290"/>
                </a:tc>
                <a:extLst>
                  <a:ext uri="{0D108BD9-81ED-4DB2-BD59-A6C34878D82A}">
                    <a16:rowId xmlns:a16="http://schemas.microsoft.com/office/drawing/2014/main" val="2877500669"/>
                  </a:ext>
                </a:extLst>
              </a:tr>
            </a:tbl>
          </a:graphicData>
        </a:graphic>
      </p:graphicFrame>
      <p:pic>
        <p:nvPicPr>
          <p:cNvPr id="3" name="Picture 2" descr="A bottle of wine with a label&#10;&#10;Description automatically generated">
            <a:extLst>
              <a:ext uri="{FF2B5EF4-FFF2-40B4-BE49-F238E27FC236}">
                <a16:creationId xmlns:a16="http://schemas.microsoft.com/office/drawing/2014/main" id="{1AEFF746-0B28-E7C2-5482-37BF64B0BCE1}"/>
              </a:ext>
            </a:extLst>
          </p:cNvPr>
          <p:cNvPicPr>
            <a:picLocks noChangeAspect="1"/>
          </p:cNvPicPr>
          <p:nvPr/>
        </p:nvPicPr>
        <p:blipFill rotWithShape="1">
          <a:blip r:embed="rId3">
            <a:extLst>
              <a:ext uri="{28A0092B-C50C-407E-A947-70E740481C1C}">
                <a14:useLocalDpi xmlns:a14="http://schemas.microsoft.com/office/drawing/2010/main" val="0"/>
              </a:ext>
            </a:extLst>
          </a:blip>
          <a:srcRect l="21863" t="3382" r="19863" b="7713"/>
          <a:stretch/>
        </p:blipFill>
        <p:spPr>
          <a:xfrm>
            <a:off x="6781630" y="1844824"/>
            <a:ext cx="2089579" cy="4712568"/>
          </a:xfrm>
          <a:prstGeom prst="rect">
            <a:avLst/>
          </a:prstGeom>
        </p:spPr>
      </p:pic>
    </p:spTree>
    <p:extLst>
      <p:ext uri="{BB962C8B-B14F-4D97-AF65-F5344CB8AC3E}">
        <p14:creationId xmlns:p14="http://schemas.microsoft.com/office/powerpoint/2010/main" val="22544754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70E9F-8C99-EB4D-89C2-EA530EF26FA5}"/>
              </a:ext>
            </a:extLst>
          </p:cNvPr>
          <p:cNvSpPr>
            <a:spLocks noGrp="1"/>
          </p:cNvSpPr>
          <p:nvPr>
            <p:ph type="title"/>
          </p:nvPr>
        </p:nvSpPr>
        <p:spPr>
          <a:xfrm>
            <a:off x="611560" y="620688"/>
            <a:ext cx="7393526" cy="693935"/>
          </a:xfrm>
        </p:spPr>
        <p:txBody>
          <a:bodyPr>
            <a:normAutofit/>
          </a:bodyPr>
          <a:lstStyle/>
          <a:p>
            <a:r>
              <a:rPr lang="en-US" sz="1800" b="1" dirty="0"/>
              <a:t>11. PARPAROUSSIS TAOS 2020</a:t>
            </a:r>
          </a:p>
        </p:txBody>
      </p:sp>
      <p:pic>
        <p:nvPicPr>
          <p:cNvPr id="6" name="Picture 5">
            <a:extLst>
              <a:ext uri="{FF2B5EF4-FFF2-40B4-BE49-F238E27FC236}">
                <a16:creationId xmlns:a16="http://schemas.microsoft.com/office/drawing/2014/main" id="{3DD82CE9-B9E7-0A47-A8E0-4F43748CCC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5710" y="228600"/>
            <a:ext cx="2328809" cy="1050247"/>
          </a:xfrm>
          <a:prstGeom prst="rect">
            <a:avLst/>
          </a:prstGeom>
        </p:spPr>
      </p:pic>
      <p:graphicFrame>
        <p:nvGraphicFramePr>
          <p:cNvPr id="5" name="Table 4">
            <a:extLst>
              <a:ext uri="{FF2B5EF4-FFF2-40B4-BE49-F238E27FC236}">
                <a16:creationId xmlns:a16="http://schemas.microsoft.com/office/drawing/2014/main" id="{06DEF02F-A674-7943-9152-9C370E2DAC3A}"/>
              </a:ext>
            </a:extLst>
          </p:cNvPr>
          <p:cNvGraphicFramePr>
            <a:graphicFrameLocks noGrp="1"/>
          </p:cNvGraphicFramePr>
          <p:nvPr/>
        </p:nvGraphicFramePr>
        <p:xfrm>
          <a:off x="467544" y="1844824"/>
          <a:ext cx="5904656" cy="3760330"/>
        </p:xfrm>
        <a:graphic>
          <a:graphicData uri="http://schemas.openxmlformats.org/drawingml/2006/table">
            <a:tbl>
              <a:tblPr firstRow="1" bandRow="1">
                <a:tableStyleId>{073A0DAA-6AF3-43AB-8588-CEC1D06C72B9}</a:tableStyleId>
              </a:tblPr>
              <a:tblGrid>
                <a:gridCol w="1853614">
                  <a:extLst>
                    <a:ext uri="{9D8B030D-6E8A-4147-A177-3AD203B41FA5}">
                      <a16:colId xmlns:a16="http://schemas.microsoft.com/office/drawing/2014/main" val="1204406582"/>
                    </a:ext>
                  </a:extLst>
                </a:gridCol>
                <a:gridCol w="4051042">
                  <a:extLst>
                    <a:ext uri="{9D8B030D-6E8A-4147-A177-3AD203B41FA5}">
                      <a16:colId xmlns:a16="http://schemas.microsoft.com/office/drawing/2014/main" val="1492906567"/>
                    </a:ext>
                  </a:extLst>
                </a:gridCol>
              </a:tblGrid>
              <a:tr h="367997">
                <a:tc>
                  <a:txBody>
                    <a:bodyPr/>
                    <a:lstStyle/>
                    <a:p>
                      <a:r>
                        <a:rPr lang="en-US" sz="1400" dirty="0">
                          <a:solidFill>
                            <a:schemeClr val="bg1"/>
                          </a:solidFill>
                        </a:rPr>
                        <a:t>Grape</a:t>
                      </a:r>
                      <a:r>
                        <a:rPr lang="en-US" sz="1400" dirty="0">
                          <a:solidFill>
                            <a:schemeClr val="tx1"/>
                          </a:solidFill>
                        </a:rPr>
                        <a:t>11</a:t>
                      </a:r>
                    </a:p>
                  </a:txBody>
                  <a:tcPr marL="68580" marR="68580" marT="34290" marB="34290"/>
                </a:tc>
                <a:tc>
                  <a:txBody>
                    <a:bodyPr/>
                    <a:lstStyle/>
                    <a:p>
                      <a:r>
                        <a:rPr lang="en-US" sz="1400" dirty="0">
                          <a:solidFill>
                            <a:schemeClr val="bg1"/>
                          </a:solidFill>
                        </a:rPr>
                        <a:t>Mavrodaphne</a:t>
                      </a:r>
                    </a:p>
                  </a:txBody>
                  <a:tcPr marL="68580" marR="68580" marT="34290" marB="34290"/>
                </a:tc>
                <a:extLst>
                  <a:ext uri="{0D108BD9-81ED-4DB2-BD59-A6C34878D82A}">
                    <a16:rowId xmlns:a16="http://schemas.microsoft.com/office/drawing/2014/main" val="3765416981"/>
                  </a:ext>
                </a:extLst>
              </a:tr>
              <a:tr h="367997">
                <a:tc>
                  <a:txBody>
                    <a:bodyPr/>
                    <a:lstStyle/>
                    <a:p>
                      <a:r>
                        <a:rPr lang="en-US" sz="1400" dirty="0"/>
                        <a:t>Denomination</a:t>
                      </a:r>
                    </a:p>
                  </a:txBody>
                  <a:tcPr marL="68580" marR="68580" marT="34290" marB="34290"/>
                </a:tc>
                <a:tc>
                  <a:txBody>
                    <a:bodyPr/>
                    <a:lstStyle/>
                    <a:p>
                      <a:r>
                        <a:rPr lang="en-US" sz="1400" dirty="0"/>
                        <a:t>PGI Achaia</a:t>
                      </a:r>
                    </a:p>
                  </a:txBody>
                  <a:tcPr marL="68580" marR="68580" marT="34290" marB="34290"/>
                </a:tc>
                <a:extLst>
                  <a:ext uri="{0D108BD9-81ED-4DB2-BD59-A6C34878D82A}">
                    <a16:rowId xmlns:a16="http://schemas.microsoft.com/office/drawing/2014/main" val="2933744512"/>
                  </a:ext>
                </a:extLst>
              </a:tr>
              <a:tr h="367997">
                <a:tc>
                  <a:txBody>
                    <a:bodyPr/>
                    <a:lstStyle/>
                    <a:p>
                      <a:r>
                        <a:rPr lang="en-US" sz="1400" dirty="0"/>
                        <a:t>Viticulture</a:t>
                      </a:r>
                    </a:p>
                  </a:txBody>
                  <a:tcPr marL="68580" marR="68580" marT="34290" marB="34290"/>
                </a:tc>
                <a:tc>
                  <a:txBody>
                    <a:bodyPr/>
                    <a:lstStyle/>
                    <a:p>
                      <a:r>
                        <a:rPr lang="en-US" sz="1400" dirty="0"/>
                        <a:t>Organic</a:t>
                      </a:r>
                    </a:p>
                  </a:txBody>
                  <a:tcPr marL="68580" marR="68580" marT="34290" marB="34290"/>
                </a:tc>
                <a:extLst>
                  <a:ext uri="{0D108BD9-81ED-4DB2-BD59-A6C34878D82A}">
                    <a16:rowId xmlns:a16="http://schemas.microsoft.com/office/drawing/2014/main" val="1174336719"/>
                  </a:ext>
                </a:extLst>
              </a:tr>
              <a:tr h="367997">
                <a:tc>
                  <a:txBody>
                    <a:bodyPr/>
                    <a:lstStyle/>
                    <a:p>
                      <a:r>
                        <a:rPr lang="en-US" sz="1400" dirty="0"/>
                        <a:t>Soil</a:t>
                      </a:r>
                    </a:p>
                  </a:txBody>
                  <a:tcPr marL="68580" marR="68580" marT="34290" marB="34290"/>
                </a:tc>
                <a:tc>
                  <a:txBody>
                    <a:bodyPr/>
                    <a:lstStyle/>
                    <a:p>
                      <a:r>
                        <a:rPr lang="en-US" dirty="0">
                          <a:effectLst/>
                          <a:latin typeface="Calibri" panose="020F0502020204030204" pitchFamily="34" charset="0"/>
                        </a:rPr>
                        <a:t> </a:t>
                      </a:r>
                      <a:r>
                        <a:rPr lang="en-US" sz="1600" dirty="0">
                          <a:effectLst/>
                          <a:latin typeface="+mn-lt"/>
                        </a:rPr>
                        <a:t>Gravel-sand, alluvial deposits </a:t>
                      </a:r>
                    </a:p>
                  </a:txBody>
                  <a:tcPr marL="47625" marR="47625" marT="0" marB="0"/>
                </a:tc>
                <a:extLst>
                  <a:ext uri="{0D108BD9-81ED-4DB2-BD59-A6C34878D82A}">
                    <a16:rowId xmlns:a16="http://schemas.microsoft.com/office/drawing/2014/main" val="4238082611"/>
                  </a:ext>
                </a:extLst>
              </a:tr>
              <a:tr h="367997">
                <a:tc>
                  <a:txBody>
                    <a:bodyPr/>
                    <a:lstStyle/>
                    <a:p>
                      <a:r>
                        <a:rPr lang="en-US" sz="1400" dirty="0"/>
                        <a:t>Altitude</a:t>
                      </a:r>
                    </a:p>
                  </a:txBody>
                  <a:tcPr marL="68580" marR="68580" marT="34290" marB="34290"/>
                </a:tc>
                <a:tc>
                  <a:txBody>
                    <a:bodyPr/>
                    <a:lstStyle/>
                    <a:p>
                      <a:r>
                        <a:rPr lang="en-US" sz="1400" dirty="0"/>
                        <a:t>Sea level</a:t>
                      </a:r>
                    </a:p>
                  </a:txBody>
                  <a:tcPr marL="68580" marR="68580" marT="34290" marB="34290"/>
                </a:tc>
                <a:extLst>
                  <a:ext uri="{0D108BD9-81ED-4DB2-BD59-A6C34878D82A}">
                    <a16:rowId xmlns:a16="http://schemas.microsoft.com/office/drawing/2014/main" val="816296496"/>
                  </a:ext>
                </a:extLst>
              </a:tr>
              <a:tr h="367997">
                <a:tc>
                  <a:txBody>
                    <a:bodyPr/>
                    <a:lstStyle/>
                    <a:p>
                      <a:r>
                        <a:rPr lang="en-US" sz="1400" dirty="0"/>
                        <a:t>Vineyard age</a:t>
                      </a:r>
                    </a:p>
                  </a:txBody>
                  <a:tcPr marL="68580" marR="68580" marT="34290" marB="34290"/>
                </a:tc>
                <a:tc>
                  <a:txBody>
                    <a:bodyPr/>
                    <a:lstStyle/>
                    <a:p>
                      <a:r>
                        <a:rPr lang="en-US" sz="1400" dirty="0"/>
                        <a:t>30 years</a:t>
                      </a:r>
                    </a:p>
                  </a:txBody>
                  <a:tcPr marL="68580" marR="68580" marT="34290" marB="34290"/>
                </a:tc>
                <a:extLst>
                  <a:ext uri="{0D108BD9-81ED-4DB2-BD59-A6C34878D82A}">
                    <a16:rowId xmlns:a16="http://schemas.microsoft.com/office/drawing/2014/main" val="767907170"/>
                  </a:ext>
                </a:extLst>
              </a:tr>
              <a:tr h="816354">
                <a:tc>
                  <a:txBody>
                    <a:bodyPr/>
                    <a:lstStyle/>
                    <a:p>
                      <a:r>
                        <a:rPr lang="en-US" sz="1400" dirty="0" err="1"/>
                        <a:t>Vinification</a:t>
                      </a:r>
                      <a:endParaRPr lang="en-US" sz="1400" dirty="0"/>
                    </a:p>
                  </a:txBody>
                  <a:tcPr marL="68580" marR="68580" marT="34290" marB="34290"/>
                </a:tc>
                <a:tc>
                  <a:txBody>
                    <a:bodyPr/>
                    <a:lstStyle/>
                    <a:p>
                      <a:r>
                        <a:rPr lang="en-US" sz="1600" dirty="0">
                          <a:effectLst/>
                          <a:latin typeface="+mn-lt"/>
                        </a:rPr>
                        <a:t> 25 days of extraction, UNFILTERED </a:t>
                      </a:r>
                    </a:p>
                  </a:txBody>
                  <a:tcPr marL="47625" marR="47625" marT="0" marB="0"/>
                </a:tc>
                <a:extLst>
                  <a:ext uri="{0D108BD9-81ED-4DB2-BD59-A6C34878D82A}">
                    <a16:rowId xmlns:a16="http://schemas.microsoft.com/office/drawing/2014/main" val="2950058806"/>
                  </a:ext>
                </a:extLst>
              </a:tr>
              <a:tr h="367997">
                <a:tc>
                  <a:txBody>
                    <a:bodyPr/>
                    <a:lstStyle/>
                    <a:p>
                      <a:r>
                        <a:rPr lang="en-US" sz="1400" dirty="0"/>
                        <a:t>Alcohol %</a:t>
                      </a:r>
                    </a:p>
                  </a:txBody>
                  <a:tcPr marL="68580" marR="68580" marT="34290" marB="34290"/>
                </a:tc>
                <a:tc>
                  <a:txBody>
                    <a:bodyPr/>
                    <a:lstStyle/>
                    <a:p>
                      <a:r>
                        <a:rPr lang="en-US" sz="1400" dirty="0"/>
                        <a:t>14</a:t>
                      </a:r>
                    </a:p>
                  </a:txBody>
                  <a:tcPr marL="68580" marR="68580" marT="34290" marB="34290"/>
                </a:tc>
                <a:extLst>
                  <a:ext uri="{0D108BD9-81ED-4DB2-BD59-A6C34878D82A}">
                    <a16:rowId xmlns:a16="http://schemas.microsoft.com/office/drawing/2014/main" val="1712716931"/>
                  </a:ext>
                </a:extLst>
              </a:tr>
              <a:tr h="367997">
                <a:tc>
                  <a:txBody>
                    <a:bodyPr/>
                    <a:lstStyle/>
                    <a:p>
                      <a:r>
                        <a:rPr lang="en-US" sz="1400" dirty="0"/>
                        <a:t>pH: 4</a:t>
                      </a:r>
                    </a:p>
                  </a:txBody>
                  <a:tcPr marL="68580" marR="68580" marT="34290" marB="34290"/>
                </a:tc>
                <a:tc>
                  <a:txBody>
                    <a:bodyPr/>
                    <a:lstStyle/>
                    <a:p>
                      <a:r>
                        <a:rPr lang="en-US" sz="1400" dirty="0"/>
                        <a:t>Acidity: 4.8g/</a:t>
                      </a:r>
                      <a:r>
                        <a:rPr lang="en-US" sz="1400" dirty="0" err="1"/>
                        <a:t>lt</a:t>
                      </a:r>
                      <a:endParaRPr lang="en-US" sz="1400" dirty="0"/>
                    </a:p>
                  </a:txBody>
                  <a:tcPr marL="68580" marR="68580" marT="34290" marB="34290"/>
                </a:tc>
                <a:extLst>
                  <a:ext uri="{0D108BD9-81ED-4DB2-BD59-A6C34878D82A}">
                    <a16:rowId xmlns:a16="http://schemas.microsoft.com/office/drawing/2014/main" val="2877500669"/>
                  </a:ext>
                </a:extLst>
              </a:tr>
            </a:tbl>
          </a:graphicData>
        </a:graphic>
      </p:graphicFrame>
      <p:pic>
        <p:nvPicPr>
          <p:cNvPr id="7" name="Picture 6">
            <a:extLst>
              <a:ext uri="{FF2B5EF4-FFF2-40B4-BE49-F238E27FC236}">
                <a16:creationId xmlns:a16="http://schemas.microsoft.com/office/drawing/2014/main" id="{95C6020E-780B-8241-A95B-AF8F3471A1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4248" y="1556792"/>
            <a:ext cx="1571477" cy="5301208"/>
          </a:xfrm>
          <a:prstGeom prst="rect">
            <a:avLst/>
          </a:prstGeom>
        </p:spPr>
      </p:pic>
    </p:spTree>
    <p:extLst>
      <p:ext uri="{BB962C8B-B14F-4D97-AF65-F5344CB8AC3E}">
        <p14:creationId xmlns:p14="http://schemas.microsoft.com/office/powerpoint/2010/main" val="27000004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70E9F-8C99-EB4D-89C2-EA530EF26FA5}"/>
              </a:ext>
            </a:extLst>
          </p:cNvPr>
          <p:cNvSpPr>
            <a:spLocks noGrp="1"/>
          </p:cNvSpPr>
          <p:nvPr>
            <p:ph type="title"/>
          </p:nvPr>
        </p:nvSpPr>
        <p:spPr>
          <a:xfrm>
            <a:off x="611560" y="620688"/>
            <a:ext cx="7393526" cy="693935"/>
          </a:xfrm>
        </p:spPr>
        <p:txBody>
          <a:bodyPr>
            <a:normAutofit/>
          </a:bodyPr>
          <a:lstStyle/>
          <a:p>
            <a:r>
              <a:rPr lang="en-US" sz="1800" b="1" dirty="0"/>
              <a:t>12. CLAUSS MTR 2020</a:t>
            </a:r>
          </a:p>
        </p:txBody>
      </p:sp>
      <p:pic>
        <p:nvPicPr>
          <p:cNvPr id="6" name="Picture 5">
            <a:extLst>
              <a:ext uri="{FF2B5EF4-FFF2-40B4-BE49-F238E27FC236}">
                <a16:creationId xmlns:a16="http://schemas.microsoft.com/office/drawing/2014/main" id="{3DD82CE9-B9E7-0A47-A8E0-4F43748CCC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5710" y="228600"/>
            <a:ext cx="2328809" cy="1050247"/>
          </a:xfrm>
          <a:prstGeom prst="rect">
            <a:avLst/>
          </a:prstGeom>
        </p:spPr>
      </p:pic>
      <p:graphicFrame>
        <p:nvGraphicFramePr>
          <p:cNvPr id="5" name="Table 4">
            <a:extLst>
              <a:ext uri="{FF2B5EF4-FFF2-40B4-BE49-F238E27FC236}">
                <a16:creationId xmlns:a16="http://schemas.microsoft.com/office/drawing/2014/main" id="{F4360FCE-E76D-D64C-9C7E-3665814FA3D9}"/>
              </a:ext>
            </a:extLst>
          </p:cNvPr>
          <p:cNvGraphicFramePr>
            <a:graphicFrameLocks noGrp="1"/>
          </p:cNvGraphicFramePr>
          <p:nvPr>
            <p:extLst>
              <p:ext uri="{D42A27DB-BD31-4B8C-83A1-F6EECF244321}">
                <p14:modId xmlns:p14="http://schemas.microsoft.com/office/powerpoint/2010/main" val="2640262455"/>
              </p:ext>
            </p:extLst>
          </p:nvPr>
        </p:nvGraphicFramePr>
        <p:xfrm>
          <a:off x="395536" y="1591084"/>
          <a:ext cx="5904656" cy="5072390"/>
        </p:xfrm>
        <a:graphic>
          <a:graphicData uri="http://schemas.openxmlformats.org/drawingml/2006/table">
            <a:tbl>
              <a:tblPr firstRow="1" bandRow="1">
                <a:tableStyleId>{073A0DAA-6AF3-43AB-8588-CEC1D06C72B9}</a:tableStyleId>
              </a:tblPr>
              <a:tblGrid>
                <a:gridCol w="1853614">
                  <a:extLst>
                    <a:ext uri="{9D8B030D-6E8A-4147-A177-3AD203B41FA5}">
                      <a16:colId xmlns:a16="http://schemas.microsoft.com/office/drawing/2014/main" val="1204406582"/>
                    </a:ext>
                  </a:extLst>
                </a:gridCol>
                <a:gridCol w="4051042">
                  <a:extLst>
                    <a:ext uri="{9D8B030D-6E8A-4147-A177-3AD203B41FA5}">
                      <a16:colId xmlns:a16="http://schemas.microsoft.com/office/drawing/2014/main" val="1492906567"/>
                    </a:ext>
                  </a:extLst>
                </a:gridCol>
              </a:tblGrid>
              <a:tr h="367997">
                <a:tc>
                  <a:txBody>
                    <a:bodyPr/>
                    <a:lstStyle/>
                    <a:p>
                      <a:r>
                        <a:rPr lang="en-US" sz="1400" dirty="0">
                          <a:solidFill>
                            <a:schemeClr val="bg1"/>
                          </a:solidFill>
                        </a:rPr>
                        <a:t>Grape</a:t>
                      </a:r>
                      <a:r>
                        <a:rPr lang="en-US" sz="1400" dirty="0">
                          <a:solidFill>
                            <a:schemeClr val="tx1"/>
                          </a:solidFill>
                        </a:rPr>
                        <a:t>11</a:t>
                      </a:r>
                    </a:p>
                  </a:txBody>
                  <a:tcPr marL="68580" marR="68580" marT="34290" marB="34290"/>
                </a:tc>
                <a:tc>
                  <a:txBody>
                    <a:bodyPr/>
                    <a:lstStyle/>
                    <a:p>
                      <a:r>
                        <a:rPr lang="en-US" sz="1400" dirty="0">
                          <a:solidFill>
                            <a:schemeClr val="bg1"/>
                          </a:solidFill>
                        </a:rPr>
                        <a:t>Mavrodaphne</a:t>
                      </a:r>
                    </a:p>
                  </a:txBody>
                  <a:tcPr marL="68580" marR="68580" marT="34290" marB="34290"/>
                </a:tc>
                <a:extLst>
                  <a:ext uri="{0D108BD9-81ED-4DB2-BD59-A6C34878D82A}">
                    <a16:rowId xmlns:a16="http://schemas.microsoft.com/office/drawing/2014/main" val="3765416981"/>
                  </a:ext>
                </a:extLst>
              </a:tr>
              <a:tr h="367997">
                <a:tc>
                  <a:txBody>
                    <a:bodyPr/>
                    <a:lstStyle/>
                    <a:p>
                      <a:r>
                        <a:rPr lang="en-US" sz="1400" dirty="0"/>
                        <a:t>Denomination</a:t>
                      </a:r>
                    </a:p>
                  </a:txBody>
                  <a:tcPr marL="68580" marR="68580" marT="34290" marB="34290"/>
                </a:tc>
                <a:tc>
                  <a:txBody>
                    <a:bodyPr/>
                    <a:lstStyle/>
                    <a:p>
                      <a:r>
                        <a:rPr lang="en-US" sz="1400" dirty="0"/>
                        <a:t>PGI Achaia</a:t>
                      </a:r>
                    </a:p>
                  </a:txBody>
                  <a:tcPr marL="68580" marR="68580" marT="34290" marB="34290"/>
                </a:tc>
                <a:extLst>
                  <a:ext uri="{0D108BD9-81ED-4DB2-BD59-A6C34878D82A}">
                    <a16:rowId xmlns:a16="http://schemas.microsoft.com/office/drawing/2014/main" val="2933744512"/>
                  </a:ext>
                </a:extLst>
              </a:tr>
              <a:tr h="367997">
                <a:tc>
                  <a:txBody>
                    <a:bodyPr/>
                    <a:lstStyle/>
                    <a:p>
                      <a:r>
                        <a:rPr lang="en-US" sz="1400" dirty="0"/>
                        <a:t>Viticulture</a:t>
                      </a:r>
                    </a:p>
                  </a:txBody>
                  <a:tcPr marL="68580" marR="68580" marT="34290" marB="34290"/>
                </a:tc>
                <a:tc>
                  <a:txBody>
                    <a:bodyPr/>
                    <a:lstStyle/>
                    <a:p>
                      <a:r>
                        <a:rPr lang="en-US" sz="1400" dirty="0"/>
                        <a:t>Organic</a:t>
                      </a:r>
                    </a:p>
                  </a:txBody>
                  <a:tcPr marL="68580" marR="68580" marT="34290" marB="34290"/>
                </a:tc>
                <a:extLst>
                  <a:ext uri="{0D108BD9-81ED-4DB2-BD59-A6C34878D82A}">
                    <a16:rowId xmlns:a16="http://schemas.microsoft.com/office/drawing/2014/main" val="1174336719"/>
                  </a:ext>
                </a:extLst>
              </a:tr>
              <a:tr h="367997">
                <a:tc>
                  <a:txBody>
                    <a:bodyPr/>
                    <a:lstStyle/>
                    <a:p>
                      <a:r>
                        <a:rPr lang="en-US" sz="1400" dirty="0"/>
                        <a:t>Soil</a:t>
                      </a:r>
                    </a:p>
                  </a:txBody>
                  <a:tcPr marL="68580" marR="68580" marT="34290" marB="34290"/>
                </a:tc>
                <a:tc>
                  <a:txBody>
                    <a:bodyPr/>
                    <a:lstStyle/>
                    <a:p>
                      <a:r>
                        <a:rPr lang="en-US" sz="1400" dirty="0"/>
                        <a:t>Sandy clay</a:t>
                      </a:r>
                    </a:p>
                  </a:txBody>
                  <a:tcPr marL="68580" marR="68580" marT="34290" marB="34290"/>
                </a:tc>
                <a:extLst>
                  <a:ext uri="{0D108BD9-81ED-4DB2-BD59-A6C34878D82A}">
                    <a16:rowId xmlns:a16="http://schemas.microsoft.com/office/drawing/2014/main" val="4238082611"/>
                  </a:ext>
                </a:extLst>
              </a:tr>
              <a:tr h="367997">
                <a:tc>
                  <a:txBody>
                    <a:bodyPr/>
                    <a:lstStyle/>
                    <a:p>
                      <a:r>
                        <a:rPr lang="en-US" sz="1400" dirty="0"/>
                        <a:t>Altitude</a:t>
                      </a:r>
                    </a:p>
                  </a:txBody>
                  <a:tcPr marL="68580" marR="68580" marT="34290" marB="34290"/>
                </a:tc>
                <a:tc>
                  <a:txBody>
                    <a:bodyPr/>
                    <a:lstStyle/>
                    <a:p>
                      <a:r>
                        <a:rPr lang="en-US" sz="1400" dirty="0"/>
                        <a:t>350m</a:t>
                      </a:r>
                    </a:p>
                  </a:txBody>
                  <a:tcPr marL="68580" marR="68580" marT="34290" marB="34290"/>
                </a:tc>
                <a:extLst>
                  <a:ext uri="{0D108BD9-81ED-4DB2-BD59-A6C34878D82A}">
                    <a16:rowId xmlns:a16="http://schemas.microsoft.com/office/drawing/2014/main" val="816296496"/>
                  </a:ext>
                </a:extLst>
              </a:tr>
              <a:tr h="367997">
                <a:tc>
                  <a:txBody>
                    <a:bodyPr/>
                    <a:lstStyle/>
                    <a:p>
                      <a:r>
                        <a:rPr lang="en-US" sz="1400" dirty="0"/>
                        <a:t>Vineyard age</a:t>
                      </a:r>
                    </a:p>
                  </a:txBody>
                  <a:tcPr marL="68580" marR="68580" marT="34290" marB="34290"/>
                </a:tc>
                <a:tc>
                  <a:txBody>
                    <a:bodyPr/>
                    <a:lstStyle/>
                    <a:p>
                      <a:r>
                        <a:rPr lang="en-US" sz="1400" dirty="0"/>
                        <a:t>55 years</a:t>
                      </a:r>
                    </a:p>
                  </a:txBody>
                  <a:tcPr marL="68580" marR="68580" marT="34290" marB="34290"/>
                </a:tc>
                <a:extLst>
                  <a:ext uri="{0D108BD9-81ED-4DB2-BD59-A6C34878D82A}">
                    <a16:rowId xmlns:a16="http://schemas.microsoft.com/office/drawing/2014/main" val="767907170"/>
                  </a:ext>
                </a:extLst>
              </a:tr>
              <a:tr h="1760417">
                <a:tc>
                  <a:txBody>
                    <a:bodyPr/>
                    <a:lstStyle/>
                    <a:p>
                      <a:r>
                        <a:rPr lang="en-US" sz="1400" dirty="0" err="1"/>
                        <a:t>Vinification</a:t>
                      </a:r>
                      <a:endParaRPr lang="en-US" sz="1400" dirty="0"/>
                    </a:p>
                  </a:txBody>
                  <a:tcPr marL="68580" marR="68580" marT="34290" marB="34290"/>
                </a:tc>
                <a:tc>
                  <a:txBody>
                    <a:bodyPr/>
                    <a:lstStyle/>
                    <a:p>
                      <a:r>
                        <a:rPr lang="en-US" sz="1400" kern="1200" dirty="0" err="1">
                          <a:solidFill>
                            <a:schemeClr val="dk1"/>
                          </a:solidFill>
                          <a:effectLst/>
                          <a:latin typeface="+mn-lt"/>
                          <a:ea typeface="+mn-ea"/>
                          <a:cs typeface="+mn-cs"/>
                        </a:rPr>
                        <a:t>Appasimento</a:t>
                      </a:r>
                      <a:r>
                        <a:rPr lang="en-US" sz="1400" kern="1200" dirty="0">
                          <a:solidFill>
                            <a:schemeClr val="dk1"/>
                          </a:solidFill>
                          <a:effectLst/>
                          <a:latin typeface="+mn-lt"/>
                          <a:ea typeface="+mn-ea"/>
                          <a:cs typeface="+mn-cs"/>
                        </a:rPr>
                        <a:t> method for 2 days in specially designed</a:t>
                      </a:r>
                    </a:p>
                    <a:p>
                      <a:r>
                        <a:rPr lang="en-US" sz="1400" kern="1200" dirty="0">
                          <a:solidFill>
                            <a:schemeClr val="dk1"/>
                          </a:solidFill>
                          <a:effectLst/>
                          <a:latin typeface="+mn-lt"/>
                          <a:ea typeface="+mn-ea"/>
                          <a:cs typeface="+mn-cs"/>
                        </a:rPr>
                        <a:t>construction. Fermentative extraction at low temperature, </a:t>
                      </a:r>
                      <a:r>
                        <a:rPr lang="en-US" sz="1400" kern="1200" dirty="0" err="1">
                          <a:solidFill>
                            <a:schemeClr val="dk1"/>
                          </a:solidFill>
                          <a:effectLst/>
                          <a:latin typeface="+mn-lt"/>
                          <a:ea typeface="+mn-ea"/>
                          <a:cs typeface="+mn-cs"/>
                        </a:rPr>
                        <a:t>vinification</a:t>
                      </a:r>
                      <a:r>
                        <a:rPr lang="en-US" sz="1400" kern="1200" dirty="0">
                          <a:solidFill>
                            <a:schemeClr val="dk1"/>
                          </a:solidFill>
                          <a:effectLst/>
                          <a:latin typeface="+mn-lt"/>
                          <a:ea typeface="+mn-ea"/>
                          <a:cs typeface="+mn-cs"/>
                        </a:rPr>
                        <a:t> in wooden </a:t>
                      </a:r>
                      <a:r>
                        <a:rPr lang="en-US" sz="1400" kern="1200" dirty="0" err="1">
                          <a:solidFill>
                            <a:schemeClr val="dk1"/>
                          </a:solidFill>
                          <a:effectLst/>
                          <a:latin typeface="+mn-lt"/>
                          <a:ea typeface="+mn-ea"/>
                          <a:cs typeface="+mn-cs"/>
                        </a:rPr>
                        <a:t>fermentors</a:t>
                      </a:r>
                      <a:r>
                        <a:rPr lang="en-US" sz="1400" kern="1200" dirty="0">
                          <a:solidFill>
                            <a:schemeClr val="dk1"/>
                          </a:solidFill>
                          <a:effectLst/>
                          <a:latin typeface="+mn-lt"/>
                          <a:ea typeface="+mn-ea"/>
                          <a:cs typeface="+mn-cs"/>
                        </a:rPr>
                        <a:t> with mild </a:t>
                      </a:r>
                      <a:r>
                        <a:rPr lang="en-US" sz="1400" kern="1200" dirty="0" err="1">
                          <a:solidFill>
                            <a:schemeClr val="dk1"/>
                          </a:solidFill>
                          <a:effectLst/>
                          <a:latin typeface="+mn-lt"/>
                          <a:ea typeface="+mn-ea"/>
                          <a:cs typeface="+mn-cs"/>
                        </a:rPr>
                        <a:t>pigeage</a:t>
                      </a:r>
                      <a:r>
                        <a:rPr lang="en-US" sz="1400" kern="1200" dirty="0">
                          <a:solidFill>
                            <a:schemeClr val="dk1"/>
                          </a:solidFill>
                          <a:effectLst/>
                          <a:latin typeface="+mn-lt"/>
                          <a:ea typeface="+mn-ea"/>
                          <a:cs typeface="+mn-cs"/>
                        </a:rPr>
                        <a:t> the grape puree manually and gentle manual pressure on wooden press. </a:t>
                      </a:r>
                    </a:p>
                    <a:p>
                      <a:r>
                        <a:rPr lang="en-US" sz="1400" kern="1200" dirty="0">
                          <a:solidFill>
                            <a:schemeClr val="dk1"/>
                          </a:solidFill>
                          <a:effectLst/>
                          <a:latin typeface="+mn-lt"/>
                          <a:ea typeface="+mn-ea"/>
                          <a:cs typeface="+mn-cs"/>
                        </a:rPr>
                        <a:t>Aging 14 months in French oak</a:t>
                      </a:r>
                    </a:p>
                    <a:p>
                      <a:r>
                        <a:rPr lang="en-US" sz="1400" kern="1200" dirty="0">
                          <a:solidFill>
                            <a:schemeClr val="dk1"/>
                          </a:solidFill>
                          <a:effectLst/>
                          <a:latin typeface="+mn-lt"/>
                          <a:ea typeface="+mn-ea"/>
                          <a:cs typeface="+mn-cs"/>
                        </a:rPr>
                        <a:t>225lt second-use barrels.</a:t>
                      </a:r>
                    </a:p>
                  </a:txBody>
                  <a:tcPr marL="68580" marR="68580" marT="34290" marB="34290"/>
                </a:tc>
                <a:extLst>
                  <a:ext uri="{0D108BD9-81ED-4DB2-BD59-A6C34878D82A}">
                    <a16:rowId xmlns:a16="http://schemas.microsoft.com/office/drawing/2014/main" val="2950058806"/>
                  </a:ext>
                </a:extLst>
              </a:tr>
              <a:tr h="367997">
                <a:tc>
                  <a:txBody>
                    <a:bodyPr/>
                    <a:lstStyle/>
                    <a:p>
                      <a:r>
                        <a:rPr lang="en-US" sz="1400" dirty="0"/>
                        <a:t>Alcohol %</a:t>
                      </a:r>
                    </a:p>
                  </a:txBody>
                  <a:tcPr marL="68580" marR="68580" marT="34290" marB="34290"/>
                </a:tc>
                <a:tc>
                  <a:txBody>
                    <a:bodyPr/>
                    <a:lstStyle/>
                    <a:p>
                      <a:r>
                        <a:rPr lang="en-US" sz="1400" dirty="0"/>
                        <a:t>16</a:t>
                      </a:r>
                    </a:p>
                  </a:txBody>
                  <a:tcPr marL="68580" marR="68580" marT="34290" marB="34290"/>
                </a:tc>
                <a:extLst>
                  <a:ext uri="{0D108BD9-81ED-4DB2-BD59-A6C34878D82A}">
                    <a16:rowId xmlns:a16="http://schemas.microsoft.com/office/drawing/2014/main" val="1712716931"/>
                  </a:ext>
                </a:extLst>
              </a:tr>
              <a:tr h="367997">
                <a:tc>
                  <a:txBody>
                    <a:bodyPr/>
                    <a:lstStyle/>
                    <a:p>
                      <a:r>
                        <a:rPr lang="en-US" sz="1400" dirty="0"/>
                        <a:t>pH: 3.58</a:t>
                      </a:r>
                    </a:p>
                  </a:txBody>
                  <a:tcPr marL="68580" marR="68580" marT="34290" marB="34290"/>
                </a:tc>
                <a:tc>
                  <a:txBody>
                    <a:bodyPr/>
                    <a:lstStyle/>
                    <a:p>
                      <a:r>
                        <a:rPr lang="en-US" sz="1400" dirty="0"/>
                        <a:t>Acidity: 6.3 g/</a:t>
                      </a:r>
                      <a:r>
                        <a:rPr lang="en-US" sz="1400" dirty="0" err="1"/>
                        <a:t>lt</a:t>
                      </a:r>
                      <a:endParaRPr lang="en-US" sz="1400" dirty="0"/>
                    </a:p>
                  </a:txBody>
                  <a:tcPr marL="68580" marR="68580" marT="34290" marB="34290"/>
                </a:tc>
                <a:extLst>
                  <a:ext uri="{0D108BD9-81ED-4DB2-BD59-A6C34878D82A}">
                    <a16:rowId xmlns:a16="http://schemas.microsoft.com/office/drawing/2014/main" val="2877500669"/>
                  </a:ext>
                </a:extLst>
              </a:tr>
              <a:tr h="367997">
                <a:tc>
                  <a:txBody>
                    <a:bodyPr/>
                    <a:lstStyle/>
                    <a:p>
                      <a:r>
                        <a:rPr lang="en-US" sz="1400" dirty="0"/>
                        <a:t>Production</a:t>
                      </a:r>
                    </a:p>
                  </a:txBody>
                  <a:tcPr marL="68580" marR="68580" marT="34290" marB="34290"/>
                </a:tc>
                <a:tc>
                  <a:txBody>
                    <a:bodyPr/>
                    <a:lstStyle/>
                    <a:p>
                      <a:r>
                        <a:rPr lang="en-US" sz="1400" dirty="0"/>
                        <a:t>1000 bottles</a:t>
                      </a:r>
                    </a:p>
                  </a:txBody>
                  <a:tcPr marL="68580" marR="68580" marT="34290" marB="34290"/>
                </a:tc>
                <a:extLst>
                  <a:ext uri="{0D108BD9-81ED-4DB2-BD59-A6C34878D82A}">
                    <a16:rowId xmlns:a16="http://schemas.microsoft.com/office/drawing/2014/main" val="259074143"/>
                  </a:ext>
                </a:extLst>
              </a:tr>
            </a:tbl>
          </a:graphicData>
        </a:graphic>
      </p:graphicFrame>
      <p:pic>
        <p:nvPicPr>
          <p:cNvPr id="7" name="Picture 6">
            <a:extLst>
              <a:ext uri="{FF2B5EF4-FFF2-40B4-BE49-F238E27FC236}">
                <a16:creationId xmlns:a16="http://schemas.microsoft.com/office/drawing/2014/main" id="{53CBB957-A5D9-3148-AE70-417EF752E0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1822" y="1670935"/>
            <a:ext cx="1376584" cy="4992539"/>
          </a:xfrm>
          <a:prstGeom prst="rect">
            <a:avLst/>
          </a:prstGeom>
        </p:spPr>
      </p:pic>
    </p:spTree>
    <p:extLst>
      <p:ext uri="{BB962C8B-B14F-4D97-AF65-F5344CB8AC3E}">
        <p14:creationId xmlns:p14="http://schemas.microsoft.com/office/powerpoint/2010/main" val="11789028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1 - Τίτλος">
            <a:extLst>
              <a:ext uri="{FF2B5EF4-FFF2-40B4-BE49-F238E27FC236}">
                <a16:creationId xmlns:a16="http://schemas.microsoft.com/office/drawing/2014/main" id="{DB949739-DE71-3047-AAB6-AEF923103455}"/>
              </a:ext>
            </a:extLst>
          </p:cNvPr>
          <p:cNvSpPr>
            <a:spLocks noGrp="1"/>
          </p:cNvSpPr>
          <p:nvPr>
            <p:ph type="title"/>
          </p:nvPr>
        </p:nvSpPr>
        <p:spPr>
          <a:xfrm>
            <a:off x="684213" y="260350"/>
            <a:ext cx="3814762" cy="990600"/>
          </a:xfrm>
        </p:spPr>
        <p:txBody>
          <a:bodyPr/>
          <a:lstStyle/>
          <a:p>
            <a:pPr eaLnBrk="1" hangingPunct="1"/>
            <a:r>
              <a:rPr lang="en-US" altLang="el-GR" sz="2400" b="1" dirty="0"/>
              <a:t>MAVRODAPHNE</a:t>
            </a:r>
            <a:endParaRPr lang="el-GR" altLang="el-GR" sz="2400" b="1" dirty="0"/>
          </a:p>
        </p:txBody>
      </p:sp>
      <p:sp>
        <p:nvSpPr>
          <p:cNvPr id="19459" name="2 - Θέση περιεχομένου">
            <a:extLst>
              <a:ext uri="{FF2B5EF4-FFF2-40B4-BE49-F238E27FC236}">
                <a16:creationId xmlns:a16="http://schemas.microsoft.com/office/drawing/2014/main" id="{97CED1CE-C283-3940-B5DC-DFB83912227A}"/>
              </a:ext>
            </a:extLst>
          </p:cNvPr>
          <p:cNvSpPr>
            <a:spLocks noGrp="1"/>
          </p:cNvSpPr>
          <p:nvPr>
            <p:ph sz="quarter" idx="1"/>
          </p:nvPr>
        </p:nvSpPr>
        <p:spPr>
          <a:xfrm>
            <a:off x="179388" y="1741488"/>
            <a:ext cx="5329237" cy="4495800"/>
          </a:xfrm>
        </p:spPr>
        <p:txBody>
          <a:bodyPr/>
          <a:lstStyle/>
          <a:p>
            <a:pPr eaLnBrk="1" hangingPunct="1">
              <a:buFont typeface="Wingdings" pitchFamily="2" charset="2"/>
              <a:buChar char="q"/>
            </a:pPr>
            <a:r>
              <a:rPr lang="en-US" altLang="el-GR" sz="2400" dirty="0"/>
              <a:t>Ionian Islands &amp; Peloponnese</a:t>
            </a:r>
          </a:p>
          <a:p>
            <a:pPr eaLnBrk="1" hangingPunct="1">
              <a:buFont typeface="Wingdings" pitchFamily="2" charset="2"/>
              <a:buChar char="q"/>
            </a:pPr>
            <a:r>
              <a:rPr lang="en-US" altLang="el-GR" sz="2400" dirty="0"/>
              <a:t>Vigorous growth</a:t>
            </a:r>
          </a:p>
          <a:p>
            <a:pPr eaLnBrk="1" hangingPunct="1">
              <a:buFont typeface="Wingdings" pitchFamily="2" charset="2"/>
              <a:buChar char="q"/>
            </a:pPr>
            <a:r>
              <a:rPr lang="en-US" altLang="el-GR" sz="2400" dirty="0"/>
              <a:t>Sensitive to diseases and draught</a:t>
            </a:r>
          </a:p>
          <a:p>
            <a:pPr eaLnBrk="1" hangingPunct="1">
              <a:buFont typeface="Wingdings" pitchFamily="2" charset="2"/>
              <a:buChar char="q"/>
            </a:pPr>
            <a:r>
              <a:rPr lang="en-US" altLang="el-GR" sz="2400" dirty="0"/>
              <a:t>Late ripening variety</a:t>
            </a:r>
          </a:p>
          <a:p>
            <a:pPr eaLnBrk="1" hangingPunct="1">
              <a:buFont typeface="Wingdings" pitchFamily="2" charset="2"/>
              <a:buChar char="q"/>
            </a:pPr>
            <a:r>
              <a:rPr lang="en-US" altLang="el-GR" sz="2400" dirty="0"/>
              <a:t>Dry and sweet wines</a:t>
            </a:r>
          </a:p>
          <a:p>
            <a:pPr eaLnBrk="1" hangingPunct="1">
              <a:buFont typeface="Wingdings" pitchFamily="2" charset="2"/>
              <a:buChar char="q"/>
            </a:pPr>
            <a:r>
              <a:rPr lang="en-US" altLang="el-GR" sz="2400" dirty="0"/>
              <a:t>Deep color</a:t>
            </a:r>
          </a:p>
          <a:p>
            <a:pPr eaLnBrk="1" hangingPunct="1">
              <a:buFont typeface="Wingdings" pitchFamily="2" charset="2"/>
              <a:buChar char="q"/>
            </a:pPr>
            <a:r>
              <a:rPr lang="en-US" altLang="el-GR" sz="2400" dirty="0"/>
              <a:t>High level of tannins</a:t>
            </a:r>
          </a:p>
          <a:p>
            <a:pPr eaLnBrk="1" hangingPunct="1">
              <a:buFont typeface="Wingdings" pitchFamily="2" charset="2"/>
              <a:buChar char="q"/>
            </a:pPr>
            <a:endParaRPr lang="en-US" altLang="el-GR" dirty="0"/>
          </a:p>
          <a:p>
            <a:pPr eaLnBrk="1" hangingPunct="1">
              <a:buFont typeface="Wingdings" pitchFamily="2" charset="2"/>
              <a:buChar char="q"/>
            </a:pPr>
            <a:endParaRPr lang="en-US" altLang="el-GR" dirty="0"/>
          </a:p>
          <a:p>
            <a:pPr eaLnBrk="1" hangingPunct="1">
              <a:buFont typeface="Wingdings" pitchFamily="2" charset="2"/>
              <a:buChar char="q"/>
            </a:pPr>
            <a:endParaRPr lang="en-US" altLang="el-GR" dirty="0"/>
          </a:p>
          <a:p>
            <a:pPr eaLnBrk="1" hangingPunct="1">
              <a:buFont typeface="Wingdings" pitchFamily="2" charset="2"/>
              <a:buChar char="q"/>
            </a:pPr>
            <a:endParaRPr lang="en-US" altLang="el-GR" dirty="0"/>
          </a:p>
          <a:p>
            <a:pPr eaLnBrk="1" hangingPunct="1">
              <a:buFont typeface="Wingdings" pitchFamily="2" charset="2"/>
              <a:buChar char="q"/>
            </a:pPr>
            <a:endParaRPr lang="en-US" altLang="el-GR" dirty="0"/>
          </a:p>
          <a:p>
            <a:pPr eaLnBrk="1" hangingPunct="1">
              <a:buFont typeface="Wingdings" pitchFamily="2" charset="2"/>
              <a:buChar char="q"/>
            </a:pPr>
            <a:endParaRPr lang="en-US" altLang="el-GR" dirty="0"/>
          </a:p>
          <a:p>
            <a:pPr eaLnBrk="1" hangingPunct="1">
              <a:buFont typeface="Wingdings" pitchFamily="2" charset="2"/>
              <a:buChar char="q"/>
            </a:pPr>
            <a:endParaRPr lang="en-US" altLang="el-GR" dirty="0"/>
          </a:p>
        </p:txBody>
      </p:sp>
      <p:pic>
        <p:nvPicPr>
          <p:cNvPr id="19461" name="Picture 10" descr="achaia clauss.jpg">
            <a:extLst>
              <a:ext uri="{FF2B5EF4-FFF2-40B4-BE49-F238E27FC236}">
                <a16:creationId xmlns:a16="http://schemas.microsoft.com/office/drawing/2014/main" id="{66FDEDD2-0669-3942-A07A-829D0370924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32316" y="2276873"/>
            <a:ext cx="4156257" cy="2768462"/>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9462" name="2 - Θέση υποσέλιδου">
            <a:extLst>
              <a:ext uri="{FF2B5EF4-FFF2-40B4-BE49-F238E27FC236}">
                <a16:creationId xmlns:a16="http://schemas.microsoft.com/office/drawing/2014/main" id="{0FEA4742-46A2-264B-808C-67BCC20D1691}"/>
              </a:ext>
            </a:extLst>
          </p:cNvPr>
          <p:cNvSpPr>
            <a:spLocks noGrp="1"/>
          </p:cNvSpPr>
          <p:nvPr/>
        </p:nvSpPr>
        <p:spPr bwMode="auto">
          <a:xfrm>
            <a:off x="611188" y="6308725"/>
            <a:ext cx="792321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ts val="700"/>
              </a:spcBef>
              <a:buClr>
                <a:schemeClr val="accent2"/>
              </a:buClr>
              <a:buSzPct val="60000"/>
              <a:buFont typeface="Wingdings" pitchFamily="2" charset="2"/>
              <a:buChar char=""/>
              <a:defRPr sz="2900">
                <a:solidFill>
                  <a:schemeClr val="tx1"/>
                </a:solidFill>
                <a:latin typeface="Calibri" panose="020F0502020204030204" pitchFamily="34" charset="0"/>
              </a:defRPr>
            </a:lvl1pPr>
            <a:lvl2pPr marL="639763" indent="-273050" eaLnBrk="0" hangingPunct="0">
              <a:spcBef>
                <a:spcPts val="550"/>
              </a:spcBef>
              <a:buClr>
                <a:schemeClr val="accent1"/>
              </a:buClr>
              <a:buSzPct val="70000"/>
              <a:buFont typeface="Wingdings 2" pitchFamily="2" charset="2"/>
              <a:buChar char=""/>
              <a:defRPr sz="2600">
                <a:solidFill>
                  <a:schemeClr val="tx1"/>
                </a:solidFill>
                <a:latin typeface="Calibri" panose="020F0502020204030204" pitchFamily="34" charset="0"/>
              </a:defRPr>
            </a:lvl2pPr>
            <a:lvl3pPr indent="-228600" eaLnBrk="0" hangingPunct="0">
              <a:spcBef>
                <a:spcPts val="500"/>
              </a:spcBef>
              <a:buClr>
                <a:schemeClr val="accent2"/>
              </a:buClr>
              <a:buSzPct val="75000"/>
              <a:buFont typeface="Wingdings" pitchFamily="2" charset="2"/>
              <a:buChar char=""/>
              <a:defRPr sz="2300">
                <a:solidFill>
                  <a:schemeClr val="tx1"/>
                </a:solidFill>
                <a:latin typeface="Calibri" panose="020F0502020204030204" pitchFamily="34" charset="0"/>
              </a:defRPr>
            </a:lvl3pPr>
            <a:lvl4pPr indent="-228600" eaLnBrk="0" hangingPunct="0">
              <a:spcBef>
                <a:spcPts val="400"/>
              </a:spcBef>
              <a:buClr>
                <a:srgbClr val="A8CDD7"/>
              </a:buClr>
              <a:buSzPct val="75000"/>
              <a:buFont typeface="Wingdings" pitchFamily="2" charset="2"/>
              <a:buChar char=""/>
              <a:defRPr sz="2000">
                <a:solidFill>
                  <a:schemeClr val="tx1"/>
                </a:solidFill>
                <a:latin typeface="Calibri" panose="020F0502020204030204" pitchFamily="34" charset="0"/>
              </a:defRPr>
            </a:lvl4pPr>
            <a:lvl5pPr indent="-228600" eaLnBrk="0" hangingPunct="0">
              <a:spcBef>
                <a:spcPts val="400"/>
              </a:spcBef>
              <a:buClr>
                <a:srgbClr val="C0BEAF"/>
              </a:buClr>
              <a:buSzPct val="65000"/>
              <a:buFont typeface="Wingdings" pitchFamily="2" charset="2"/>
              <a:buChar char=""/>
              <a:defRPr sz="2000">
                <a:solidFill>
                  <a:schemeClr val="tx1"/>
                </a:solidFill>
                <a:latin typeface="Calibri" panose="020F0502020204030204" pitchFamily="34" charset="0"/>
              </a:defRPr>
            </a:lvl5pPr>
            <a:lvl6pPr indent="-228600" eaLnBrk="0" fontAlgn="base" hangingPunct="0">
              <a:spcBef>
                <a:spcPts val="400"/>
              </a:spcBef>
              <a:spcAft>
                <a:spcPct val="0"/>
              </a:spcAft>
              <a:buClr>
                <a:srgbClr val="C0BEAF"/>
              </a:buClr>
              <a:buSzPct val="65000"/>
              <a:buFont typeface="Wingdings" pitchFamily="2" charset="2"/>
              <a:buChar char=""/>
              <a:defRPr sz="2000">
                <a:solidFill>
                  <a:schemeClr val="tx1"/>
                </a:solidFill>
                <a:latin typeface="Calibri" panose="020F0502020204030204" pitchFamily="34" charset="0"/>
              </a:defRPr>
            </a:lvl6pPr>
            <a:lvl7pPr indent="-228600" eaLnBrk="0" fontAlgn="base" hangingPunct="0">
              <a:spcBef>
                <a:spcPts val="400"/>
              </a:spcBef>
              <a:spcAft>
                <a:spcPct val="0"/>
              </a:spcAft>
              <a:buClr>
                <a:srgbClr val="C0BEAF"/>
              </a:buClr>
              <a:buSzPct val="65000"/>
              <a:buFont typeface="Wingdings" pitchFamily="2" charset="2"/>
              <a:buChar char=""/>
              <a:defRPr sz="2000">
                <a:solidFill>
                  <a:schemeClr val="tx1"/>
                </a:solidFill>
                <a:latin typeface="Calibri" panose="020F0502020204030204" pitchFamily="34" charset="0"/>
              </a:defRPr>
            </a:lvl7pPr>
            <a:lvl8pPr indent="-228600" eaLnBrk="0" fontAlgn="base" hangingPunct="0">
              <a:spcBef>
                <a:spcPts val="400"/>
              </a:spcBef>
              <a:spcAft>
                <a:spcPct val="0"/>
              </a:spcAft>
              <a:buClr>
                <a:srgbClr val="C0BEAF"/>
              </a:buClr>
              <a:buSzPct val="65000"/>
              <a:buFont typeface="Wingdings" pitchFamily="2" charset="2"/>
              <a:buChar char=""/>
              <a:defRPr sz="2000">
                <a:solidFill>
                  <a:schemeClr val="tx1"/>
                </a:solidFill>
                <a:latin typeface="Calibri" panose="020F0502020204030204" pitchFamily="34" charset="0"/>
              </a:defRPr>
            </a:lvl8pPr>
            <a:lvl9pPr indent="-228600" eaLnBrk="0" fontAlgn="base" hangingPunct="0">
              <a:spcBef>
                <a:spcPts val="400"/>
              </a:spcBef>
              <a:spcAft>
                <a:spcPct val="0"/>
              </a:spcAft>
              <a:buClr>
                <a:srgbClr val="C0BEAF"/>
              </a:buClr>
              <a:buSzPct val="65000"/>
              <a:buFont typeface="Wingdings" pitchFamily="2" charset="2"/>
              <a:buChar char=""/>
              <a:defRPr sz="2000">
                <a:solidFill>
                  <a:schemeClr val="tx1"/>
                </a:solidFill>
                <a:latin typeface="Calibri" panose="020F0502020204030204" pitchFamily="34" charset="0"/>
              </a:defRPr>
            </a:lvl9pPr>
          </a:lstStyle>
          <a:p>
            <a:pPr algn="ctr" eaLnBrk="1" hangingPunct="1">
              <a:spcBef>
                <a:spcPct val="0"/>
              </a:spcBef>
              <a:buClrTx/>
              <a:buSzTx/>
              <a:buFontTx/>
              <a:buNone/>
            </a:pPr>
            <a:r>
              <a:rPr lang="en-US" altLang="el-GR" sz="1400">
                <a:solidFill>
                  <a:schemeClr val="tx2"/>
                </a:solidFill>
                <a:latin typeface="Arial" panose="020B0604020202020204" pitchFamily="34" charset="0"/>
                <a:cs typeface="Arial" panose="020B0604020202020204" pitchFamily="34" charset="0"/>
              </a:rPr>
              <a:t>©  </a:t>
            </a:r>
            <a:r>
              <a:rPr lang="en-US" altLang="el-GR" sz="1400">
                <a:solidFill>
                  <a:schemeClr val="tx2"/>
                </a:solidFill>
                <a:latin typeface="Tw Cen MT" panose="020B0602020104020603" pitchFamily="34" charset="77"/>
              </a:rPr>
              <a:t>Wines of Greece</a:t>
            </a:r>
            <a:endParaRPr lang="el-GR" altLang="el-GR" sz="1400">
              <a:solidFill>
                <a:schemeClr val="tx2"/>
              </a:solidFill>
            </a:endParaRPr>
          </a:p>
        </p:txBody>
      </p:sp>
      <p:pic>
        <p:nvPicPr>
          <p:cNvPr id="7" name="Picture 6">
            <a:extLst>
              <a:ext uri="{FF2B5EF4-FFF2-40B4-BE49-F238E27FC236}">
                <a16:creationId xmlns:a16="http://schemas.microsoft.com/office/drawing/2014/main" id="{6947BA54-99AC-A94F-AC28-6D728E4257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1654" y="200703"/>
            <a:ext cx="2328809" cy="1050247"/>
          </a:xfrm>
          <a:prstGeom prst="rect">
            <a:avLst/>
          </a:prstGeom>
        </p:spPr>
      </p:pic>
    </p:spTree>
    <p:extLst>
      <p:ext uri="{BB962C8B-B14F-4D97-AF65-F5344CB8AC3E}">
        <p14:creationId xmlns:p14="http://schemas.microsoft.com/office/powerpoint/2010/main" val="33625411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1 - Τίτλος">
            <a:extLst>
              <a:ext uri="{FF2B5EF4-FFF2-40B4-BE49-F238E27FC236}">
                <a16:creationId xmlns:a16="http://schemas.microsoft.com/office/drawing/2014/main" id="{3A2065F7-8FC5-1E42-9E73-E26F4434FB14}"/>
              </a:ext>
            </a:extLst>
          </p:cNvPr>
          <p:cNvSpPr>
            <a:spLocks noGrp="1"/>
          </p:cNvSpPr>
          <p:nvPr>
            <p:ph type="title"/>
          </p:nvPr>
        </p:nvSpPr>
        <p:spPr>
          <a:xfrm>
            <a:off x="684212" y="260350"/>
            <a:ext cx="4607867" cy="990600"/>
          </a:xfrm>
        </p:spPr>
        <p:txBody>
          <a:bodyPr/>
          <a:lstStyle/>
          <a:p>
            <a:pPr eaLnBrk="1" hangingPunct="1"/>
            <a:r>
              <a:rPr lang="en-US" altLang="el-GR" sz="2400" b="1" dirty="0"/>
              <a:t>MAVRODAPHNE</a:t>
            </a:r>
            <a:endParaRPr lang="el-GR" altLang="el-GR" sz="2400" b="1" dirty="0"/>
          </a:p>
        </p:txBody>
      </p:sp>
      <p:sp>
        <p:nvSpPr>
          <p:cNvPr id="20483" name="2 - Θέση περιεχομένου">
            <a:extLst>
              <a:ext uri="{FF2B5EF4-FFF2-40B4-BE49-F238E27FC236}">
                <a16:creationId xmlns:a16="http://schemas.microsoft.com/office/drawing/2014/main" id="{2149C1EB-1B0F-2848-A946-0992051B07A0}"/>
              </a:ext>
            </a:extLst>
          </p:cNvPr>
          <p:cNvSpPr>
            <a:spLocks noGrp="1"/>
          </p:cNvSpPr>
          <p:nvPr>
            <p:ph sz="quarter" idx="1"/>
          </p:nvPr>
        </p:nvSpPr>
        <p:spPr>
          <a:xfrm>
            <a:off x="179388" y="1741488"/>
            <a:ext cx="8353425" cy="4495800"/>
          </a:xfrm>
        </p:spPr>
        <p:txBody>
          <a:bodyPr/>
          <a:lstStyle/>
          <a:p>
            <a:pPr eaLnBrk="1" hangingPunct="1">
              <a:buFont typeface="Wingdings" pitchFamily="2" charset="2"/>
              <a:buChar char="q"/>
            </a:pPr>
            <a:r>
              <a:rPr lang="en-US" altLang="el-GR" sz="2400" dirty="0"/>
              <a:t>Ripe aromas of sweet fruits, cherry, plum, spices, </a:t>
            </a:r>
            <a:r>
              <a:rPr lang="en-US" altLang="el-GR" sz="2400" dirty="0" err="1"/>
              <a:t>daphne</a:t>
            </a:r>
            <a:r>
              <a:rPr lang="en-US" altLang="el-GR" sz="2400" dirty="0"/>
              <a:t> (laurel) </a:t>
            </a:r>
          </a:p>
          <a:p>
            <a:pPr eaLnBrk="1" hangingPunct="1">
              <a:buFont typeface="Wingdings" pitchFamily="2" charset="2"/>
              <a:buChar char="q"/>
            </a:pPr>
            <a:r>
              <a:rPr lang="en-US" altLang="el-GR" sz="2400" dirty="0"/>
              <a:t>Port Style wines</a:t>
            </a:r>
          </a:p>
          <a:p>
            <a:pPr eaLnBrk="1" hangingPunct="1">
              <a:buFont typeface="Wingdings" pitchFamily="2" charset="2"/>
              <a:buChar char="q"/>
            </a:pPr>
            <a:r>
              <a:rPr lang="en-US" altLang="el-GR" sz="2400" dirty="0"/>
              <a:t>Oxidative long ageing: coffee, chocolate, caramel</a:t>
            </a:r>
          </a:p>
          <a:p>
            <a:pPr eaLnBrk="1" hangingPunct="1">
              <a:buFont typeface="Wingdings" pitchFamily="2" charset="2"/>
              <a:buChar char="q"/>
            </a:pPr>
            <a:r>
              <a:rPr lang="en-US" altLang="el-GR" sz="2400" dirty="0"/>
              <a:t>Blends with </a:t>
            </a:r>
            <a:r>
              <a:rPr lang="en-US" altLang="el-GR" sz="2400" dirty="0" err="1"/>
              <a:t>Mavri</a:t>
            </a:r>
            <a:r>
              <a:rPr lang="en-US" altLang="el-GR" sz="2400" dirty="0"/>
              <a:t> </a:t>
            </a:r>
            <a:r>
              <a:rPr lang="en-US" altLang="el-GR" sz="2400" dirty="0" err="1"/>
              <a:t>Korinthiaki</a:t>
            </a:r>
            <a:endParaRPr lang="en-US" altLang="el-GR" sz="2400" dirty="0"/>
          </a:p>
          <a:p>
            <a:pPr eaLnBrk="1" hangingPunct="1">
              <a:buFont typeface="Wingdings" pitchFamily="2" charset="2"/>
              <a:buChar char="q"/>
            </a:pPr>
            <a:r>
              <a:rPr lang="en-US" altLang="el-GR" sz="2400" dirty="0"/>
              <a:t>Blends with </a:t>
            </a:r>
            <a:r>
              <a:rPr lang="en-US" altLang="el-GR" sz="2400" dirty="0" err="1"/>
              <a:t>Refosco</a:t>
            </a:r>
            <a:r>
              <a:rPr lang="en-US" altLang="el-GR" sz="2400" dirty="0"/>
              <a:t>, Cabernet Sauvignon</a:t>
            </a:r>
          </a:p>
          <a:p>
            <a:pPr eaLnBrk="1" hangingPunct="1">
              <a:buFont typeface="Wingdings" pitchFamily="2" charset="2"/>
              <a:buChar char="q"/>
            </a:pPr>
            <a:r>
              <a:rPr lang="en-US" altLang="el-GR" sz="2400" dirty="0"/>
              <a:t>PDO Mavrodaphne of Patras</a:t>
            </a:r>
          </a:p>
          <a:p>
            <a:pPr eaLnBrk="1" hangingPunct="1">
              <a:buFont typeface="Wingdings" pitchFamily="2" charset="2"/>
              <a:buChar char="q"/>
            </a:pPr>
            <a:r>
              <a:rPr lang="en-US" altLang="el-GR" sz="2400" dirty="0"/>
              <a:t>PDO Mavrodaphne of Cephalonia</a:t>
            </a:r>
          </a:p>
          <a:p>
            <a:pPr eaLnBrk="1" hangingPunct="1">
              <a:buFont typeface="Wingdings" pitchFamily="2" charset="2"/>
              <a:buChar char="q"/>
            </a:pPr>
            <a:endParaRPr lang="en-US" altLang="el-GR" dirty="0"/>
          </a:p>
        </p:txBody>
      </p:sp>
      <p:sp>
        <p:nvSpPr>
          <p:cNvPr id="20485" name="2 - Θέση υποσέλιδου">
            <a:extLst>
              <a:ext uri="{FF2B5EF4-FFF2-40B4-BE49-F238E27FC236}">
                <a16:creationId xmlns:a16="http://schemas.microsoft.com/office/drawing/2014/main" id="{D900B750-21AB-9849-91C3-BCBE42014FE4}"/>
              </a:ext>
            </a:extLst>
          </p:cNvPr>
          <p:cNvSpPr>
            <a:spLocks noGrp="1"/>
          </p:cNvSpPr>
          <p:nvPr/>
        </p:nvSpPr>
        <p:spPr bwMode="auto">
          <a:xfrm>
            <a:off x="611188" y="6308725"/>
            <a:ext cx="792321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ts val="700"/>
              </a:spcBef>
              <a:buClr>
                <a:schemeClr val="accent2"/>
              </a:buClr>
              <a:buSzPct val="60000"/>
              <a:buFont typeface="Wingdings" pitchFamily="2" charset="2"/>
              <a:buChar char=""/>
              <a:defRPr sz="2900">
                <a:solidFill>
                  <a:schemeClr val="tx1"/>
                </a:solidFill>
                <a:latin typeface="Calibri" panose="020F0502020204030204" pitchFamily="34" charset="0"/>
              </a:defRPr>
            </a:lvl1pPr>
            <a:lvl2pPr marL="639763" indent="-273050" eaLnBrk="0" hangingPunct="0">
              <a:spcBef>
                <a:spcPts val="550"/>
              </a:spcBef>
              <a:buClr>
                <a:schemeClr val="accent1"/>
              </a:buClr>
              <a:buSzPct val="70000"/>
              <a:buFont typeface="Wingdings 2" pitchFamily="2" charset="2"/>
              <a:buChar char=""/>
              <a:defRPr sz="2600">
                <a:solidFill>
                  <a:schemeClr val="tx1"/>
                </a:solidFill>
                <a:latin typeface="Calibri" panose="020F0502020204030204" pitchFamily="34" charset="0"/>
              </a:defRPr>
            </a:lvl2pPr>
            <a:lvl3pPr indent="-228600" eaLnBrk="0" hangingPunct="0">
              <a:spcBef>
                <a:spcPts val="500"/>
              </a:spcBef>
              <a:buClr>
                <a:schemeClr val="accent2"/>
              </a:buClr>
              <a:buSzPct val="75000"/>
              <a:buFont typeface="Wingdings" pitchFamily="2" charset="2"/>
              <a:buChar char=""/>
              <a:defRPr sz="2300">
                <a:solidFill>
                  <a:schemeClr val="tx1"/>
                </a:solidFill>
                <a:latin typeface="Calibri" panose="020F0502020204030204" pitchFamily="34" charset="0"/>
              </a:defRPr>
            </a:lvl3pPr>
            <a:lvl4pPr indent="-228600" eaLnBrk="0" hangingPunct="0">
              <a:spcBef>
                <a:spcPts val="400"/>
              </a:spcBef>
              <a:buClr>
                <a:srgbClr val="A8CDD7"/>
              </a:buClr>
              <a:buSzPct val="75000"/>
              <a:buFont typeface="Wingdings" pitchFamily="2" charset="2"/>
              <a:buChar char=""/>
              <a:defRPr sz="2000">
                <a:solidFill>
                  <a:schemeClr val="tx1"/>
                </a:solidFill>
                <a:latin typeface="Calibri" panose="020F0502020204030204" pitchFamily="34" charset="0"/>
              </a:defRPr>
            </a:lvl4pPr>
            <a:lvl5pPr indent="-228600" eaLnBrk="0" hangingPunct="0">
              <a:spcBef>
                <a:spcPts val="400"/>
              </a:spcBef>
              <a:buClr>
                <a:srgbClr val="C0BEAF"/>
              </a:buClr>
              <a:buSzPct val="65000"/>
              <a:buFont typeface="Wingdings" pitchFamily="2" charset="2"/>
              <a:buChar char=""/>
              <a:defRPr sz="2000">
                <a:solidFill>
                  <a:schemeClr val="tx1"/>
                </a:solidFill>
                <a:latin typeface="Calibri" panose="020F0502020204030204" pitchFamily="34" charset="0"/>
              </a:defRPr>
            </a:lvl5pPr>
            <a:lvl6pPr indent="-228600" eaLnBrk="0" fontAlgn="base" hangingPunct="0">
              <a:spcBef>
                <a:spcPts val="400"/>
              </a:spcBef>
              <a:spcAft>
                <a:spcPct val="0"/>
              </a:spcAft>
              <a:buClr>
                <a:srgbClr val="C0BEAF"/>
              </a:buClr>
              <a:buSzPct val="65000"/>
              <a:buFont typeface="Wingdings" pitchFamily="2" charset="2"/>
              <a:buChar char=""/>
              <a:defRPr sz="2000">
                <a:solidFill>
                  <a:schemeClr val="tx1"/>
                </a:solidFill>
                <a:latin typeface="Calibri" panose="020F0502020204030204" pitchFamily="34" charset="0"/>
              </a:defRPr>
            </a:lvl6pPr>
            <a:lvl7pPr indent="-228600" eaLnBrk="0" fontAlgn="base" hangingPunct="0">
              <a:spcBef>
                <a:spcPts val="400"/>
              </a:spcBef>
              <a:spcAft>
                <a:spcPct val="0"/>
              </a:spcAft>
              <a:buClr>
                <a:srgbClr val="C0BEAF"/>
              </a:buClr>
              <a:buSzPct val="65000"/>
              <a:buFont typeface="Wingdings" pitchFamily="2" charset="2"/>
              <a:buChar char=""/>
              <a:defRPr sz="2000">
                <a:solidFill>
                  <a:schemeClr val="tx1"/>
                </a:solidFill>
                <a:latin typeface="Calibri" panose="020F0502020204030204" pitchFamily="34" charset="0"/>
              </a:defRPr>
            </a:lvl7pPr>
            <a:lvl8pPr indent="-228600" eaLnBrk="0" fontAlgn="base" hangingPunct="0">
              <a:spcBef>
                <a:spcPts val="400"/>
              </a:spcBef>
              <a:spcAft>
                <a:spcPct val="0"/>
              </a:spcAft>
              <a:buClr>
                <a:srgbClr val="C0BEAF"/>
              </a:buClr>
              <a:buSzPct val="65000"/>
              <a:buFont typeface="Wingdings" pitchFamily="2" charset="2"/>
              <a:buChar char=""/>
              <a:defRPr sz="2000">
                <a:solidFill>
                  <a:schemeClr val="tx1"/>
                </a:solidFill>
                <a:latin typeface="Calibri" panose="020F0502020204030204" pitchFamily="34" charset="0"/>
              </a:defRPr>
            </a:lvl8pPr>
            <a:lvl9pPr indent="-228600" eaLnBrk="0" fontAlgn="base" hangingPunct="0">
              <a:spcBef>
                <a:spcPts val="400"/>
              </a:spcBef>
              <a:spcAft>
                <a:spcPct val="0"/>
              </a:spcAft>
              <a:buClr>
                <a:srgbClr val="C0BEAF"/>
              </a:buClr>
              <a:buSzPct val="65000"/>
              <a:buFont typeface="Wingdings" pitchFamily="2" charset="2"/>
              <a:buChar char=""/>
              <a:defRPr sz="2000">
                <a:solidFill>
                  <a:schemeClr val="tx1"/>
                </a:solidFill>
                <a:latin typeface="Calibri" panose="020F0502020204030204" pitchFamily="34" charset="0"/>
              </a:defRPr>
            </a:lvl9pPr>
          </a:lstStyle>
          <a:p>
            <a:pPr algn="ctr" eaLnBrk="1" hangingPunct="1">
              <a:spcBef>
                <a:spcPct val="0"/>
              </a:spcBef>
              <a:buClrTx/>
              <a:buSzTx/>
              <a:buFontTx/>
              <a:buNone/>
            </a:pPr>
            <a:r>
              <a:rPr lang="en-US" altLang="el-GR" sz="1400">
                <a:solidFill>
                  <a:schemeClr val="tx2"/>
                </a:solidFill>
                <a:latin typeface="Arial" panose="020B0604020202020204" pitchFamily="34" charset="0"/>
                <a:cs typeface="Arial" panose="020B0604020202020204" pitchFamily="34" charset="0"/>
              </a:rPr>
              <a:t>©  </a:t>
            </a:r>
            <a:r>
              <a:rPr lang="en-US" altLang="el-GR" sz="1400">
                <a:solidFill>
                  <a:schemeClr val="tx2"/>
                </a:solidFill>
                <a:latin typeface="Tw Cen MT" panose="020B0602020104020603" pitchFamily="34" charset="77"/>
              </a:rPr>
              <a:t>Wines of Greece</a:t>
            </a:r>
            <a:endParaRPr lang="el-GR" altLang="el-GR" sz="1400">
              <a:solidFill>
                <a:schemeClr val="tx2"/>
              </a:solidFill>
            </a:endParaRPr>
          </a:p>
        </p:txBody>
      </p:sp>
      <p:pic>
        <p:nvPicPr>
          <p:cNvPr id="6" name="Picture 5">
            <a:extLst>
              <a:ext uri="{FF2B5EF4-FFF2-40B4-BE49-F238E27FC236}">
                <a16:creationId xmlns:a16="http://schemas.microsoft.com/office/drawing/2014/main" id="{63C2B50A-7F04-974C-B529-48C79EE191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1654" y="200703"/>
            <a:ext cx="2328809" cy="1050247"/>
          </a:xfrm>
          <a:prstGeom prst="rect">
            <a:avLst/>
          </a:prstGeom>
        </p:spPr>
      </p:pic>
    </p:spTree>
    <p:extLst>
      <p:ext uri="{BB962C8B-B14F-4D97-AF65-F5344CB8AC3E}">
        <p14:creationId xmlns:p14="http://schemas.microsoft.com/office/powerpoint/2010/main" val="26352683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70E9F-8C99-EB4D-89C2-EA530EF26FA5}"/>
              </a:ext>
            </a:extLst>
          </p:cNvPr>
          <p:cNvSpPr>
            <a:spLocks noGrp="1"/>
          </p:cNvSpPr>
          <p:nvPr>
            <p:ph type="title"/>
          </p:nvPr>
        </p:nvSpPr>
        <p:spPr>
          <a:xfrm>
            <a:off x="611560" y="620688"/>
            <a:ext cx="7393526" cy="693935"/>
          </a:xfrm>
        </p:spPr>
        <p:txBody>
          <a:bodyPr>
            <a:normAutofit/>
          </a:bodyPr>
          <a:lstStyle/>
          <a:p>
            <a:r>
              <a:rPr lang="en-US" sz="1800" b="1" dirty="0"/>
              <a:t>13. AVANTIS MAVROKOUNDOURA</a:t>
            </a:r>
            <a:r>
              <a:rPr lang="el-GR" sz="1800" b="1" dirty="0"/>
              <a:t> 2019</a:t>
            </a:r>
            <a:endParaRPr lang="en-US" sz="1800" b="1" dirty="0"/>
          </a:p>
        </p:txBody>
      </p:sp>
      <p:pic>
        <p:nvPicPr>
          <p:cNvPr id="6" name="Picture 5">
            <a:extLst>
              <a:ext uri="{FF2B5EF4-FFF2-40B4-BE49-F238E27FC236}">
                <a16:creationId xmlns:a16="http://schemas.microsoft.com/office/drawing/2014/main" id="{3DD82CE9-B9E7-0A47-A8E0-4F43748CCC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5710" y="228600"/>
            <a:ext cx="2328809" cy="1050247"/>
          </a:xfrm>
          <a:prstGeom prst="rect">
            <a:avLst/>
          </a:prstGeom>
        </p:spPr>
      </p:pic>
      <p:graphicFrame>
        <p:nvGraphicFramePr>
          <p:cNvPr id="5" name="Table 4">
            <a:extLst>
              <a:ext uri="{FF2B5EF4-FFF2-40B4-BE49-F238E27FC236}">
                <a16:creationId xmlns:a16="http://schemas.microsoft.com/office/drawing/2014/main" id="{806DAD27-62E5-0A48-8180-709D54B61393}"/>
              </a:ext>
            </a:extLst>
          </p:cNvPr>
          <p:cNvGraphicFramePr>
            <a:graphicFrameLocks noGrp="1"/>
          </p:cNvGraphicFramePr>
          <p:nvPr>
            <p:extLst>
              <p:ext uri="{D42A27DB-BD31-4B8C-83A1-F6EECF244321}">
                <p14:modId xmlns:p14="http://schemas.microsoft.com/office/powerpoint/2010/main" val="325231246"/>
              </p:ext>
            </p:extLst>
          </p:nvPr>
        </p:nvGraphicFramePr>
        <p:xfrm>
          <a:off x="467544" y="1844824"/>
          <a:ext cx="5904656" cy="4704393"/>
        </p:xfrm>
        <a:graphic>
          <a:graphicData uri="http://schemas.openxmlformats.org/drawingml/2006/table">
            <a:tbl>
              <a:tblPr firstRow="1" bandRow="1">
                <a:tableStyleId>{073A0DAA-6AF3-43AB-8588-CEC1D06C72B9}</a:tableStyleId>
              </a:tblPr>
              <a:tblGrid>
                <a:gridCol w="1853614">
                  <a:extLst>
                    <a:ext uri="{9D8B030D-6E8A-4147-A177-3AD203B41FA5}">
                      <a16:colId xmlns:a16="http://schemas.microsoft.com/office/drawing/2014/main" val="1204406582"/>
                    </a:ext>
                  </a:extLst>
                </a:gridCol>
                <a:gridCol w="4051042">
                  <a:extLst>
                    <a:ext uri="{9D8B030D-6E8A-4147-A177-3AD203B41FA5}">
                      <a16:colId xmlns:a16="http://schemas.microsoft.com/office/drawing/2014/main" val="1492906567"/>
                    </a:ext>
                  </a:extLst>
                </a:gridCol>
              </a:tblGrid>
              <a:tr h="367997">
                <a:tc>
                  <a:txBody>
                    <a:bodyPr/>
                    <a:lstStyle/>
                    <a:p>
                      <a:r>
                        <a:rPr lang="en-US" sz="1400" dirty="0">
                          <a:solidFill>
                            <a:schemeClr val="bg1"/>
                          </a:solidFill>
                        </a:rPr>
                        <a:t>Grape</a:t>
                      </a:r>
                      <a:r>
                        <a:rPr lang="en-US" sz="1400" dirty="0">
                          <a:solidFill>
                            <a:schemeClr val="tx1"/>
                          </a:solidFill>
                        </a:rPr>
                        <a:t>11</a:t>
                      </a:r>
                    </a:p>
                  </a:txBody>
                  <a:tcPr marL="68580" marR="68580" marT="34290" marB="34290"/>
                </a:tc>
                <a:tc>
                  <a:txBody>
                    <a:bodyPr/>
                    <a:lstStyle/>
                    <a:p>
                      <a:r>
                        <a:rPr lang="en-US" sz="1400" dirty="0" err="1">
                          <a:solidFill>
                            <a:schemeClr val="bg1"/>
                          </a:solidFill>
                        </a:rPr>
                        <a:t>Mavrokoundoura</a:t>
                      </a:r>
                      <a:endParaRPr lang="en-US" sz="1400" dirty="0">
                        <a:solidFill>
                          <a:schemeClr val="bg1"/>
                        </a:solidFill>
                      </a:endParaRPr>
                    </a:p>
                  </a:txBody>
                  <a:tcPr marL="68580" marR="68580" marT="34290" marB="34290"/>
                </a:tc>
                <a:extLst>
                  <a:ext uri="{0D108BD9-81ED-4DB2-BD59-A6C34878D82A}">
                    <a16:rowId xmlns:a16="http://schemas.microsoft.com/office/drawing/2014/main" val="3765416981"/>
                  </a:ext>
                </a:extLst>
              </a:tr>
              <a:tr h="367997">
                <a:tc>
                  <a:txBody>
                    <a:bodyPr/>
                    <a:lstStyle/>
                    <a:p>
                      <a:r>
                        <a:rPr lang="en-US" sz="1400" dirty="0"/>
                        <a:t>Denomination</a:t>
                      </a:r>
                    </a:p>
                  </a:txBody>
                  <a:tcPr marL="68580" marR="68580" marT="34290" marB="34290"/>
                </a:tc>
                <a:tc>
                  <a:txBody>
                    <a:bodyPr/>
                    <a:lstStyle/>
                    <a:p>
                      <a:r>
                        <a:rPr lang="en-US" sz="1400" dirty="0"/>
                        <a:t>PGI Evia</a:t>
                      </a:r>
                    </a:p>
                  </a:txBody>
                  <a:tcPr marL="68580" marR="68580" marT="34290" marB="34290"/>
                </a:tc>
                <a:extLst>
                  <a:ext uri="{0D108BD9-81ED-4DB2-BD59-A6C34878D82A}">
                    <a16:rowId xmlns:a16="http://schemas.microsoft.com/office/drawing/2014/main" val="2933744512"/>
                  </a:ext>
                </a:extLst>
              </a:tr>
              <a:tr h="367997">
                <a:tc>
                  <a:txBody>
                    <a:bodyPr/>
                    <a:lstStyle/>
                    <a:p>
                      <a:r>
                        <a:rPr lang="en-US" sz="1400" dirty="0"/>
                        <a:t>Viticulture</a:t>
                      </a:r>
                    </a:p>
                  </a:txBody>
                  <a:tcPr marL="68580" marR="68580" marT="34290" marB="34290"/>
                </a:tc>
                <a:tc>
                  <a:txBody>
                    <a:bodyPr/>
                    <a:lstStyle/>
                    <a:p>
                      <a:r>
                        <a:rPr lang="en-US" sz="1400" dirty="0"/>
                        <a:t>Conventional</a:t>
                      </a:r>
                    </a:p>
                  </a:txBody>
                  <a:tcPr marL="68580" marR="68580" marT="34290" marB="34290"/>
                </a:tc>
                <a:extLst>
                  <a:ext uri="{0D108BD9-81ED-4DB2-BD59-A6C34878D82A}">
                    <a16:rowId xmlns:a16="http://schemas.microsoft.com/office/drawing/2014/main" val="1174336719"/>
                  </a:ext>
                </a:extLst>
              </a:tr>
              <a:tr h="367997">
                <a:tc>
                  <a:txBody>
                    <a:bodyPr/>
                    <a:lstStyle/>
                    <a:p>
                      <a:r>
                        <a:rPr lang="en-US" sz="1400" dirty="0"/>
                        <a:t>Soil</a:t>
                      </a:r>
                    </a:p>
                  </a:txBody>
                  <a:tcPr marL="68580" marR="68580" marT="34290" marB="34290"/>
                </a:tc>
                <a:tc>
                  <a:txBody>
                    <a:bodyPr/>
                    <a:lstStyle/>
                    <a:p>
                      <a:r>
                        <a:rPr lang="en-US" sz="1400" dirty="0"/>
                        <a:t>Clay, sandy clay</a:t>
                      </a:r>
                    </a:p>
                  </a:txBody>
                  <a:tcPr marL="68580" marR="68580" marT="34290" marB="34290"/>
                </a:tc>
                <a:extLst>
                  <a:ext uri="{0D108BD9-81ED-4DB2-BD59-A6C34878D82A}">
                    <a16:rowId xmlns:a16="http://schemas.microsoft.com/office/drawing/2014/main" val="4238082611"/>
                  </a:ext>
                </a:extLst>
              </a:tr>
              <a:tr h="367997">
                <a:tc>
                  <a:txBody>
                    <a:bodyPr/>
                    <a:lstStyle/>
                    <a:p>
                      <a:r>
                        <a:rPr lang="en-US" sz="1400" dirty="0"/>
                        <a:t>Altitude</a:t>
                      </a:r>
                    </a:p>
                  </a:txBody>
                  <a:tcPr marL="68580" marR="68580" marT="34290" marB="34290"/>
                </a:tc>
                <a:tc>
                  <a:txBody>
                    <a:bodyPr/>
                    <a:lstStyle/>
                    <a:p>
                      <a:r>
                        <a:rPr lang="en-US" sz="1400" dirty="0"/>
                        <a:t>350m</a:t>
                      </a:r>
                    </a:p>
                  </a:txBody>
                  <a:tcPr marL="68580" marR="68580" marT="34290" marB="34290"/>
                </a:tc>
                <a:extLst>
                  <a:ext uri="{0D108BD9-81ED-4DB2-BD59-A6C34878D82A}">
                    <a16:rowId xmlns:a16="http://schemas.microsoft.com/office/drawing/2014/main" val="816296496"/>
                  </a:ext>
                </a:extLst>
              </a:tr>
              <a:tr h="367997">
                <a:tc>
                  <a:txBody>
                    <a:bodyPr/>
                    <a:lstStyle/>
                    <a:p>
                      <a:r>
                        <a:rPr lang="en-US" sz="1400" dirty="0"/>
                        <a:t>Vineyard age</a:t>
                      </a:r>
                    </a:p>
                  </a:txBody>
                  <a:tcPr marL="68580" marR="68580" marT="34290" marB="34290"/>
                </a:tc>
                <a:tc>
                  <a:txBody>
                    <a:bodyPr/>
                    <a:lstStyle/>
                    <a:p>
                      <a:endParaRPr lang="en-US" sz="1400" dirty="0"/>
                    </a:p>
                  </a:txBody>
                  <a:tcPr marL="68580" marR="68580" marT="34290" marB="34290"/>
                </a:tc>
                <a:extLst>
                  <a:ext uri="{0D108BD9-81ED-4DB2-BD59-A6C34878D82A}">
                    <a16:rowId xmlns:a16="http://schemas.microsoft.com/office/drawing/2014/main" val="767907170"/>
                  </a:ext>
                </a:extLst>
              </a:tr>
              <a:tr h="1760417">
                <a:tc>
                  <a:txBody>
                    <a:bodyPr/>
                    <a:lstStyle/>
                    <a:p>
                      <a:r>
                        <a:rPr lang="en-US" sz="1400" dirty="0" err="1"/>
                        <a:t>Vinification</a:t>
                      </a:r>
                      <a:endParaRPr lang="en-US" sz="1400" dirty="0"/>
                    </a:p>
                  </a:txBody>
                  <a:tcPr marL="68580" marR="68580" marT="34290" marB="34290"/>
                </a:tc>
                <a:tc>
                  <a:txBody>
                    <a:bodyPr/>
                    <a:lstStyle/>
                    <a:p>
                      <a:r>
                        <a:rPr lang="en-US" dirty="0">
                          <a:effectLst/>
                          <a:latin typeface="Calibri" panose="020F0502020204030204" pitchFamily="34" charset="0"/>
                        </a:rPr>
                        <a:t> </a:t>
                      </a:r>
                      <a:r>
                        <a:rPr lang="en-US" sz="1600" dirty="0">
                          <a:effectLst/>
                          <a:latin typeface="+mn-lt"/>
                        </a:rPr>
                        <a:t>Classic red wine </a:t>
                      </a:r>
                      <a:r>
                        <a:rPr lang="en-US" sz="1600" dirty="0" err="1">
                          <a:effectLst/>
                          <a:latin typeface="+mn-lt"/>
                        </a:rPr>
                        <a:t>vinification</a:t>
                      </a:r>
                      <a:r>
                        <a:rPr lang="en-US" sz="1600" dirty="0">
                          <a:effectLst/>
                          <a:latin typeface="+mn-lt"/>
                        </a:rPr>
                        <a:t>. Alcoholic fermentation and extraction for 25 days.</a:t>
                      </a:r>
                    </a:p>
                    <a:p>
                      <a:endParaRPr lang="en-US" sz="1600" dirty="0">
                        <a:effectLst/>
                        <a:latin typeface="+mn-lt"/>
                      </a:endParaRPr>
                    </a:p>
                    <a:p>
                      <a:r>
                        <a:rPr lang="en-US" sz="1600" dirty="0">
                          <a:effectLst/>
                          <a:latin typeface="+mn-lt"/>
                        </a:rPr>
                        <a:t>Barrel ageing for 12 months in French oak barrels (225lt) </a:t>
                      </a:r>
                    </a:p>
                    <a:p>
                      <a:r>
                        <a:rPr lang="en-US" sz="1600" dirty="0">
                          <a:effectLst/>
                          <a:latin typeface="+mn-lt"/>
                        </a:rPr>
                        <a:t>Bottled unfiltered</a:t>
                      </a:r>
                      <a:r>
                        <a:rPr lang="en-US" dirty="0">
                          <a:effectLst/>
                          <a:latin typeface="Calibri" panose="020F0502020204030204" pitchFamily="34" charset="0"/>
                        </a:rPr>
                        <a:t>. </a:t>
                      </a:r>
                    </a:p>
                  </a:txBody>
                  <a:tcPr marL="47625" marR="47625" marT="0" marB="0"/>
                </a:tc>
                <a:extLst>
                  <a:ext uri="{0D108BD9-81ED-4DB2-BD59-A6C34878D82A}">
                    <a16:rowId xmlns:a16="http://schemas.microsoft.com/office/drawing/2014/main" val="2950058806"/>
                  </a:ext>
                </a:extLst>
              </a:tr>
              <a:tr h="367997">
                <a:tc>
                  <a:txBody>
                    <a:bodyPr/>
                    <a:lstStyle/>
                    <a:p>
                      <a:r>
                        <a:rPr lang="en-US" sz="1400" dirty="0"/>
                        <a:t>Alcohol %</a:t>
                      </a:r>
                    </a:p>
                  </a:txBody>
                  <a:tcPr marL="68580" marR="68580" marT="34290" marB="34290"/>
                </a:tc>
                <a:tc>
                  <a:txBody>
                    <a:bodyPr/>
                    <a:lstStyle/>
                    <a:p>
                      <a:r>
                        <a:rPr lang="en-US" sz="1400" dirty="0"/>
                        <a:t>14.1</a:t>
                      </a:r>
                    </a:p>
                  </a:txBody>
                  <a:tcPr marL="68580" marR="68580" marT="34290" marB="34290"/>
                </a:tc>
                <a:extLst>
                  <a:ext uri="{0D108BD9-81ED-4DB2-BD59-A6C34878D82A}">
                    <a16:rowId xmlns:a16="http://schemas.microsoft.com/office/drawing/2014/main" val="1712716931"/>
                  </a:ext>
                </a:extLst>
              </a:tr>
              <a:tr h="367997">
                <a:tc>
                  <a:txBody>
                    <a:bodyPr/>
                    <a:lstStyle/>
                    <a:p>
                      <a:r>
                        <a:rPr lang="en-US" sz="1400" dirty="0"/>
                        <a:t>pH 3.64</a:t>
                      </a:r>
                    </a:p>
                  </a:txBody>
                  <a:tcPr marL="68580" marR="68580" marT="34290" marB="34290"/>
                </a:tc>
                <a:tc>
                  <a:txBody>
                    <a:bodyPr/>
                    <a:lstStyle/>
                    <a:p>
                      <a:r>
                        <a:rPr lang="en-US" sz="1400" dirty="0"/>
                        <a:t>Acidity: 5g/</a:t>
                      </a:r>
                      <a:r>
                        <a:rPr lang="en-US" sz="1400" dirty="0" err="1"/>
                        <a:t>lt</a:t>
                      </a:r>
                      <a:endParaRPr lang="en-US" sz="1400" dirty="0"/>
                    </a:p>
                  </a:txBody>
                  <a:tcPr marL="68580" marR="68580" marT="34290" marB="34290"/>
                </a:tc>
                <a:extLst>
                  <a:ext uri="{0D108BD9-81ED-4DB2-BD59-A6C34878D82A}">
                    <a16:rowId xmlns:a16="http://schemas.microsoft.com/office/drawing/2014/main" val="2877500669"/>
                  </a:ext>
                </a:extLst>
              </a:tr>
            </a:tbl>
          </a:graphicData>
        </a:graphic>
      </p:graphicFrame>
      <p:pic>
        <p:nvPicPr>
          <p:cNvPr id="7" name="Picture 6">
            <a:extLst>
              <a:ext uri="{FF2B5EF4-FFF2-40B4-BE49-F238E27FC236}">
                <a16:creationId xmlns:a16="http://schemas.microsoft.com/office/drawing/2014/main" id="{DC0E02A1-7E86-054B-8C49-192F787C58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6256" y="1546416"/>
            <a:ext cx="1339187" cy="5301208"/>
          </a:xfrm>
          <a:prstGeom prst="rect">
            <a:avLst/>
          </a:prstGeom>
        </p:spPr>
      </p:pic>
    </p:spTree>
    <p:extLst>
      <p:ext uri="{BB962C8B-B14F-4D97-AF65-F5344CB8AC3E}">
        <p14:creationId xmlns:p14="http://schemas.microsoft.com/office/powerpoint/2010/main" val="30874143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C29F92-5479-2C46-927A-1F29428ED020}"/>
              </a:ext>
            </a:extLst>
          </p:cNvPr>
          <p:cNvSpPr>
            <a:spLocks noGrp="1"/>
          </p:cNvSpPr>
          <p:nvPr>
            <p:ph type="title"/>
          </p:nvPr>
        </p:nvSpPr>
        <p:spPr>
          <a:xfrm>
            <a:off x="251520" y="332656"/>
            <a:ext cx="4104456" cy="651076"/>
          </a:xfrm>
        </p:spPr>
        <p:txBody>
          <a:bodyPr>
            <a:normAutofit fontScale="90000"/>
          </a:bodyPr>
          <a:lstStyle/>
          <a:p>
            <a:r>
              <a:rPr lang="en-US" sz="2100" b="1" dirty="0"/>
              <a:t>MAVROKOUNDOURA (MANDELARIA)</a:t>
            </a:r>
          </a:p>
        </p:txBody>
      </p:sp>
      <p:pic>
        <p:nvPicPr>
          <p:cNvPr id="3" name="Picture 2">
            <a:extLst>
              <a:ext uri="{FF2B5EF4-FFF2-40B4-BE49-F238E27FC236}">
                <a16:creationId xmlns:a16="http://schemas.microsoft.com/office/drawing/2014/main" id="{9E1C1EF0-8EE5-7C4A-A8FD-54090E44DE11}"/>
              </a:ext>
            </a:extLst>
          </p:cNvPr>
          <p:cNvPicPr>
            <a:picLocks noChangeAspect="1"/>
          </p:cNvPicPr>
          <p:nvPr/>
        </p:nvPicPr>
        <p:blipFill>
          <a:blip r:embed="rId3"/>
          <a:stretch>
            <a:fillRect/>
          </a:stretch>
        </p:blipFill>
        <p:spPr>
          <a:xfrm>
            <a:off x="6876256" y="2305161"/>
            <a:ext cx="1895039" cy="2910239"/>
          </a:xfrm>
          <a:prstGeom prst="rect">
            <a:avLst/>
          </a:prstGeom>
        </p:spPr>
      </p:pic>
      <p:sp>
        <p:nvSpPr>
          <p:cNvPr id="8" name="TextBox 7">
            <a:extLst>
              <a:ext uri="{FF2B5EF4-FFF2-40B4-BE49-F238E27FC236}">
                <a16:creationId xmlns:a16="http://schemas.microsoft.com/office/drawing/2014/main" id="{080BC392-9D39-814E-A0A9-84D3BDB4029A}"/>
              </a:ext>
            </a:extLst>
          </p:cNvPr>
          <p:cNvSpPr txBox="1"/>
          <p:nvPr/>
        </p:nvSpPr>
        <p:spPr>
          <a:xfrm>
            <a:off x="440000" y="2060848"/>
            <a:ext cx="6061611" cy="3739485"/>
          </a:xfrm>
          <a:prstGeom prst="rect">
            <a:avLst/>
          </a:prstGeom>
          <a:noFill/>
        </p:spPr>
        <p:txBody>
          <a:bodyPr wrap="square" rtlCol="0">
            <a:spAutoFit/>
          </a:bodyPr>
          <a:lstStyle/>
          <a:p>
            <a:pPr algn="ctr"/>
            <a:endParaRPr lang="en-US" dirty="0"/>
          </a:p>
          <a:p>
            <a:pPr marL="342900" indent="-342900">
              <a:buFont typeface="Wingdings" pitchFamily="2" charset="2"/>
              <a:buChar char="q"/>
            </a:pPr>
            <a:r>
              <a:rPr lang="en-US" dirty="0">
                <a:latin typeface="+mj-lt"/>
              </a:rPr>
              <a:t>Originates from the Aegean sea, Cyclades, Rhodes and Crete, and from there to rest of Greece</a:t>
            </a:r>
          </a:p>
          <a:p>
            <a:pPr marL="342900" indent="-342900">
              <a:buFont typeface="Wingdings" pitchFamily="2" charset="2"/>
              <a:buChar char="q"/>
            </a:pPr>
            <a:r>
              <a:rPr lang="en-US" dirty="0">
                <a:latin typeface="+mj-lt"/>
              </a:rPr>
              <a:t>A thick skin grape, very rich in </a:t>
            </a:r>
            <a:r>
              <a:rPr lang="en-US" dirty="0" err="1">
                <a:latin typeface="+mj-lt"/>
              </a:rPr>
              <a:t>anthocyans</a:t>
            </a:r>
            <a:r>
              <a:rPr lang="en-US" dirty="0">
                <a:latin typeface="+mj-lt"/>
              </a:rPr>
              <a:t> and </a:t>
            </a:r>
            <a:r>
              <a:rPr lang="en-US" dirty="0" err="1">
                <a:latin typeface="+mj-lt"/>
              </a:rPr>
              <a:t>antioxydants</a:t>
            </a:r>
            <a:endParaRPr lang="en-US" dirty="0">
              <a:latin typeface="+mj-lt"/>
            </a:endParaRPr>
          </a:p>
          <a:p>
            <a:pPr marL="342900" indent="-342900">
              <a:buFont typeface="Wingdings" pitchFamily="2" charset="2"/>
              <a:buChar char="q"/>
            </a:pPr>
            <a:r>
              <a:rPr lang="en-US" dirty="0">
                <a:latin typeface="+mj-lt"/>
              </a:rPr>
              <a:t>It was used for many decades to strengthen the color of light reds in Greece and in France when </a:t>
            </a:r>
            <a:r>
              <a:rPr lang="en-US" dirty="0" err="1">
                <a:latin typeface="+mj-lt"/>
              </a:rPr>
              <a:t>phylloxera</a:t>
            </a:r>
            <a:r>
              <a:rPr lang="en-US" dirty="0">
                <a:latin typeface="+mj-lt"/>
              </a:rPr>
              <a:t> destroyed the French vineyard</a:t>
            </a:r>
          </a:p>
          <a:p>
            <a:pPr marL="342900" indent="-342900">
              <a:buFont typeface="Wingdings" pitchFamily="2" charset="2"/>
              <a:buChar char="q"/>
            </a:pPr>
            <a:r>
              <a:rPr lang="en-US" dirty="0">
                <a:latin typeface="+mj-lt"/>
              </a:rPr>
              <a:t>Late ripening wines with lower alcohol and acidity</a:t>
            </a:r>
          </a:p>
          <a:p>
            <a:pPr marL="342900" indent="-342900">
              <a:buFont typeface="Wingdings" pitchFamily="2" charset="2"/>
              <a:buChar char="q"/>
            </a:pPr>
            <a:r>
              <a:rPr lang="en-US" dirty="0">
                <a:latin typeface="+mj-lt"/>
              </a:rPr>
              <a:t>Vigorous and productive</a:t>
            </a:r>
          </a:p>
          <a:p>
            <a:pPr marL="342900" indent="-342900">
              <a:buFont typeface="Wingdings" pitchFamily="2" charset="2"/>
              <a:buChar char="q"/>
            </a:pPr>
            <a:r>
              <a:rPr lang="en-US" dirty="0">
                <a:latin typeface="+mj-lt"/>
              </a:rPr>
              <a:t>Prone to downy mildew</a:t>
            </a:r>
          </a:p>
          <a:p>
            <a:pPr marL="342900" indent="-342900">
              <a:buFont typeface="Wingdings" pitchFamily="2" charset="2"/>
              <a:buChar char="q"/>
            </a:pPr>
            <a:r>
              <a:rPr lang="en-US" dirty="0">
                <a:latin typeface="+mj-lt"/>
              </a:rPr>
              <a:t>Ripens mid September</a:t>
            </a:r>
          </a:p>
          <a:p>
            <a:pPr marL="342900" indent="-342900">
              <a:buFont typeface="Wingdings" pitchFamily="2" charset="2"/>
              <a:buChar char="q"/>
            </a:pPr>
            <a:r>
              <a:rPr lang="en-US" dirty="0">
                <a:latin typeface="+mj-lt"/>
              </a:rPr>
              <a:t>Low clonal diversity with 2 biotypes under research</a:t>
            </a:r>
          </a:p>
          <a:p>
            <a:endParaRPr lang="en-US" sz="2100" dirty="0"/>
          </a:p>
        </p:txBody>
      </p:sp>
      <p:pic>
        <p:nvPicPr>
          <p:cNvPr id="10" name="Picture 9">
            <a:extLst>
              <a:ext uri="{FF2B5EF4-FFF2-40B4-BE49-F238E27FC236}">
                <a16:creationId xmlns:a16="http://schemas.microsoft.com/office/drawing/2014/main" id="{3E6C190F-5453-9348-B1AE-E48472E891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5710" y="228600"/>
            <a:ext cx="2328809" cy="1050247"/>
          </a:xfrm>
          <a:prstGeom prst="rect">
            <a:avLst/>
          </a:prstGeom>
        </p:spPr>
      </p:pic>
    </p:spTree>
    <p:extLst>
      <p:ext uri="{BB962C8B-B14F-4D97-AF65-F5344CB8AC3E}">
        <p14:creationId xmlns:p14="http://schemas.microsoft.com/office/powerpoint/2010/main" val="30388253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70E9F-8C99-EB4D-89C2-EA530EF26FA5}"/>
              </a:ext>
            </a:extLst>
          </p:cNvPr>
          <p:cNvSpPr>
            <a:spLocks noGrp="1"/>
          </p:cNvSpPr>
          <p:nvPr>
            <p:ph type="title"/>
          </p:nvPr>
        </p:nvSpPr>
        <p:spPr>
          <a:xfrm>
            <a:off x="611560" y="620688"/>
            <a:ext cx="7393526" cy="693935"/>
          </a:xfrm>
        </p:spPr>
        <p:txBody>
          <a:bodyPr>
            <a:normAutofit/>
          </a:bodyPr>
          <a:lstStyle/>
          <a:p>
            <a:r>
              <a:rPr lang="en-US" sz="1800" b="1" dirty="0"/>
              <a:t>14. ANTONOPOULOS VERTZAMI 2</a:t>
            </a:r>
            <a:r>
              <a:rPr lang="el-GR" sz="1800" b="1" dirty="0"/>
              <a:t>019</a:t>
            </a:r>
            <a:endParaRPr lang="en-US" sz="1800" b="1" dirty="0"/>
          </a:p>
        </p:txBody>
      </p:sp>
      <p:pic>
        <p:nvPicPr>
          <p:cNvPr id="6" name="Picture 5">
            <a:extLst>
              <a:ext uri="{FF2B5EF4-FFF2-40B4-BE49-F238E27FC236}">
                <a16:creationId xmlns:a16="http://schemas.microsoft.com/office/drawing/2014/main" id="{3DD82CE9-B9E7-0A47-A8E0-4F43748CCC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5710" y="228600"/>
            <a:ext cx="2328809" cy="1050247"/>
          </a:xfrm>
          <a:prstGeom prst="rect">
            <a:avLst/>
          </a:prstGeom>
        </p:spPr>
      </p:pic>
      <p:graphicFrame>
        <p:nvGraphicFramePr>
          <p:cNvPr id="5" name="Table 4">
            <a:extLst>
              <a:ext uri="{FF2B5EF4-FFF2-40B4-BE49-F238E27FC236}">
                <a16:creationId xmlns:a16="http://schemas.microsoft.com/office/drawing/2014/main" id="{F5682BEB-244D-D140-9668-1B800C745CC1}"/>
              </a:ext>
            </a:extLst>
          </p:cNvPr>
          <p:cNvGraphicFramePr>
            <a:graphicFrameLocks noGrp="1"/>
          </p:cNvGraphicFramePr>
          <p:nvPr>
            <p:extLst>
              <p:ext uri="{D42A27DB-BD31-4B8C-83A1-F6EECF244321}">
                <p14:modId xmlns:p14="http://schemas.microsoft.com/office/powerpoint/2010/main" val="2869692726"/>
              </p:ext>
            </p:extLst>
          </p:nvPr>
        </p:nvGraphicFramePr>
        <p:xfrm>
          <a:off x="467544" y="1660825"/>
          <a:ext cx="5904656" cy="4096302"/>
        </p:xfrm>
        <a:graphic>
          <a:graphicData uri="http://schemas.openxmlformats.org/drawingml/2006/table">
            <a:tbl>
              <a:tblPr firstRow="1" bandRow="1">
                <a:tableStyleId>{073A0DAA-6AF3-43AB-8588-CEC1D06C72B9}</a:tableStyleId>
              </a:tblPr>
              <a:tblGrid>
                <a:gridCol w="1853614">
                  <a:extLst>
                    <a:ext uri="{9D8B030D-6E8A-4147-A177-3AD203B41FA5}">
                      <a16:colId xmlns:a16="http://schemas.microsoft.com/office/drawing/2014/main" val="1204406582"/>
                    </a:ext>
                  </a:extLst>
                </a:gridCol>
                <a:gridCol w="4051042">
                  <a:extLst>
                    <a:ext uri="{9D8B030D-6E8A-4147-A177-3AD203B41FA5}">
                      <a16:colId xmlns:a16="http://schemas.microsoft.com/office/drawing/2014/main" val="1492906567"/>
                    </a:ext>
                  </a:extLst>
                </a:gridCol>
              </a:tblGrid>
              <a:tr h="367997">
                <a:tc>
                  <a:txBody>
                    <a:bodyPr/>
                    <a:lstStyle/>
                    <a:p>
                      <a:r>
                        <a:rPr lang="en-US" sz="1400" dirty="0">
                          <a:solidFill>
                            <a:schemeClr val="bg1"/>
                          </a:solidFill>
                        </a:rPr>
                        <a:t>Grape</a:t>
                      </a:r>
                      <a:r>
                        <a:rPr lang="en-US" sz="1400" dirty="0">
                          <a:solidFill>
                            <a:schemeClr val="tx1"/>
                          </a:solidFill>
                        </a:rPr>
                        <a:t>11</a:t>
                      </a:r>
                    </a:p>
                  </a:txBody>
                  <a:tcPr marL="68580" marR="68580" marT="34290" marB="34290"/>
                </a:tc>
                <a:tc>
                  <a:txBody>
                    <a:bodyPr/>
                    <a:lstStyle/>
                    <a:p>
                      <a:r>
                        <a:rPr lang="en-US" sz="1400" dirty="0" err="1">
                          <a:solidFill>
                            <a:schemeClr val="bg1"/>
                          </a:solidFill>
                        </a:rPr>
                        <a:t>Vertzami</a:t>
                      </a:r>
                      <a:endParaRPr lang="en-US" sz="1400" dirty="0">
                        <a:solidFill>
                          <a:schemeClr val="bg1"/>
                        </a:solidFill>
                      </a:endParaRPr>
                    </a:p>
                  </a:txBody>
                  <a:tcPr marL="68580" marR="68580" marT="34290" marB="34290"/>
                </a:tc>
                <a:extLst>
                  <a:ext uri="{0D108BD9-81ED-4DB2-BD59-A6C34878D82A}">
                    <a16:rowId xmlns:a16="http://schemas.microsoft.com/office/drawing/2014/main" val="3765416981"/>
                  </a:ext>
                </a:extLst>
              </a:tr>
              <a:tr h="367997">
                <a:tc>
                  <a:txBody>
                    <a:bodyPr/>
                    <a:lstStyle/>
                    <a:p>
                      <a:r>
                        <a:rPr lang="en-US" sz="1400" dirty="0"/>
                        <a:t>Denomination</a:t>
                      </a:r>
                    </a:p>
                  </a:txBody>
                  <a:tcPr marL="68580" marR="68580" marT="34290" marB="34290"/>
                </a:tc>
                <a:tc>
                  <a:txBody>
                    <a:bodyPr/>
                    <a:lstStyle/>
                    <a:p>
                      <a:r>
                        <a:rPr lang="en-US" sz="1400" dirty="0"/>
                        <a:t>Varietal wine</a:t>
                      </a:r>
                    </a:p>
                  </a:txBody>
                  <a:tcPr marL="68580" marR="68580" marT="34290" marB="34290"/>
                </a:tc>
                <a:extLst>
                  <a:ext uri="{0D108BD9-81ED-4DB2-BD59-A6C34878D82A}">
                    <a16:rowId xmlns:a16="http://schemas.microsoft.com/office/drawing/2014/main" val="2933744512"/>
                  </a:ext>
                </a:extLst>
              </a:tr>
              <a:tr h="367997">
                <a:tc>
                  <a:txBody>
                    <a:bodyPr/>
                    <a:lstStyle/>
                    <a:p>
                      <a:r>
                        <a:rPr lang="en-US" sz="1400" dirty="0"/>
                        <a:t>Viticulture</a:t>
                      </a:r>
                    </a:p>
                  </a:txBody>
                  <a:tcPr marL="68580" marR="68580" marT="34290" marB="34290"/>
                </a:tc>
                <a:tc>
                  <a:txBody>
                    <a:bodyPr/>
                    <a:lstStyle/>
                    <a:p>
                      <a:r>
                        <a:rPr lang="en-US" sz="1400" dirty="0"/>
                        <a:t>Conventional (island of </a:t>
                      </a:r>
                      <a:r>
                        <a:rPr lang="en-US" sz="1400" dirty="0" err="1"/>
                        <a:t>Lefkada</a:t>
                      </a:r>
                      <a:r>
                        <a:rPr lang="en-US" sz="1400" dirty="0"/>
                        <a:t>)</a:t>
                      </a:r>
                    </a:p>
                  </a:txBody>
                  <a:tcPr marL="68580" marR="68580" marT="34290" marB="34290"/>
                </a:tc>
                <a:extLst>
                  <a:ext uri="{0D108BD9-81ED-4DB2-BD59-A6C34878D82A}">
                    <a16:rowId xmlns:a16="http://schemas.microsoft.com/office/drawing/2014/main" val="1174336719"/>
                  </a:ext>
                </a:extLst>
              </a:tr>
              <a:tr h="367997">
                <a:tc>
                  <a:txBody>
                    <a:bodyPr/>
                    <a:lstStyle/>
                    <a:p>
                      <a:r>
                        <a:rPr lang="en-US" sz="1400" dirty="0"/>
                        <a:t>Soil</a:t>
                      </a:r>
                    </a:p>
                  </a:txBody>
                  <a:tcPr marL="68580" marR="68580" marT="34290" marB="34290"/>
                </a:tc>
                <a:tc>
                  <a:txBody>
                    <a:bodyPr/>
                    <a:lstStyle/>
                    <a:p>
                      <a:r>
                        <a:rPr lang="en-US" sz="1400" dirty="0"/>
                        <a:t>Sandy clay</a:t>
                      </a:r>
                    </a:p>
                  </a:txBody>
                  <a:tcPr marL="68580" marR="68580" marT="34290" marB="34290"/>
                </a:tc>
                <a:extLst>
                  <a:ext uri="{0D108BD9-81ED-4DB2-BD59-A6C34878D82A}">
                    <a16:rowId xmlns:a16="http://schemas.microsoft.com/office/drawing/2014/main" val="4238082611"/>
                  </a:ext>
                </a:extLst>
              </a:tr>
              <a:tr h="367997">
                <a:tc>
                  <a:txBody>
                    <a:bodyPr/>
                    <a:lstStyle/>
                    <a:p>
                      <a:r>
                        <a:rPr lang="en-US" sz="1400" dirty="0"/>
                        <a:t>Altitude</a:t>
                      </a:r>
                    </a:p>
                  </a:txBody>
                  <a:tcPr marL="68580" marR="68580" marT="34290" marB="34290"/>
                </a:tc>
                <a:tc>
                  <a:txBody>
                    <a:bodyPr/>
                    <a:lstStyle/>
                    <a:p>
                      <a:r>
                        <a:rPr lang="en-US" sz="1400" dirty="0"/>
                        <a:t>600 m</a:t>
                      </a:r>
                    </a:p>
                  </a:txBody>
                  <a:tcPr marL="68580" marR="68580" marT="34290" marB="34290"/>
                </a:tc>
                <a:extLst>
                  <a:ext uri="{0D108BD9-81ED-4DB2-BD59-A6C34878D82A}">
                    <a16:rowId xmlns:a16="http://schemas.microsoft.com/office/drawing/2014/main" val="816296496"/>
                  </a:ext>
                </a:extLst>
              </a:tr>
              <a:tr h="367997">
                <a:tc>
                  <a:txBody>
                    <a:bodyPr/>
                    <a:lstStyle/>
                    <a:p>
                      <a:r>
                        <a:rPr lang="en-US" sz="1400" dirty="0"/>
                        <a:t>Vineyard age</a:t>
                      </a:r>
                    </a:p>
                  </a:txBody>
                  <a:tcPr marL="68580" marR="68580" marT="34290" marB="34290"/>
                </a:tc>
                <a:tc>
                  <a:txBody>
                    <a:bodyPr/>
                    <a:lstStyle/>
                    <a:p>
                      <a:r>
                        <a:rPr lang="en-US" sz="1400" dirty="0"/>
                        <a:t>50 years</a:t>
                      </a:r>
                    </a:p>
                  </a:txBody>
                  <a:tcPr marL="68580" marR="68580" marT="34290" marB="34290"/>
                </a:tc>
                <a:extLst>
                  <a:ext uri="{0D108BD9-81ED-4DB2-BD59-A6C34878D82A}">
                    <a16:rowId xmlns:a16="http://schemas.microsoft.com/office/drawing/2014/main" val="767907170"/>
                  </a:ext>
                </a:extLst>
              </a:tr>
              <a:tr h="784329">
                <a:tc>
                  <a:txBody>
                    <a:bodyPr/>
                    <a:lstStyle/>
                    <a:p>
                      <a:r>
                        <a:rPr lang="en-US" sz="1400" dirty="0" err="1"/>
                        <a:t>Vinification</a:t>
                      </a:r>
                      <a:endParaRPr lang="en-US" sz="1400" dirty="0"/>
                    </a:p>
                  </a:txBody>
                  <a:tcPr marL="68580" marR="68580" marT="34290" marB="34290"/>
                </a:tc>
                <a:tc>
                  <a:txBody>
                    <a:bodyPr/>
                    <a:lstStyle/>
                    <a:p>
                      <a:r>
                        <a:rPr lang="en-US" sz="1400" kern="1200" dirty="0">
                          <a:solidFill>
                            <a:schemeClr val="dk1"/>
                          </a:solidFill>
                          <a:effectLst/>
                          <a:latin typeface="+mn-lt"/>
                          <a:ea typeface="+mn-ea"/>
                          <a:cs typeface="+mn-cs"/>
                        </a:rPr>
                        <a:t>Cold soak for 24 hours, long extraction. Aging for 19months in 2</a:t>
                      </a:r>
                      <a:r>
                        <a:rPr lang="en-US" sz="1400" kern="1200" baseline="30000" dirty="0">
                          <a:solidFill>
                            <a:schemeClr val="dk1"/>
                          </a:solidFill>
                          <a:effectLst/>
                          <a:latin typeface="+mn-lt"/>
                          <a:ea typeface="+mn-ea"/>
                          <a:cs typeface="+mn-cs"/>
                        </a:rPr>
                        <a:t>nd</a:t>
                      </a:r>
                      <a:r>
                        <a:rPr lang="en-US" sz="1400" kern="1200" dirty="0">
                          <a:solidFill>
                            <a:schemeClr val="dk1"/>
                          </a:solidFill>
                          <a:effectLst/>
                          <a:latin typeface="+mn-lt"/>
                          <a:ea typeface="+mn-ea"/>
                          <a:cs typeface="+mn-cs"/>
                        </a:rPr>
                        <a:t> and 3</a:t>
                      </a:r>
                      <a:r>
                        <a:rPr lang="en-US" sz="1400" kern="1200" baseline="30000" dirty="0">
                          <a:solidFill>
                            <a:schemeClr val="dk1"/>
                          </a:solidFill>
                          <a:effectLst/>
                          <a:latin typeface="+mn-lt"/>
                          <a:ea typeface="+mn-ea"/>
                          <a:cs typeface="+mn-cs"/>
                        </a:rPr>
                        <a:t>rd</a:t>
                      </a:r>
                      <a:r>
                        <a:rPr lang="en-US" sz="1400" kern="1200" dirty="0">
                          <a:solidFill>
                            <a:schemeClr val="dk1"/>
                          </a:solidFill>
                          <a:effectLst/>
                          <a:latin typeface="+mn-lt"/>
                          <a:ea typeface="+mn-ea"/>
                          <a:cs typeface="+mn-cs"/>
                        </a:rPr>
                        <a:t> use of 225lt oak barrels</a:t>
                      </a:r>
                    </a:p>
                  </a:txBody>
                  <a:tcPr marL="68580" marR="68580" marT="34290" marB="34290"/>
                </a:tc>
                <a:extLst>
                  <a:ext uri="{0D108BD9-81ED-4DB2-BD59-A6C34878D82A}">
                    <a16:rowId xmlns:a16="http://schemas.microsoft.com/office/drawing/2014/main" val="2950058806"/>
                  </a:ext>
                </a:extLst>
              </a:tr>
              <a:tr h="367997">
                <a:tc>
                  <a:txBody>
                    <a:bodyPr/>
                    <a:lstStyle/>
                    <a:p>
                      <a:r>
                        <a:rPr lang="en-US" sz="1400" dirty="0"/>
                        <a:t>Alcohol %</a:t>
                      </a:r>
                    </a:p>
                  </a:txBody>
                  <a:tcPr marL="68580" marR="68580" marT="34290" marB="34290"/>
                </a:tc>
                <a:tc>
                  <a:txBody>
                    <a:bodyPr/>
                    <a:lstStyle/>
                    <a:p>
                      <a:r>
                        <a:rPr lang="en-US" sz="1400" dirty="0"/>
                        <a:t>12.5</a:t>
                      </a:r>
                    </a:p>
                  </a:txBody>
                  <a:tcPr marL="68580" marR="68580" marT="34290" marB="34290"/>
                </a:tc>
                <a:extLst>
                  <a:ext uri="{0D108BD9-81ED-4DB2-BD59-A6C34878D82A}">
                    <a16:rowId xmlns:a16="http://schemas.microsoft.com/office/drawing/2014/main" val="1712716931"/>
                  </a:ext>
                </a:extLst>
              </a:tr>
              <a:tr h="367997">
                <a:tc>
                  <a:txBody>
                    <a:bodyPr/>
                    <a:lstStyle/>
                    <a:p>
                      <a:r>
                        <a:rPr lang="en-US" sz="1400" dirty="0"/>
                        <a:t>pH: 3.3</a:t>
                      </a:r>
                    </a:p>
                  </a:txBody>
                  <a:tcPr marL="68580" marR="68580" marT="34290" marB="34290"/>
                </a:tc>
                <a:tc>
                  <a:txBody>
                    <a:bodyPr/>
                    <a:lstStyle/>
                    <a:p>
                      <a:r>
                        <a:rPr lang="en-US" sz="1400" dirty="0"/>
                        <a:t>Acidity: 6.8 g/</a:t>
                      </a:r>
                      <a:r>
                        <a:rPr lang="en-US" sz="1400" dirty="0" err="1"/>
                        <a:t>lt</a:t>
                      </a:r>
                      <a:endParaRPr lang="en-US" sz="1400" dirty="0"/>
                    </a:p>
                  </a:txBody>
                  <a:tcPr marL="68580" marR="68580" marT="34290" marB="34290"/>
                </a:tc>
                <a:extLst>
                  <a:ext uri="{0D108BD9-81ED-4DB2-BD59-A6C34878D82A}">
                    <a16:rowId xmlns:a16="http://schemas.microsoft.com/office/drawing/2014/main" val="2877500669"/>
                  </a:ext>
                </a:extLst>
              </a:tr>
              <a:tr h="367997">
                <a:tc>
                  <a:txBody>
                    <a:bodyPr/>
                    <a:lstStyle/>
                    <a:p>
                      <a:r>
                        <a:rPr lang="en-US" sz="1400" dirty="0"/>
                        <a:t>Production</a:t>
                      </a:r>
                    </a:p>
                  </a:txBody>
                  <a:tcPr marL="68580" marR="68580" marT="34290" marB="34290"/>
                </a:tc>
                <a:tc>
                  <a:txBody>
                    <a:bodyPr/>
                    <a:lstStyle/>
                    <a:p>
                      <a:r>
                        <a:rPr lang="en-US" sz="1400" dirty="0"/>
                        <a:t>3000 bottles</a:t>
                      </a:r>
                    </a:p>
                  </a:txBody>
                  <a:tcPr marL="68580" marR="68580" marT="34290" marB="34290"/>
                </a:tc>
                <a:extLst>
                  <a:ext uri="{0D108BD9-81ED-4DB2-BD59-A6C34878D82A}">
                    <a16:rowId xmlns:a16="http://schemas.microsoft.com/office/drawing/2014/main" val="2488924737"/>
                  </a:ext>
                </a:extLst>
              </a:tr>
            </a:tbl>
          </a:graphicData>
        </a:graphic>
      </p:graphicFrame>
      <p:pic>
        <p:nvPicPr>
          <p:cNvPr id="7" name="Picture 6">
            <a:extLst>
              <a:ext uri="{FF2B5EF4-FFF2-40B4-BE49-F238E27FC236}">
                <a16:creationId xmlns:a16="http://schemas.microsoft.com/office/drawing/2014/main" id="{72D6ED47-3C92-4A45-8BF0-958BDD24D5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0272" y="1690432"/>
            <a:ext cx="1474996" cy="5013176"/>
          </a:xfrm>
          <a:prstGeom prst="rect">
            <a:avLst/>
          </a:prstGeom>
        </p:spPr>
      </p:pic>
    </p:spTree>
    <p:extLst>
      <p:ext uri="{BB962C8B-B14F-4D97-AF65-F5344CB8AC3E}">
        <p14:creationId xmlns:p14="http://schemas.microsoft.com/office/powerpoint/2010/main" val="33015462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a:extLst>
              <a:ext uri="{FF2B5EF4-FFF2-40B4-BE49-F238E27FC236}">
                <a16:creationId xmlns:a16="http://schemas.microsoft.com/office/drawing/2014/main" id="{B3D74B87-034D-4B43-8879-3E2E598023BD}"/>
              </a:ext>
            </a:extLst>
          </p:cNvPr>
          <p:cNvSpPr>
            <a:spLocks noGrp="1" noChangeArrowheads="1"/>
          </p:cNvSpPr>
          <p:nvPr>
            <p:ph type="title"/>
          </p:nvPr>
        </p:nvSpPr>
        <p:spPr>
          <a:xfrm>
            <a:off x="1276305" y="506412"/>
            <a:ext cx="6104007" cy="970565"/>
          </a:xfrm>
        </p:spPr>
        <p:txBody>
          <a:bodyPr/>
          <a:lstStyle/>
          <a:p>
            <a:pPr eaLnBrk="1" hangingPunct="1"/>
            <a:br>
              <a:rPr lang="en-US" altLang="en-US" sz="2800" b="0" dirty="0">
                <a:ea typeface="ＭＳ Ｐゴシック" panose="020B0600070205080204" pitchFamily="34" charset="-128"/>
              </a:rPr>
            </a:br>
            <a:r>
              <a:rPr lang="en-US" altLang="en-US" sz="2800" b="0" dirty="0">
                <a:ea typeface="ＭＳ Ｐゴシック" panose="020B0600070205080204" pitchFamily="34" charset="-128"/>
              </a:rPr>
              <a:t>Greece: The first culture of wine</a:t>
            </a:r>
            <a:br>
              <a:rPr lang="en-US" altLang="en-US" sz="2800" b="0" dirty="0">
                <a:ea typeface="ＭＳ Ｐゴシック" panose="020B0600070205080204" pitchFamily="34" charset="-128"/>
              </a:rPr>
            </a:br>
            <a:endParaRPr lang="en-US" altLang="en-US" sz="4000" dirty="0">
              <a:ea typeface="ＭＳ Ｐゴシック" panose="020B0600070205080204" pitchFamily="34" charset="-128"/>
            </a:endParaRPr>
          </a:p>
        </p:txBody>
      </p:sp>
      <p:pic>
        <p:nvPicPr>
          <p:cNvPr id="16386" name="Picture 4">
            <a:extLst>
              <a:ext uri="{FF2B5EF4-FFF2-40B4-BE49-F238E27FC236}">
                <a16:creationId xmlns:a16="http://schemas.microsoft.com/office/drawing/2014/main" id="{C46DA9CF-972A-7B45-B31C-13B1DF7C932B}"/>
              </a:ext>
            </a:extLst>
          </p:cNvPr>
          <p:cNvPicPr>
            <a:picLocks noGrp="1" noChangeAspect="1" noChangeArrowheads="1"/>
          </p:cNvPicPr>
          <p:nvPr>
            <p:ph type="body" idx="1"/>
          </p:nvPr>
        </p:nvPicPr>
        <p:blipFill>
          <a:blip r:embed="rId3" cstate="print">
            <a:extLst>
              <a:ext uri="{28A0092B-C50C-407E-A947-70E740481C1C}">
                <a14:useLocalDpi xmlns:a14="http://schemas.microsoft.com/office/drawing/2010/main" val="0"/>
              </a:ext>
            </a:extLst>
          </a:blip>
          <a:srcRect/>
          <a:stretch>
            <a:fillRect/>
          </a:stretch>
        </p:blipFill>
        <p:spPr>
          <a:xfrm>
            <a:off x="1143000" y="1600200"/>
            <a:ext cx="3124200" cy="2803525"/>
          </a:xfrm>
          <a:noFill/>
        </p:spPr>
      </p:pic>
      <p:sp>
        <p:nvSpPr>
          <p:cNvPr id="16387" name="Rectangle 5">
            <a:extLst>
              <a:ext uri="{FF2B5EF4-FFF2-40B4-BE49-F238E27FC236}">
                <a16:creationId xmlns:a16="http://schemas.microsoft.com/office/drawing/2014/main" id="{7033EACC-8543-224D-965F-0B15C5E4A8DB}"/>
              </a:ext>
            </a:extLst>
          </p:cNvPr>
          <p:cNvSpPr>
            <a:spLocks noChangeArrowheads="1"/>
          </p:cNvSpPr>
          <p:nvPr/>
        </p:nvSpPr>
        <p:spPr bwMode="auto">
          <a:xfrm>
            <a:off x="5775325" y="27320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itchFamily="2" charset="2"/>
              <a:buChar char="n"/>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en-US" sz="2400"/>
          </a:p>
        </p:txBody>
      </p:sp>
      <p:pic>
        <p:nvPicPr>
          <p:cNvPr id="16388" name="Picture 6">
            <a:extLst>
              <a:ext uri="{FF2B5EF4-FFF2-40B4-BE49-F238E27FC236}">
                <a16:creationId xmlns:a16="http://schemas.microsoft.com/office/drawing/2014/main" id="{C4ACDD45-4D4C-7243-9C3F-E2B1F0F9425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7200" y="1600200"/>
            <a:ext cx="18859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Rectangle 7">
            <a:extLst>
              <a:ext uri="{FF2B5EF4-FFF2-40B4-BE49-F238E27FC236}">
                <a16:creationId xmlns:a16="http://schemas.microsoft.com/office/drawing/2014/main" id="{E6EEA5A7-63BC-A54D-9CA9-149DF039E5B7}"/>
              </a:ext>
            </a:extLst>
          </p:cNvPr>
          <p:cNvSpPr>
            <a:spLocks noChangeArrowheads="1"/>
          </p:cNvSpPr>
          <p:nvPr/>
        </p:nvSpPr>
        <p:spPr bwMode="auto">
          <a:xfrm>
            <a:off x="6713538" y="27860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itchFamily="2" charset="2"/>
              <a:buChar char="n"/>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en-US" sz="2400"/>
          </a:p>
        </p:txBody>
      </p:sp>
      <p:pic>
        <p:nvPicPr>
          <p:cNvPr id="16390" name="Picture 8">
            <a:extLst>
              <a:ext uri="{FF2B5EF4-FFF2-40B4-BE49-F238E27FC236}">
                <a16:creationId xmlns:a16="http://schemas.microsoft.com/office/drawing/2014/main" id="{CE017895-279E-8149-B0DF-DCEDE730D7F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t="17889" b="7013"/>
          <a:stretch>
            <a:fillRect/>
          </a:stretch>
        </p:blipFill>
        <p:spPr bwMode="auto">
          <a:xfrm>
            <a:off x="1143000" y="4418013"/>
            <a:ext cx="3429000"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Rectangle 9">
            <a:extLst>
              <a:ext uri="{FF2B5EF4-FFF2-40B4-BE49-F238E27FC236}">
                <a16:creationId xmlns:a16="http://schemas.microsoft.com/office/drawing/2014/main" id="{12B89194-6318-6E45-A35A-968E91AF3C2C}"/>
              </a:ext>
            </a:extLst>
          </p:cNvPr>
          <p:cNvSpPr>
            <a:spLocks noChangeArrowheads="1"/>
          </p:cNvSpPr>
          <p:nvPr/>
        </p:nvSpPr>
        <p:spPr bwMode="auto">
          <a:xfrm>
            <a:off x="5346700" y="487203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itchFamily="2" charset="2"/>
              <a:buChar char="n"/>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en-US" sz="2400"/>
          </a:p>
        </p:txBody>
      </p:sp>
      <p:pic>
        <p:nvPicPr>
          <p:cNvPr id="16392" name="Picture 10">
            <a:extLst>
              <a:ext uri="{FF2B5EF4-FFF2-40B4-BE49-F238E27FC236}">
                <a16:creationId xmlns:a16="http://schemas.microsoft.com/office/drawing/2014/main" id="{418775EA-72C0-034F-A65A-17A0D59903F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t="4961"/>
          <a:stretch>
            <a:fillRect/>
          </a:stretch>
        </p:blipFill>
        <p:spPr bwMode="auto">
          <a:xfrm>
            <a:off x="4495800" y="4337050"/>
            <a:ext cx="3657600"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3" name="Rectangle 11">
            <a:extLst>
              <a:ext uri="{FF2B5EF4-FFF2-40B4-BE49-F238E27FC236}">
                <a16:creationId xmlns:a16="http://schemas.microsoft.com/office/drawing/2014/main" id="{7F2A14D2-63FE-7048-99F4-6BA56B510209}"/>
              </a:ext>
            </a:extLst>
          </p:cNvPr>
          <p:cNvSpPr>
            <a:spLocks noChangeArrowheads="1"/>
          </p:cNvSpPr>
          <p:nvPr/>
        </p:nvSpPr>
        <p:spPr bwMode="auto">
          <a:xfrm>
            <a:off x="6948488" y="266223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itchFamily="2" charset="2"/>
              <a:buChar char="n"/>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en-US" sz="2400"/>
          </a:p>
        </p:txBody>
      </p:sp>
      <p:pic>
        <p:nvPicPr>
          <p:cNvPr id="16394" name="Picture 12">
            <a:extLst>
              <a:ext uri="{FF2B5EF4-FFF2-40B4-BE49-F238E27FC236}">
                <a16:creationId xmlns:a16="http://schemas.microsoft.com/office/drawing/2014/main" id="{A4AEF957-8F06-F943-95DE-D031CB13305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l="4573" r="2570"/>
          <a:stretch>
            <a:fillRect/>
          </a:stretch>
        </p:blipFill>
        <p:spPr bwMode="auto">
          <a:xfrm>
            <a:off x="6172200" y="1600200"/>
            <a:ext cx="196373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A4E8A49E-2373-2242-ADD7-A0620D1025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35710" y="228600"/>
            <a:ext cx="2328809" cy="1050247"/>
          </a:xfrm>
          <a:prstGeom prst="rect">
            <a:avLst/>
          </a:prstGeom>
        </p:spPr>
      </p:pic>
    </p:spTree>
    <p:extLst>
      <p:ext uri="{BB962C8B-B14F-4D97-AF65-F5344CB8AC3E}">
        <p14:creationId xmlns:p14="http://schemas.microsoft.com/office/powerpoint/2010/main" val="9719087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36ECE-B753-2B4A-8342-20CF1C899F27}"/>
              </a:ext>
            </a:extLst>
          </p:cNvPr>
          <p:cNvSpPr>
            <a:spLocks noGrp="1"/>
          </p:cNvSpPr>
          <p:nvPr>
            <p:ph type="title"/>
          </p:nvPr>
        </p:nvSpPr>
        <p:spPr/>
        <p:txBody>
          <a:bodyPr/>
          <a:lstStyle/>
          <a:p>
            <a:r>
              <a:rPr lang="en-US" altLang="el-GR" sz="2800" b="1" dirty="0" err="1"/>
              <a:t>Vertzami</a:t>
            </a:r>
            <a:endParaRPr lang="en-US" sz="2800" b="1" dirty="0"/>
          </a:p>
        </p:txBody>
      </p:sp>
      <p:sp>
        <p:nvSpPr>
          <p:cNvPr id="3" name="Content Placeholder 2">
            <a:extLst>
              <a:ext uri="{FF2B5EF4-FFF2-40B4-BE49-F238E27FC236}">
                <a16:creationId xmlns:a16="http://schemas.microsoft.com/office/drawing/2014/main" id="{2CFDFE9C-6108-634A-AF22-98CDE5EF0B90}"/>
              </a:ext>
            </a:extLst>
          </p:cNvPr>
          <p:cNvSpPr>
            <a:spLocks noGrp="1"/>
          </p:cNvSpPr>
          <p:nvPr>
            <p:ph sz="quarter" idx="1"/>
          </p:nvPr>
        </p:nvSpPr>
        <p:spPr/>
        <p:txBody>
          <a:bodyPr/>
          <a:lstStyle/>
          <a:p>
            <a:r>
              <a:rPr lang="en-US" altLang="el-GR" sz="2000" dirty="0"/>
              <a:t>Rare red grape of Italian origin. A rising star</a:t>
            </a:r>
          </a:p>
          <a:p>
            <a:r>
              <a:rPr lang="en-US" altLang="el-GR" sz="2000" dirty="0"/>
              <a:t>Introduced in </a:t>
            </a:r>
            <a:r>
              <a:rPr lang="en-US" altLang="el-GR" sz="2000" dirty="0" err="1"/>
              <a:t>Lefkada</a:t>
            </a:r>
            <a:r>
              <a:rPr lang="en-US" altLang="el-GR" sz="2000" dirty="0"/>
              <a:t> during Venetian occupation 14-17 centuries AD</a:t>
            </a:r>
          </a:p>
          <a:p>
            <a:r>
              <a:rPr lang="en-US" altLang="el-GR" sz="2000" dirty="0"/>
              <a:t>Now also cultivated in the Peloponnese, Central Greece and some in Epirus</a:t>
            </a:r>
          </a:p>
          <a:p>
            <a:r>
              <a:rPr lang="en-US" altLang="el-GR" sz="2000" dirty="0"/>
              <a:t>High phenolic potential (one of the highest in Greece), deep red </a:t>
            </a:r>
            <a:r>
              <a:rPr lang="en-US" altLang="el-GR" sz="2000" dirty="0" err="1"/>
              <a:t>colour</a:t>
            </a:r>
            <a:r>
              <a:rPr lang="en-US" altLang="el-GR" sz="2000" dirty="0"/>
              <a:t>, high acidity and great structure</a:t>
            </a:r>
          </a:p>
          <a:p>
            <a:r>
              <a:rPr lang="en-US" altLang="el-GR" sz="2000" dirty="0"/>
              <a:t>Very interesting aroma of black fruits, eucalyptus and cedar</a:t>
            </a:r>
          </a:p>
          <a:p>
            <a:r>
              <a:rPr lang="en-US" altLang="el-GR" sz="2000" dirty="0"/>
              <a:t>Late ripening</a:t>
            </a:r>
          </a:p>
          <a:p>
            <a:r>
              <a:rPr lang="en-US" altLang="el-GR" sz="2000" dirty="0"/>
              <a:t>Produces wines with dark red </a:t>
            </a:r>
            <a:r>
              <a:rPr lang="en-US" altLang="el-GR" sz="2000" dirty="0" err="1"/>
              <a:t>colour</a:t>
            </a:r>
            <a:r>
              <a:rPr lang="en-US" altLang="el-GR" sz="2000" dirty="0"/>
              <a:t> and often used to strengthen </a:t>
            </a:r>
            <a:r>
              <a:rPr lang="en-US" altLang="el-GR" sz="2000" dirty="0" err="1"/>
              <a:t>colour</a:t>
            </a:r>
            <a:r>
              <a:rPr lang="en-US" altLang="el-GR" sz="2000" dirty="0"/>
              <a:t> of other red wines</a:t>
            </a:r>
          </a:p>
          <a:p>
            <a:endParaRPr lang="en-US" altLang="el-GR" dirty="0"/>
          </a:p>
          <a:p>
            <a:endParaRPr lang="en-US" dirty="0"/>
          </a:p>
        </p:txBody>
      </p:sp>
      <p:pic>
        <p:nvPicPr>
          <p:cNvPr id="6" name="Picture 5">
            <a:extLst>
              <a:ext uri="{FF2B5EF4-FFF2-40B4-BE49-F238E27FC236}">
                <a16:creationId xmlns:a16="http://schemas.microsoft.com/office/drawing/2014/main" id="{108C0FE5-7FD5-3A4D-883B-2312201B22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5710" y="228600"/>
            <a:ext cx="2328809" cy="1050247"/>
          </a:xfrm>
          <a:prstGeom prst="rect">
            <a:avLst/>
          </a:prstGeom>
        </p:spPr>
      </p:pic>
    </p:spTree>
    <p:extLst>
      <p:ext uri="{BB962C8B-B14F-4D97-AF65-F5344CB8AC3E}">
        <p14:creationId xmlns:p14="http://schemas.microsoft.com/office/powerpoint/2010/main" val="22335098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70E9F-8C99-EB4D-89C2-EA530EF26FA5}"/>
              </a:ext>
            </a:extLst>
          </p:cNvPr>
          <p:cNvSpPr>
            <a:spLocks noGrp="1"/>
          </p:cNvSpPr>
          <p:nvPr>
            <p:ph type="title"/>
          </p:nvPr>
        </p:nvSpPr>
        <p:spPr>
          <a:xfrm>
            <a:off x="611560" y="620688"/>
            <a:ext cx="7393526" cy="693935"/>
          </a:xfrm>
        </p:spPr>
        <p:txBody>
          <a:bodyPr>
            <a:normAutofit/>
          </a:bodyPr>
          <a:lstStyle/>
          <a:p>
            <a:r>
              <a:rPr lang="en-US" sz="1800" b="1"/>
              <a:t>15. </a:t>
            </a:r>
            <a:r>
              <a:rPr lang="en-US" sz="1800" b="1" dirty="0"/>
              <a:t>PAPAGIANNAKOS RETSINA </a:t>
            </a:r>
          </a:p>
        </p:txBody>
      </p:sp>
      <p:pic>
        <p:nvPicPr>
          <p:cNvPr id="6" name="Picture 5">
            <a:extLst>
              <a:ext uri="{FF2B5EF4-FFF2-40B4-BE49-F238E27FC236}">
                <a16:creationId xmlns:a16="http://schemas.microsoft.com/office/drawing/2014/main" id="{3DD82CE9-B9E7-0A47-A8E0-4F43748CCC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5710" y="228600"/>
            <a:ext cx="2328809" cy="1050247"/>
          </a:xfrm>
          <a:prstGeom prst="rect">
            <a:avLst/>
          </a:prstGeom>
        </p:spPr>
      </p:pic>
      <p:graphicFrame>
        <p:nvGraphicFramePr>
          <p:cNvPr id="5" name="Table 4">
            <a:extLst>
              <a:ext uri="{FF2B5EF4-FFF2-40B4-BE49-F238E27FC236}">
                <a16:creationId xmlns:a16="http://schemas.microsoft.com/office/drawing/2014/main" id="{B3D6D3C8-99D0-7549-AB6F-157A03CA21B7}"/>
              </a:ext>
            </a:extLst>
          </p:cNvPr>
          <p:cNvGraphicFramePr>
            <a:graphicFrameLocks noGrp="1"/>
          </p:cNvGraphicFramePr>
          <p:nvPr>
            <p:extLst>
              <p:ext uri="{D42A27DB-BD31-4B8C-83A1-F6EECF244321}">
                <p14:modId xmlns:p14="http://schemas.microsoft.com/office/powerpoint/2010/main" val="683536183"/>
              </p:ext>
            </p:extLst>
          </p:nvPr>
        </p:nvGraphicFramePr>
        <p:xfrm>
          <a:off x="467544" y="1844824"/>
          <a:ext cx="5904656" cy="4120370"/>
        </p:xfrm>
        <a:graphic>
          <a:graphicData uri="http://schemas.openxmlformats.org/drawingml/2006/table">
            <a:tbl>
              <a:tblPr firstRow="1" bandRow="1">
                <a:tableStyleId>{073A0DAA-6AF3-43AB-8588-CEC1D06C72B9}</a:tableStyleId>
              </a:tblPr>
              <a:tblGrid>
                <a:gridCol w="1853614">
                  <a:extLst>
                    <a:ext uri="{9D8B030D-6E8A-4147-A177-3AD203B41FA5}">
                      <a16:colId xmlns:a16="http://schemas.microsoft.com/office/drawing/2014/main" val="1204406582"/>
                    </a:ext>
                  </a:extLst>
                </a:gridCol>
                <a:gridCol w="4051042">
                  <a:extLst>
                    <a:ext uri="{9D8B030D-6E8A-4147-A177-3AD203B41FA5}">
                      <a16:colId xmlns:a16="http://schemas.microsoft.com/office/drawing/2014/main" val="1492906567"/>
                    </a:ext>
                  </a:extLst>
                </a:gridCol>
              </a:tblGrid>
              <a:tr h="367997">
                <a:tc>
                  <a:txBody>
                    <a:bodyPr/>
                    <a:lstStyle/>
                    <a:p>
                      <a:r>
                        <a:rPr lang="en-US" sz="1400" dirty="0">
                          <a:solidFill>
                            <a:schemeClr val="bg1"/>
                          </a:solidFill>
                        </a:rPr>
                        <a:t>Grape</a:t>
                      </a:r>
                      <a:r>
                        <a:rPr lang="en-US" sz="1400" dirty="0">
                          <a:solidFill>
                            <a:schemeClr val="tx1"/>
                          </a:solidFill>
                        </a:rPr>
                        <a:t>11</a:t>
                      </a:r>
                    </a:p>
                  </a:txBody>
                  <a:tcPr marL="68580" marR="68580" marT="34290" marB="34290"/>
                </a:tc>
                <a:tc>
                  <a:txBody>
                    <a:bodyPr/>
                    <a:lstStyle/>
                    <a:p>
                      <a:r>
                        <a:rPr lang="en-US" sz="1400" dirty="0" err="1">
                          <a:solidFill>
                            <a:schemeClr val="bg1"/>
                          </a:solidFill>
                        </a:rPr>
                        <a:t>Savatiano</a:t>
                      </a:r>
                      <a:endParaRPr lang="en-US" sz="1400" dirty="0">
                        <a:solidFill>
                          <a:schemeClr val="bg1"/>
                        </a:solidFill>
                      </a:endParaRPr>
                    </a:p>
                  </a:txBody>
                  <a:tcPr marL="68580" marR="68580" marT="34290" marB="34290"/>
                </a:tc>
                <a:extLst>
                  <a:ext uri="{0D108BD9-81ED-4DB2-BD59-A6C34878D82A}">
                    <a16:rowId xmlns:a16="http://schemas.microsoft.com/office/drawing/2014/main" val="3765416981"/>
                  </a:ext>
                </a:extLst>
              </a:tr>
              <a:tr h="367997">
                <a:tc>
                  <a:txBody>
                    <a:bodyPr/>
                    <a:lstStyle/>
                    <a:p>
                      <a:r>
                        <a:rPr lang="en-US" sz="1400" dirty="0"/>
                        <a:t>Denomination</a:t>
                      </a:r>
                    </a:p>
                  </a:txBody>
                  <a:tcPr marL="68580" marR="68580" marT="34290" marB="34290"/>
                </a:tc>
                <a:tc>
                  <a:txBody>
                    <a:bodyPr/>
                    <a:lstStyle/>
                    <a:p>
                      <a:r>
                        <a:rPr lang="en-US" sz="1400" dirty="0"/>
                        <a:t>PGI Retsina Appellation by tradition </a:t>
                      </a:r>
                      <a:r>
                        <a:rPr lang="en-US" sz="1400" dirty="0" err="1"/>
                        <a:t>Mesogea</a:t>
                      </a:r>
                      <a:endParaRPr lang="en-US" sz="1400" dirty="0"/>
                    </a:p>
                  </a:txBody>
                  <a:tcPr marL="68580" marR="68580" marT="34290" marB="34290"/>
                </a:tc>
                <a:extLst>
                  <a:ext uri="{0D108BD9-81ED-4DB2-BD59-A6C34878D82A}">
                    <a16:rowId xmlns:a16="http://schemas.microsoft.com/office/drawing/2014/main" val="2933744512"/>
                  </a:ext>
                </a:extLst>
              </a:tr>
              <a:tr h="367997">
                <a:tc>
                  <a:txBody>
                    <a:bodyPr/>
                    <a:lstStyle/>
                    <a:p>
                      <a:r>
                        <a:rPr lang="en-US" sz="1400" dirty="0"/>
                        <a:t>Viticulture</a:t>
                      </a:r>
                    </a:p>
                  </a:txBody>
                  <a:tcPr marL="68580" marR="68580" marT="34290" marB="34290"/>
                </a:tc>
                <a:tc>
                  <a:txBody>
                    <a:bodyPr/>
                    <a:lstStyle/>
                    <a:p>
                      <a:r>
                        <a:rPr lang="en-US" sz="1400" dirty="0"/>
                        <a:t>Conventional</a:t>
                      </a:r>
                    </a:p>
                  </a:txBody>
                  <a:tcPr marL="68580" marR="68580" marT="34290" marB="34290"/>
                </a:tc>
                <a:extLst>
                  <a:ext uri="{0D108BD9-81ED-4DB2-BD59-A6C34878D82A}">
                    <a16:rowId xmlns:a16="http://schemas.microsoft.com/office/drawing/2014/main" val="1174336719"/>
                  </a:ext>
                </a:extLst>
              </a:tr>
              <a:tr h="367997">
                <a:tc>
                  <a:txBody>
                    <a:bodyPr/>
                    <a:lstStyle/>
                    <a:p>
                      <a:r>
                        <a:rPr lang="en-US" sz="1400" dirty="0"/>
                        <a:t>Soil</a:t>
                      </a:r>
                    </a:p>
                  </a:txBody>
                  <a:tcPr marL="68580" marR="68580" marT="34290" marB="34290"/>
                </a:tc>
                <a:tc>
                  <a:txBody>
                    <a:bodyPr/>
                    <a:lstStyle/>
                    <a:p>
                      <a:r>
                        <a:rPr lang="en-US" sz="1400" dirty="0"/>
                        <a:t>Limestone</a:t>
                      </a:r>
                    </a:p>
                  </a:txBody>
                  <a:tcPr marL="68580" marR="68580" marT="34290" marB="34290"/>
                </a:tc>
                <a:extLst>
                  <a:ext uri="{0D108BD9-81ED-4DB2-BD59-A6C34878D82A}">
                    <a16:rowId xmlns:a16="http://schemas.microsoft.com/office/drawing/2014/main" val="4238082611"/>
                  </a:ext>
                </a:extLst>
              </a:tr>
              <a:tr h="367997">
                <a:tc>
                  <a:txBody>
                    <a:bodyPr/>
                    <a:lstStyle/>
                    <a:p>
                      <a:r>
                        <a:rPr lang="en-US" sz="1400" dirty="0"/>
                        <a:t>Altitude</a:t>
                      </a:r>
                    </a:p>
                  </a:txBody>
                  <a:tcPr marL="68580" marR="68580" marT="34290" marB="34290"/>
                </a:tc>
                <a:tc>
                  <a:txBody>
                    <a:bodyPr/>
                    <a:lstStyle/>
                    <a:p>
                      <a:endParaRPr lang="en-US" sz="1400" dirty="0"/>
                    </a:p>
                  </a:txBody>
                  <a:tcPr marL="68580" marR="68580" marT="34290" marB="34290"/>
                </a:tc>
                <a:extLst>
                  <a:ext uri="{0D108BD9-81ED-4DB2-BD59-A6C34878D82A}">
                    <a16:rowId xmlns:a16="http://schemas.microsoft.com/office/drawing/2014/main" val="816296496"/>
                  </a:ext>
                </a:extLst>
              </a:tr>
              <a:tr h="367997">
                <a:tc>
                  <a:txBody>
                    <a:bodyPr/>
                    <a:lstStyle/>
                    <a:p>
                      <a:r>
                        <a:rPr lang="en-US" sz="1400" dirty="0"/>
                        <a:t>Vineyard age</a:t>
                      </a:r>
                    </a:p>
                  </a:txBody>
                  <a:tcPr marL="68580" marR="68580" marT="34290" marB="34290"/>
                </a:tc>
                <a:tc>
                  <a:txBody>
                    <a:bodyPr/>
                    <a:lstStyle/>
                    <a:p>
                      <a:r>
                        <a:rPr lang="en-US" sz="1400" dirty="0"/>
                        <a:t>60 years</a:t>
                      </a:r>
                    </a:p>
                  </a:txBody>
                  <a:tcPr marL="68580" marR="68580" marT="34290" marB="34290"/>
                </a:tc>
                <a:extLst>
                  <a:ext uri="{0D108BD9-81ED-4DB2-BD59-A6C34878D82A}">
                    <a16:rowId xmlns:a16="http://schemas.microsoft.com/office/drawing/2014/main" val="767907170"/>
                  </a:ext>
                </a:extLst>
              </a:tr>
              <a:tr h="1176394">
                <a:tc>
                  <a:txBody>
                    <a:bodyPr/>
                    <a:lstStyle/>
                    <a:p>
                      <a:r>
                        <a:rPr lang="en-US" sz="1400" dirty="0" err="1"/>
                        <a:t>Vinification</a:t>
                      </a:r>
                      <a:endParaRPr lang="en-US" sz="1400" dirty="0"/>
                    </a:p>
                  </a:txBody>
                  <a:tcPr marL="68580" marR="68580" marT="34290" marB="34290"/>
                </a:tc>
                <a:tc>
                  <a:txBody>
                    <a:bodyPr/>
                    <a:lstStyle/>
                    <a:p>
                      <a:r>
                        <a:rPr kumimoji="0" lang="en-US" sz="1400" kern="1200" dirty="0">
                          <a:solidFill>
                            <a:schemeClr val="dk1"/>
                          </a:solidFill>
                          <a:effectLst/>
                          <a:latin typeface="+mn-lt"/>
                          <a:ea typeface="+mn-ea"/>
                          <a:cs typeface="+mn-cs"/>
                        </a:rPr>
                        <a:t>Fermentation in stainless steel vats under controlled temperature, during which pine resin from selected pine trees of Attica is infused in the wine </a:t>
                      </a:r>
                    </a:p>
                    <a:p>
                      <a:endParaRPr lang="en-US" sz="1400" kern="1200" dirty="0">
                        <a:solidFill>
                          <a:schemeClr val="dk1"/>
                        </a:solidFill>
                        <a:effectLst/>
                        <a:latin typeface="+mn-lt"/>
                        <a:ea typeface="+mn-ea"/>
                        <a:cs typeface="+mn-cs"/>
                      </a:endParaRPr>
                    </a:p>
                  </a:txBody>
                  <a:tcPr marL="68580" marR="68580" marT="34290" marB="34290"/>
                </a:tc>
                <a:extLst>
                  <a:ext uri="{0D108BD9-81ED-4DB2-BD59-A6C34878D82A}">
                    <a16:rowId xmlns:a16="http://schemas.microsoft.com/office/drawing/2014/main" val="2950058806"/>
                  </a:ext>
                </a:extLst>
              </a:tr>
              <a:tr h="367997">
                <a:tc>
                  <a:txBody>
                    <a:bodyPr/>
                    <a:lstStyle/>
                    <a:p>
                      <a:r>
                        <a:rPr lang="en-US" sz="1400" dirty="0"/>
                        <a:t>Alcohol %</a:t>
                      </a:r>
                    </a:p>
                  </a:txBody>
                  <a:tcPr marL="68580" marR="68580" marT="34290" marB="34290"/>
                </a:tc>
                <a:tc>
                  <a:txBody>
                    <a:bodyPr/>
                    <a:lstStyle/>
                    <a:p>
                      <a:r>
                        <a:rPr lang="en-US" sz="1400" dirty="0"/>
                        <a:t>12.5</a:t>
                      </a:r>
                    </a:p>
                  </a:txBody>
                  <a:tcPr marL="68580" marR="68580" marT="34290" marB="34290"/>
                </a:tc>
                <a:extLst>
                  <a:ext uri="{0D108BD9-81ED-4DB2-BD59-A6C34878D82A}">
                    <a16:rowId xmlns:a16="http://schemas.microsoft.com/office/drawing/2014/main" val="1712716931"/>
                  </a:ext>
                </a:extLst>
              </a:tr>
              <a:tr h="367997">
                <a:tc>
                  <a:txBody>
                    <a:bodyPr/>
                    <a:lstStyle/>
                    <a:p>
                      <a:r>
                        <a:rPr lang="en-US" sz="1400" dirty="0"/>
                        <a:t>pH: 3.45</a:t>
                      </a:r>
                    </a:p>
                  </a:txBody>
                  <a:tcPr marL="68580" marR="68580" marT="34290" marB="34290"/>
                </a:tc>
                <a:tc>
                  <a:txBody>
                    <a:bodyPr/>
                    <a:lstStyle/>
                    <a:p>
                      <a:r>
                        <a:rPr lang="en-US" sz="1400" dirty="0"/>
                        <a:t>Acidity: 5.75g/</a:t>
                      </a:r>
                      <a:r>
                        <a:rPr lang="en-US" sz="1400" dirty="0" err="1"/>
                        <a:t>lt</a:t>
                      </a:r>
                      <a:endParaRPr lang="en-US" sz="1400" dirty="0"/>
                    </a:p>
                  </a:txBody>
                  <a:tcPr marL="68580" marR="68580" marT="34290" marB="34290"/>
                </a:tc>
                <a:extLst>
                  <a:ext uri="{0D108BD9-81ED-4DB2-BD59-A6C34878D82A}">
                    <a16:rowId xmlns:a16="http://schemas.microsoft.com/office/drawing/2014/main" val="2877500669"/>
                  </a:ext>
                </a:extLst>
              </a:tr>
            </a:tbl>
          </a:graphicData>
        </a:graphic>
      </p:graphicFrame>
      <p:pic>
        <p:nvPicPr>
          <p:cNvPr id="7" name="Picture 6">
            <a:extLst>
              <a:ext uri="{FF2B5EF4-FFF2-40B4-BE49-F238E27FC236}">
                <a16:creationId xmlns:a16="http://schemas.microsoft.com/office/drawing/2014/main" id="{DEF66C50-FEAF-0D45-87C2-09A392DAF5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71488" y="1582420"/>
            <a:ext cx="1257251" cy="5229200"/>
          </a:xfrm>
          <a:prstGeom prst="rect">
            <a:avLst/>
          </a:prstGeom>
        </p:spPr>
      </p:pic>
    </p:spTree>
    <p:extLst>
      <p:ext uri="{BB962C8B-B14F-4D97-AF65-F5344CB8AC3E}">
        <p14:creationId xmlns:p14="http://schemas.microsoft.com/office/powerpoint/2010/main" val="41475258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8A5C3-D867-0C4B-9538-2D6C24D5343D}"/>
              </a:ext>
            </a:extLst>
          </p:cNvPr>
          <p:cNvSpPr>
            <a:spLocks noGrp="1"/>
          </p:cNvSpPr>
          <p:nvPr>
            <p:ph type="title"/>
          </p:nvPr>
        </p:nvSpPr>
        <p:spPr/>
        <p:txBody>
          <a:bodyPr/>
          <a:lstStyle/>
          <a:p>
            <a:r>
              <a:rPr lang="en-US" sz="2400" b="1" dirty="0"/>
              <a:t>		RETSINA</a:t>
            </a:r>
          </a:p>
        </p:txBody>
      </p:sp>
      <p:sp>
        <p:nvSpPr>
          <p:cNvPr id="3" name="Content Placeholder 2">
            <a:extLst>
              <a:ext uri="{FF2B5EF4-FFF2-40B4-BE49-F238E27FC236}">
                <a16:creationId xmlns:a16="http://schemas.microsoft.com/office/drawing/2014/main" id="{8D14A664-8784-D24B-BC03-44417FAA15F2}"/>
              </a:ext>
            </a:extLst>
          </p:cNvPr>
          <p:cNvSpPr>
            <a:spLocks noGrp="1"/>
          </p:cNvSpPr>
          <p:nvPr>
            <p:ph sz="quarter" idx="1"/>
          </p:nvPr>
        </p:nvSpPr>
        <p:spPr>
          <a:xfrm>
            <a:off x="612648" y="1628800"/>
            <a:ext cx="4679432" cy="4896544"/>
          </a:xfrm>
        </p:spPr>
        <p:txBody>
          <a:bodyPr/>
          <a:lstStyle/>
          <a:p>
            <a:pPr>
              <a:buFont typeface="Arial" panose="020B0604020202020204" pitchFamily="34" charset="0"/>
              <a:buChar char="•"/>
            </a:pPr>
            <a:r>
              <a:rPr lang="en-US" sz="2000" dirty="0"/>
              <a:t>In antiquity pine resin added as a natural antioxidant</a:t>
            </a:r>
          </a:p>
          <a:p>
            <a:pPr marL="285750" indent="-285750">
              <a:buFont typeface="Arial" panose="020B0604020202020204" pitchFamily="34" charset="0"/>
              <a:buChar char="•"/>
            </a:pPr>
            <a:r>
              <a:rPr lang="en-US" sz="2000" dirty="0"/>
              <a:t>Amphorae were sealed with Pine resin as a natural preservative to protect the wines during long voyages. </a:t>
            </a:r>
          </a:p>
          <a:p>
            <a:pPr marL="285750" indent="-285750">
              <a:buFont typeface="Arial" panose="020B0604020202020204" pitchFamily="34" charset="0"/>
              <a:buChar char="•"/>
            </a:pPr>
            <a:r>
              <a:rPr lang="en-US" sz="2000" dirty="0"/>
              <a:t>Resin also added a flavoring to the wine and people became accustomed to. ►The first Retsinas were created. </a:t>
            </a:r>
          </a:p>
          <a:p>
            <a:pPr marL="285750" indent="-285750">
              <a:buFont typeface="Arial" panose="020B0604020202020204" pitchFamily="34" charset="0"/>
              <a:buChar char="•"/>
            </a:pPr>
            <a:r>
              <a:rPr lang="en-US" sz="2000" dirty="0"/>
              <a:t>Retsina popular in the 1960s when Greece emerged as a global tourist destination. </a:t>
            </a:r>
          </a:p>
          <a:p>
            <a:pPr marL="285750" indent="-285750">
              <a:buFont typeface="Arial" panose="020B0604020202020204" pitchFamily="34" charset="0"/>
              <a:buChar char="•"/>
            </a:pPr>
            <a:r>
              <a:rPr lang="en-US" sz="2000" dirty="0"/>
              <a:t>Retsina, connected with the Greek summer, taverns by the sea,  the warm sun and fresh seafood</a:t>
            </a:r>
          </a:p>
        </p:txBody>
      </p:sp>
      <p:sp>
        <p:nvSpPr>
          <p:cNvPr id="5" name="Slide Number Placeholder 4">
            <a:extLst>
              <a:ext uri="{FF2B5EF4-FFF2-40B4-BE49-F238E27FC236}">
                <a16:creationId xmlns:a16="http://schemas.microsoft.com/office/drawing/2014/main" id="{B7A58372-4F2E-3B46-8E70-21E25128571A}"/>
              </a:ext>
            </a:extLst>
          </p:cNvPr>
          <p:cNvSpPr>
            <a:spLocks noGrp="1"/>
          </p:cNvSpPr>
          <p:nvPr>
            <p:ph type="sldNum" sz="quarter" idx="12"/>
          </p:nvPr>
        </p:nvSpPr>
        <p:spPr/>
        <p:txBody>
          <a:bodyPr>
            <a:normAutofit fontScale="85000" lnSpcReduction="20000"/>
          </a:bodyPr>
          <a:lstStyle/>
          <a:p>
            <a:pPr>
              <a:defRPr/>
            </a:pPr>
            <a:fld id="{D59FA936-C142-4869-91C0-8A5A3F0F2E23}" type="slidenum">
              <a:rPr lang="el-GR" smtClean="0"/>
              <a:pPr>
                <a:defRPr/>
              </a:pPr>
              <a:t>52</a:t>
            </a:fld>
            <a:endParaRPr lang="el-GR"/>
          </a:p>
        </p:txBody>
      </p:sp>
      <p:pic>
        <p:nvPicPr>
          <p:cNvPr id="7" name="Picture 6">
            <a:extLst>
              <a:ext uri="{FF2B5EF4-FFF2-40B4-BE49-F238E27FC236}">
                <a16:creationId xmlns:a16="http://schemas.microsoft.com/office/drawing/2014/main" id="{815824CF-3774-CD46-A97D-EC8E9C22DC67}"/>
              </a:ext>
            </a:extLst>
          </p:cNvPr>
          <p:cNvPicPr>
            <a:picLocks noChangeAspect="1"/>
          </p:cNvPicPr>
          <p:nvPr/>
        </p:nvPicPr>
        <p:blipFill>
          <a:blip r:embed="rId3"/>
          <a:stretch>
            <a:fillRect/>
          </a:stretch>
        </p:blipFill>
        <p:spPr>
          <a:xfrm>
            <a:off x="5752980" y="1734032"/>
            <a:ext cx="2916389" cy="2430324"/>
          </a:xfrm>
          <a:prstGeom prst="rect">
            <a:avLst/>
          </a:prstGeom>
        </p:spPr>
      </p:pic>
    </p:spTree>
    <p:extLst>
      <p:ext uri="{BB962C8B-B14F-4D97-AF65-F5344CB8AC3E}">
        <p14:creationId xmlns:p14="http://schemas.microsoft.com/office/powerpoint/2010/main" val="39842983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8A5C3-D867-0C4B-9538-2D6C24D5343D}"/>
              </a:ext>
            </a:extLst>
          </p:cNvPr>
          <p:cNvSpPr>
            <a:spLocks noGrp="1"/>
          </p:cNvSpPr>
          <p:nvPr>
            <p:ph type="title"/>
          </p:nvPr>
        </p:nvSpPr>
        <p:spPr/>
        <p:txBody>
          <a:bodyPr/>
          <a:lstStyle/>
          <a:p>
            <a:r>
              <a:rPr lang="en-US" sz="2400" b="1" dirty="0"/>
              <a:t>		RETSINA</a:t>
            </a:r>
          </a:p>
        </p:txBody>
      </p:sp>
      <p:sp>
        <p:nvSpPr>
          <p:cNvPr id="3" name="Content Placeholder 2">
            <a:extLst>
              <a:ext uri="{FF2B5EF4-FFF2-40B4-BE49-F238E27FC236}">
                <a16:creationId xmlns:a16="http://schemas.microsoft.com/office/drawing/2014/main" id="{8D14A664-8784-D24B-BC03-44417FAA15F2}"/>
              </a:ext>
            </a:extLst>
          </p:cNvPr>
          <p:cNvSpPr>
            <a:spLocks noGrp="1"/>
          </p:cNvSpPr>
          <p:nvPr>
            <p:ph sz="quarter" idx="1"/>
          </p:nvPr>
        </p:nvSpPr>
        <p:spPr>
          <a:xfrm>
            <a:off x="395536" y="1628800"/>
            <a:ext cx="4896544" cy="5112568"/>
          </a:xfrm>
        </p:spPr>
        <p:txBody>
          <a:bodyPr/>
          <a:lstStyle/>
          <a:p>
            <a:pPr algn="just">
              <a:buFont typeface="Wingdings" pitchFamily="2" charset="2"/>
              <a:buChar char="q"/>
            </a:pPr>
            <a:r>
              <a:rPr lang="en-US" sz="2000" dirty="0"/>
              <a:t>Retsina was the most recognizable wines Greece, but this did not mean quality </a:t>
            </a:r>
          </a:p>
          <a:p>
            <a:pPr algn="just">
              <a:buFont typeface="Wingdings" pitchFamily="2" charset="2"/>
              <a:buChar char="q"/>
            </a:pPr>
            <a:r>
              <a:rPr lang="en-US" sz="2000" dirty="0"/>
              <a:t>Always the cheapest wine on the table, usually made from inferior wine.</a:t>
            </a:r>
          </a:p>
          <a:p>
            <a:pPr algn="just">
              <a:buFont typeface="Wingdings" pitchFamily="2" charset="2"/>
              <a:buChar char="q"/>
            </a:pPr>
            <a:r>
              <a:rPr lang="en-US" sz="2000" dirty="0"/>
              <a:t>The name Retsina became associated with cheap, poor quality wines.</a:t>
            </a:r>
          </a:p>
          <a:p>
            <a:pPr>
              <a:buFont typeface="Wingdings" pitchFamily="2" charset="2"/>
              <a:buChar char="q"/>
            </a:pPr>
            <a:endParaRPr lang="en-US" sz="800" dirty="0"/>
          </a:p>
          <a:p>
            <a:pPr algn="just">
              <a:buFont typeface="Wingdings" pitchFamily="2" charset="2"/>
              <a:buChar char="q"/>
            </a:pPr>
            <a:r>
              <a:rPr lang="en-US" sz="2000" dirty="0"/>
              <a:t>Usual practice at the time was:</a:t>
            </a:r>
          </a:p>
          <a:p>
            <a:pPr marL="927100" lvl="2" indent="-285750" algn="just">
              <a:buFont typeface="Courier New" panose="02070309020205020404" pitchFamily="49" charset="0"/>
              <a:buChar char="o"/>
            </a:pPr>
            <a:r>
              <a:rPr lang="en-US" sz="1600" dirty="0"/>
              <a:t>use large doses of resin to mask poor quality grapes</a:t>
            </a:r>
          </a:p>
          <a:p>
            <a:pPr marL="927100" lvl="2" indent="-285750" algn="just">
              <a:buFont typeface="Courier New" panose="02070309020205020404" pitchFamily="49" charset="0"/>
              <a:buChar char="o"/>
            </a:pPr>
            <a:r>
              <a:rPr lang="en-US" sz="1600" dirty="0"/>
              <a:t>often by untrained, amateur winemakers without advanced technical means. </a:t>
            </a:r>
          </a:p>
          <a:p>
            <a:pPr algn="just">
              <a:buFont typeface="Wingdings" pitchFamily="2" charset="2"/>
              <a:buChar char="q"/>
            </a:pPr>
            <a:r>
              <a:rPr lang="en-US" sz="2000" dirty="0"/>
              <a:t>Wines turned out to be oxidized, flabby, without any freshness and lacking in balance.  The over use of resin also destroyed any hint of the grape.</a:t>
            </a:r>
          </a:p>
          <a:p>
            <a:pPr>
              <a:buFont typeface="Arial" panose="020B0604020202020204" pitchFamily="34" charset="0"/>
              <a:buChar char="•"/>
            </a:pPr>
            <a:endParaRPr lang="en-US" sz="800" i="1" dirty="0"/>
          </a:p>
          <a:p>
            <a:pPr marL="0" indent="0">
              <a:buNone/>
            </a:pPr>
            <a:r>
              <a:rPr lang="en-US" sz="2000" i="1" dirty="0"/>
              <a:t> </a:t>
            </a:r>
          </a:p>
        </p:txBody>
      </p:sp>
      <p:sp>
        <p:nvSpPr>
          <p:cNvPr id="5" name="Slide Number Placeholder 4">
            <a:extLst>
              <a:ext uri="{FF2B5EF4-FFF2-40B4-BE49-F238E27FC236}">
                <a16:creationId xmlns:a16="http://schemas.microsoft.com/office/drawing/2014/main" id="{B7A58372-4F2E-3B46-8E70-21E25128571A}"/>
              </a:ext>
            </a:extLst>
          </p:cNvPr>
          <p:cNvSpPr>
            <a:spLocks noGrp="1"/>
          </p:cNvSpPr>
          <p:nvPr>
            <p:ph type="sldNum" sz="quarter" idx="12"/>
          </p:nvPr>
        </p:nvSpPr>
        <p:spPr/>
        <p:txBody>
          <a:bodyPr>
            <a:normAutofit fontScale="85000" lnSpcReduction="20000"/>
          </a:bodyPr>
          <a:lstStyle/>
          <a:p>
            <a:pPr>
              <a:defRPr/>
            </a:pPr>
            <a:fld id="{D59FA936-C142-4869-91C0-8A5A3F0F2E23}" type="slidenum">
              <a:rPr lang="el-GR" smtClean="0"/>
              <a:pPr>
                <a:defRPr/>
              </a:pPr>
              <a:t>53</a:t>
            </a:fld>
            <a:endParaRPr lang="el-GR"/>
          </a:p>
        </p:txBody>
      </p:sp>
      <p:pic>
        <p:nvPicPr>
          <p:cNvPr id="6" name="Picture 5">
            <a:extLst>
              <a:ext uri="{FF2B5EF4-FFF2-40B4-BE49-F238E27FC236}">
                <a16:creationId xmlns:a16="http://schemas.microsoft.com/office/drawing/2014/main" id="{9C38B00B-BAFE-4D4F-8C0D-42A1340BF39E}"/>
              </a:ext>
            </a:extLst>
          </p:cNvPr>
          <p:cNvPicPr>
            <a:picLocks noChangeAspect="1"/>
          </p:cNvPicPr>
          <p:nvPr/>
        </p:nvPicPr>
        <p:blipFill>
          <a:blip r:embed="rId3"/>
          <a:stretch>
            <a:fillRect/>
          </a:stretch>
        </p:blipFill>
        <p:spPr>
          <a:xfrm>
            <a:off x="5566524" y="1661456"/>
            <a:ext cx="3146580" cy="4719871"/>
          </a:xfrm>
          <a:prstGeom prst="rect">
            <a:avLst/>
          </a:prstGeom>
        </p:spPr>
      </p:pic>
    </p:spTree>
    <p:extLst>
      <p:ext uri="{BB962C8B-B14F-4D97-AF65-F5344CB8AC3E}">
        <p14:creationId xmlns:p14="http://schemas.microsoft.com/office/powerpoint/2010/main" val="10128829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8A5C3-D867-0C4B-9538-2D6C24D5343D}"/>
              </a:ext>
            </a:extLst>
          </p:cNvPr>
          <p:cNvSpPr>
            <a:spLocks noGrp="1"/>
          </p:cNvSpPr>
          <p:nvPr>
            <p:ph type="title"/>
          </p:nvPr>
        </p:nvSpPr>
        <p:spPr/>
        <p:txBody>
          <a:bodyPr/>
          <a:lstStyle/>
          <a:p>
            <a:r>
              <a:rPr lang="en-US" sz="2400" b="1" dirty="0"/>
              <a:t>		TODAY’S RETSINA</a:t>
            </a:r>
          </a:p>
        </p:txBody>
      </p:sp>
      <p:sp>
        <p:nvSpPr>
          <p:cNvPr id="3" name="Content Placeholder 2">
            <a:extLst>
              <a:ext uri="{FF2B5EF4-FFF2-40B4-BE49-F238E27FC236}">
                <a16:creationId xmlns:a16="http://schemas.microsoft.com/office/drawing/2014/main" id="{8D14A664-8784-D24B-BC03-44417FAA15F2}"/>
              </a:ext>
            </a:extLst>
          </p:cNvPr>
          <p:cNvSpPr>
            <a:spLocks noGrp="1"/>
          </p:cNvSpPr>
          <p:nvPr>
            <p:ph sz="quarter" idx="1"/>
          </p:nvPr>
        </p:nvSpPr>
        <p:spPr>
          <a:xfrm>
            <a:off x="395536" y="1412231"/>
            <a:ext cx="4896544" cy="5112568"/>
          </a:xfrm>
        </p:spPr>
        <p:txBody>
          <a:bodyPr/>
          <a:lstStyle/>
          <a:p>
            <a:pPr>
              <a:buFont typeface="Wingdings" pitchFamily="2" charset="2"/>
              <a:buChar char="q"/>
            </a:pPr>
            <a:r>
              <a:rPr lang="en-US" sz="1600" dirty="0"/>
              <a:t>Top grape quality</a:t>
            </a:r>
          </a:p>
          <a:p>
            <a:pPr>
              <a:buFont typeface="Wingdings" pitchFamily="2" charset="2"/>
              <a:buChar char="q"/>
            </a:pPr>
            <a:r>
              <a:rPr lang="en-US" sz="1600" dirty="0"/>
              <a:t>State of the art winemaking technology, use of modern amphorae and oak barrel aging. </a:t>
            </a:r>
            <a:endParaRPr lang="en-US" sz="1600" i="1" dirty="0"/>
          </a:p>
          <a:p>
            <a:pPr>
              <a:buFont typeface="Wingdings" pitchFamily="2" charset="2"/>
              <a:buChar char="q"/>
            </a:pPr>
            <a:r>
              <a:rPr lang="en-US" sz="1600" dirty="0"/>
              <a:t>Aleppo pine resin (PINUS HALEPENSIS) added </a:t>
            </a:r>
            <a:r>
              <a:rPr lang="en-US" sz="1600" b="1" dirty="0"/>
              <a:t>before the start of the alcoholic fermentation </a:t>
            </a:r>
            <a:r>
              <a:rPr lang="en-US" sz="1600" dirty="0"/>
              <a:t>(</a:t>
            </a:r>
            <a:r>
              <a:rPr lang="en-US" sz="1600" b="1" dirty="0"/>
              <a:t>or during as long as no amount of sugar greater than 1/3 of the original content has been fermented</a:t>
            </a:r>
            <a:r>
              <a:rPr lang="en-US" sz="1600" dirty="0"/>
              <a:t>), in an amount of up to </a:t>
            </a:r>
            <a:r>
              <a:rPr lang="en-US" sz="1600" b="1" dirty="0"/>
              <a:t>1 kilogram per 100 liters of must. </a:t>
            </a:r>
          </a:p>
          <a:p>
            <a:pPr>
              <a:buFont typeface="Wingdings" pitchFamily="2" charset="2"/>
              <a:buChar char="q"/>
            </a:pPr>
            <a:r>
              <a:rPr lang="en-US" sz="1600" dirty="0"/>
              <a:t>Often producers use a significantly lower percentage of pine resin. </a:t>
            </a:r>
          </a:p>
          <a:p>
            <a:pPr>
              <a:buFont typeface="Wingdings" pitchFamily="2" charset="2"/>
              <a:buChar char="q"/>
            </a:pPr>
            <a:r>
              <a:rPr lang="en-US" sz="1600" dirty="0"/>
              <a:t>In addition to the amount of resin, the </a:t>
            </a:r>
            <a:r>
              <a:rPr lang="en-US" sz="1600" b="1" dirty="0"/>
              <a:t>amount of time </a:t>
            </a:r>
            <a:r>
              <a:rPr lang="en-US" sz="1600" dirty="0"/>
              <a:t>the resin is with the must is carefully controlled, as well as the </a:t>
            </a:r>
            <a:r>
              <a:rPr lang="en-US" sz="1600" b="1" dirty="0"/>
              <a:t>temperature</a:t>
            </a:r>
            <a:r>
              <a:rPr lang="en-US" sz="1600" dirty="0"/>
              <a:t> at which the extraction takes place. </a:t>
            </a:r>
          </a:p>
          <a:p>
            <a:pPr>
              <a:buFont typeface="Wingdings" pitchFamily="2" charset="2"/>
              <a:buChar char="q"/>
            </a:pPr>
            <a:r>
              <a:rPr lang="en-US" sz="1600" dirty="0"/>
              <a:t>Modern Retsinas show elegant aromas of pine, sage, rosemary, mastic, ginger and spicy spices accompany the dense fruit</a:t>
            </a:r>
          </a:p>
          <a:p>
            <a:pPr>
              <a:buFont typeface="Wingdings" pitchFamily="2" charset="2"/>
              <a:buChar char="q"/>
            </a:pPr>
            <a:r>
              <a:rPr lang="en-US" sz="1600" dirty="0"/>
              <a:t>The best Retsinas now show aging potential</a:t>
            </a:r>
          </a:p>
          <a:p>
            <a:pPr>
              <a:buFont typeface="Wingdings" pitchFamily="2" charset="2"/>
              <a:buChar char="q"/>
            </a:pPr>
            <a:endParaRPr lang="en-US" sz="1600" dirty="0"/>
          </a:p>
        </p:txBody>
      </p:sp>
      <p:sp>
        <p:nvSpPr>
          <p:cNvPr id="5" name="Slide Number Placeholder 4">
            <a:extLst>
              <a:ext uri="{FF2B5EF4-FFF2-40B4-BE49-F238E27FC236}">
                <a16:creationId xmlns:a16="http://schemas.microsoft.com/office/drawing/2014/main" id="{B7A58372-4F2E-3B46-8E70-21E25128571A}"/>
              </a:ext>
            </a:extLst>
          </p:cNvPr>
          <p:cNvSpPr>
            <a:spLocks noGrp="1"/>
          </p:cNvSpPr>
          <p:nvPr>
            <p:ph type="sldNum" sz="quarter" idx="12"/>
          </p:nvPr>
        </p:nvSpPr>
        <p:spPr/>
        <p:txBody>
          <a:bodyPr>
            <a:normAutofit fontScale="85000" lnSpcReduction="20000"/>
          </a:bodyPr>
          <a:lstStyle/>
          <a:p>
            <a:pPr>
              <a:defRPr/>
            </a:pPr>
            <a:fld id="{D59FA936-C142-4869-91C0-8A5A3F0F2E23}" type="slidenum">
              <a:rPr lang="el-GR" smtClean="0"/>
              <a:pPr>
                <a:defRPr/>
              </a:pPr>
              <a:t>54</a:t>
            </a:fld>
            <a:endParaRPr lang="el-GR"/>
          </a:p>
        </p:txBody>
      </p:sp>
      <p:pic>
        <p:nvPicPr>
          <p:cNvPr id="6" name="Picture 5">
            <a:extLst>
              <a:ext uri="{FF2B5EF4-FFF2-40B4-BE49-F238E27FC236}">
                <a16:creationId xmlns:a16="http://schemas.microsoft.com/office/drawing/2014/main" id="{7BA4500B-03E0-A44B-8686-4E1FAE737A64}"/>
              </a:ext>
            </a:extLst>
          </p:cNvPr>
          <p:cNvPicPr>
            <a:picLocks noChangeAspect="1"/>
          </p:cNvPicPr>
          <p:nvPr/>
        </p:nvPicPr>
        <p:blipFill>
          <a:blip r:embed="rId3"/>
          <a:stretch>
            <a:fillRect/>
          </a:stretch>
        </p:blipFill>
        <p:spPr>
          <a:xfrm>
            <a:off x="5502049" y="1628800"/>
            <a:ext cx="3263999" cy="4895999"/>
          </a:xfrm>
          <a:prstGeom prst="rect">
            <a:avLst/>
          </a:prstGeom>
        </p:spPr>
      </p:pic>
    </p:spTree>
    <p:extLst>
      <p:ext uri="{BB962C8B-B14F-4D97-AF65-F5344CB8AC3E}">
        <p14:creationId xmlns:p14="http://schemas.microsoft.com/office/powerpoint/2010/main" val="26192674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1 - Τίτλος"/>
          <p:cNvSpPr>
            <a:spLocks noGrp="1"/>
          </p:cNvSpPr>
          <p:nvPr>
            <p:ph type="title"/>
          </p:nvPr>
        </p:nvSpPr>
        <p:spPr>
          <a:xfrm>
            <a:off x="612775" y="228600"/>
            <a:ext cx="4030663" cy="990600"/>
          </a:xfrm>
        </p:spPr>
        <p:txBody>
          <a:bodyPr/>
          <a:lstStyle/>
          <a:p>
            <a:pPr eaLnBrk="1" hangingPunct="1"/>
            <a:r>
              <a:rPr lang="en-US" dirty="0"/>
              <a:t>Modern History</a:t>
            </a:r>
            <a:endParaRPr lang="el-GR" dirty="0"/>
          </a:p>
        </p:txBody>
      </p:sp>
      <p:sp>
        <p:nvSpPr>
          <p:cNvPr id="12292" name="6 - Θέση περιεχομένου"/>
          <p:cNvSpPr>
            <a:spLocks noGrp="1"/>
          </p:cNvSpPr>
          <p:nvPr>
            <p:ph sz="quarter" idx="1"/>
          </p:nvPr>
        </p:nvSpPr>
        <p:spPr>
          <a:xfrm>
            <a:off x="323528" y="1916832"/>
            <a:ext cx="7272807" cy="4941168"/>
          </a:xfrm>
        </p:spPr>
        <p:txBody>
          <a:bodyPr/>
          <a:lstStyle/>
          <a:p>
            <a:pPr eaLnBrk="1" hangingPunct="1">
              <a:spcAft>
                <a:spcPts val="600"/>
              </a:spcAft>
              <a:buFont typeface="Wingdings" pitchFamily="2" charset="2"/>
              <a:buChar char="§"/>
            </a:pPr>
            <a:r>
              <a:rPr lang="en-US" sz="2400" dirty="0"/>
              <a:t>In the 19</a:t>
            </a:r>
            <a:r>
              <a:rPr lang="en-US" sz="2400" baseline="30000" dirty="0"/>
              <a:t>th</a:t>
            </a:r>
            <a:r>
              <a:rPr lang="en-US" sz="2400" dirty="0"/>
              <a:t> century Greece fights for independence from the Turks. Greek state established in 1830.</a:t>
            </a:r>
          </a:p>
          <a:p>
            <a:pPr eaLnBrk="1" hangingPunct="1">
              <a:spcAft>
                <a:spcPts val="600"/>
              </a:spcAft>
              <a:buFont typeface="Wingdings" pitchFamily="2" charset="2"/>
              <a:buChar char="§"/>
            </a:pPr>
            <a:r>
              <a:rPr lang="en-US" sz="2400" dirty="0"/>
              <a:t>Greece suffers from consecutive wars in the 20th century (Balkan, WWI &amp; II, Civil</a:t>
            </a:r>
          </a:p>
          <a:p>
            <a:pPr eaLnBrk="1" hangingPunct="1">
              <a:spcAft>
                <a:spcPts val="600"/>
              </a:spcAft>
              <a:buFont typeface="Wingdings" pitchFamily="2" charset="2"/>
              <a:buChar char="§"/>
            </a:pPr>
            <a:r>
              <a:rPr lang="en-US" sz="2400" dirty="0"/>
              <a:t>In the early 20</a:t>
            </a:r>
            <a:r>
              <a:rPr lang="en-US" sz="2400" baseline="30000" dirty="0"/>
              <a:t>th</a:t>
            </a:r>
            <a:r>
              <a:rPr lang="en-US" sz="2400" dirty="0"/>
              <a:t> century phylloxera destroys most of the Greek vineyards</a:t>
            </a:r>
          </a:p>
          <a:p>
            <a:pPr eaLnBrk="1" hangingPunct="1">
              <a:spcAft>
                <a:spcPts val="600"/>
              </a:spcAft>
              <a:buFont typeface="Wingdings" pitchFamily="2" charset="2"/>
              <a:buChar char="§"/>
            </a:pPr>
            <a:r>
              <a:rPr lang="en-US" sz="2400" dirty="0"/>
              <a:t>In the late 1960s and early 1970s the first official Greek wine legislation was created. The first Appellations are established</a:t>
            </a:r>
          </a:p>
          <a:p>
            <a:pPr eaLnBrk="1" hangingPunct="1">
              <a:spcAft>
                <a:spcPts val="600"/>
              </a:spcAft>
              <a:buFont typeface="Wingdings" pitchFamily="2" charset="2"/>
              <a:buChar char="§"/>
            </a:pPr>
            <a:r>
              <a:rPr lang="en-US" sz="2400" dirty="0"/>
              <a:t>In 1980’s Greece enters the EU and investments in modern winemaking technology reaches the country</a:t>
            </a:r>
          </a:p>
          <a:p>
            <a:pPr eaLnBrk="1" hangingPunct="1">
              <a:spcAft>
                <a:spcPts val="600"/>
              </a:spcAft>
              <a:buFont typeface="Wingdings" pitchFamily="2" charset="2"/>
              <a:buChar char="§"/>
            </a:pPr>
            <a:endParaRPr lang="en-US" sz="2200" dirty="0"/>
          </a:p>
          <a:p>
            <a:pPr eaLnBrk="1" hangingPunct="1">
              <a:spcAft>
                <a:spcPts val="600"/>
              </a:spcAft>
              <a:buFont typeface="Wingdings" pitchFamily="2" charset="2"/>
              <a:buChar char="§"/>
            </a:pPr>
            <a:endParaRPr lang="en-US" sz="2200" dirty="0"/>
          </a:p>
        </p:txBody>
      </p:sp>
      <p:sp>
        <p:nvSpPr>
          <p:cNvPr id="8" name="7 - Θέση αριθμού διαφάνειας"/>
          <p:cNvSpPr>
            <a:spLocks noGrp="1"/>
          </p:cNvSpPr>
          <p:nvPr>
            <p:ph type="sldNum" sz="quarter" idx="12"/>
          </p:nvPr>
        </p:nvSpPr>
        <p:spPr/>
        <p:txBody>
          <a:bodyPr>
            <a:normAutofit fontScale="85000" lnSpcReduction="20000"/>
          </a:bodyPr>
          <a:lstStyle/>
          <a:p>
            <a:pPr>
              <a:defRPr/>
            </a:pPr>
            <a:fld id="{575FCB08-8A51-4AC4-9FF8-B02DCFB23405}" type="slidenum">
              <a:rPr lang="el-GR" smtClean="0"/>
              <a:pPr>
                <a:defRPr/>
              </a:pPr>
              <a:t>6</a:t>
            </a:fld>
            <a:endParaRPr lang="el-GR"/>
          </a:p>
        </p:txBody>
      </p:sp>
      <p:pic>
        <p:nvPicPr>
          <p:cNvPr id="6" name="Picture 5">
            <a:extLst>
              <a:ext uri="{FF2B5EF4-FFF2-40B4-BE49-F238E27FC236}">
                <a16:creationId xmlns:a16="http://schemas.microsoft.com/office/drawing/2014/main" id="{716802DA-5722-6B41-B87C-8D38E136F0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5710" y="228600"/>
            <a:ext cx="2328809" cy="1050247"/>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1 - Τίτλος"/>
          <p:cNvSpPr>
            <a:spLocks noGrp="1"/>
          </p:cNvSpPr>
          <p:nvPr>
            <p:ph type="title"/>
          </p:nvPr>
        </p:nvSpPr>
        <p:spPr>
          <a:xfrm>
            <a:off x="612775" y="228600"/>
            <a:ext cx="4030663" cy="990600"/>
          </a:xfrm>
        </p:spPr>
        <p:txBody>
          <a:bodyPr/>
          <a:lstStyle/>
          <a:p>
            <a:pPr eaLnBrk="1" hangingPunct="1"/>
            <a:r>
              <a:rPr lang="en-US" dirty="0"/>
              <a:t>Modern History</a:t>
            </a:r>
            <a:endParaRPr lang="el-GR" dirty="0"/>
          </a:p>
        </p:txBody>
      </p:sp>
      <p:sp>
        <p:nvSpPr>
          <p:cNvPr id="12292" name="6 - Θέση περιεχομένου"/>
          <p:cNvSpPr>
            <a:spLocks noGrp="1"/>
          </p:cNvSpPr>
          <p:nvPr>
            <p:ph sz="quarter" idx="1"/>
          </p:nvPr>
        </p:nvSpPr>
        <p:spPr>
          <a:xfrm>
            <a:off x="755576" y="1628800"/>
            <a:ext cx="7517786" cy="3733279"/>
          </a:xfrm>
        </p:spPr>
        <p:txBody>
          <a:bodyPr/>
          <a:lstStyle/>
          <a:p>
            <a:pPr eaLnBrk="1" hangingPunct="1">
              <a:spcAft>
                <a:spcPts val="600"/>
              </a:spcAft>
              <a:buFont typeface="Wingdings" pitchFamily="2" charset="2"/>
              <a:buChar char="§"/>
            </a:pPr>
            <a:r>
              <a:rPr lang="en-US" sz="2400" dirty="0"/>
              <a:t>Also in 1980’s the Oenology school at the Athens Technological college is established</a:t>
            </a:r>
          </a:p>
          <a:p>
            <a:pPr eaLnBrk="1" hangingPunct="1">
              <a:spcAft>
                <a:spcPts val="600"/>
              </a:spcAft>
              <a:buFont typeface="Wingdings" pitchFamily="2" charset="2"/>
              <a:buChar char="§"/>
            </a:pPr>
            <a:r>
              <a:rPr lang="en-US" sz="2400" dirty="0"/>
              <a:t>1990’s Greek winemakers complete their studies in the top oenology schools of the world and return to Greece to introduce modern techniques. The Boutique wineries</a:t>
            </a:r>
            <a:r>
              <a:rPr lang="el-GR" sz="2400" dirty="0"/>
              <a:t> </a:t>
            </a:r>
            <a:r>
              <a:rPr lang="en-US" sz="2400" dirty="0"/>
              <a:t>revolution is in full swing</a:t>
            </a:r>
          </a:p>
          <a:p>
            <a:pPr eaLnBrk="1" hangingPunct="1">
              <a:spcAft>
                <a:spcPts val="600"/>
              </a:spcAft>
              <a:buFont typeface="Wingdings" pitchFamily="2" charset="2"/>
              <a:buChar char="§"/>
            </a:pPr>
            <a:r>
              <a:rPr lang="en-US" sz="2400" dirty="0"/>
              <a:t>Greek wines attract the attention of renowned international wine writers, critics and sommeliers.</a:t>
            </a:r>
          </a:p>
          <a:p>
            <a:pPr eaLnBrk="1" hangingPunct="1">
              <a:spcAft>
                <a:spcPts val="600"/>
              </a:spcAft>
              <a:buFont typeface="Wingdings" pitchFamily="2" charset="2"/>
              <a:buChar char="§"/>
            </a:pPr>
            <a:r>
              <a:rPr lang="en-US" sz="2400" dirty="0"/>
              <a:t>Costumers seeking more authentic wines</a:t>
            </a:r>
          </a:p>
          <a:p>
            <a:pPr eaLnBrk="1" hangingPunct="1">
              <a:spcAft>
                <a:spcPts val="600"/>
              </a:spcAft>
              <a:buFont typeface="Wingdings" pitchFamily="2" charset="2"/>
              <a:buChar char="§"/>
            </a:pPr>
            <a:r>
              <a:rPr lang="en-US" sz="2400" dirty="0"/>
              <a:t>Stand out in international wine competitions and wine shows.</a:t>
            </a:r>
          </a:p>
          <a:p>
            <a:pPr eaLnBrk="1" hangingPunct="1">
              <a:spcAft>
                <a:spcPts val="600"/>
              </a:spcAft>
              <a:buFont typeface="Wingdings" pitchFamily="2" charset="2"/>
              <a:buChar char="§"/>
            </a:pPr>
            <a:r>
              <a:rPr lang="en-US" sz="2400" dirty="0"/>
              <a:t>Rising exports to important wine markets.</a:t>
            </a:r>
          </a:p>
          <a:p>
            <a:pPr eaLnBrk="1" hangingPunct="1">
              <a:spcAft>
                <a:spcPts val="600"/>
              </a:spcAft>
              <a:buFont typeface="Wingdings" pitchFamily="2" charset="2"/>
              <a:buChar char="§"/>
            </a:pPr>
            <a:endParaRPr lang="en-US" sz="2400" dirty="0"/>
          </a:p>
          <a:p>
            <a:pPr eaLnBrk="1" hangingPunct="1">
              <a:buFont typeface="Wingdings" pitchFamily="2" charset="2"/>
              <a:buChar char="q"/>
            </a:pPr>
            <a:endParaRPr lang="en-US" dirty="0"/>
          </a:p>
        </p:txBody>
      </p:sp>
      <p:sp>
        <p:nvSpPr>
          <p:cNvPr id="8" name="7 - Θέση αριθμού διαφάνειας"/>
          <p:cNvSpPr>
            <a:spLocks noGrp="1"/>
          </p:cNvSpPr>
          <p:nvPr>
            <p:ph type="sldNum" sz="quarter" idx="12"/>
          </p:nvPr>
        </p:nvSpPr>
        <p:spPr/>
        <p:txBody>
          <a:bodyPr>
            <a:normAutofit fontScale="85000" lnSpcReduction="20000"/>
          </a:bodyPr>
          <a:lstStyle/>
          <a:p>
            <a:pPr>
              <a:defRPr/>
            </a:pPr>
            <a:fld id="{575FCB08-8A51-4AC4-9FF8-B02DCFB23405}" type="slidenum">
              <a:rPr lang="el-GR" smtClean="0"/>
              <a:pPr>
                <a:defRPr/>
              </a:pPr>
              <a:t>7</a:t>
            </a:fld>
            <a:endParaRPr lang="el-GR"/>
          </a:p>
        </p:txBody>
      </p:sp>
      <p:pic>
        <p:nvPicPr>
          <p:cNvPr id="7" name="Picture 6">
            <a:extLst>
              <a:ext uri="{FF2B5EF4-FFF2-40B4-BE49-F238E27FC236}">
                <a16:creationId xmlns:a16="http://schemas.microsoft.com/office/drawing/2014/main" id="{ACF5AD3A-DD1E-D749-B57B-4D38AC4975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5710" y="228600"/>
            <a:ext cx="2328809" cy="1050247"/>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Grp="1" noChangeArrowheads="1"/>
          </p:cNvSpPr>
          <p:nvPr>
            <p:ph type="title"/>
          </p:nvPr>
        </p:nvSpPr>
        <p:spPr/>
        <p:txBody>
          <a:bodyPr/>
          <a:lstStyle/>
          <a:p>
            <a:pPr marL="342900" lvl="0" indent="-342900">
              <a:spcBef>
                <a:spcPct val="20000"/>
              </a:spcBef>
            </a:pPr>
            <a:r>
              <a:rPr lang="en-US" altLang="el-GR" sz="2800" b="1" dirty="0"/>
              <a:t>GREEK WINE AT A GLANCE</a:t>
            </a:r>
            <a:br>
              <a:rPr lang="en-US" altLang="el-GR" sz="3200" b="1" dirty="0"/>
            </a:br>
            <a:endParaRPr lang="el-GR" altLang="el-GR" sz="3200" b="1" dirty="0"/>
          </a:p>
        </p:txBody>
      </p:sp>
      <p:sp>
        <p:nvSpPr>
          <p:cNvPr id="2" name="Subtitle 1"/>
          <p:cNvSpPr>
            <a:spLocks noGrp="1"/>
          </p:cNvSpPr>
          <p:nvPr>
            <p:ph idx="1"/>
          </p:nvPr>
        </p:nvSpPr>
        <p:spPr>
          <a:xfrm>
            <a:off x="683568" y="1916832"/>
            <a:ext cx="7848872" cy="4536504"/>
          </a:xfrm>
        </p:spPr>
        <p:txBody>
          <a:bodyPr/>
          <a:lstStyle/>
          <a:p>
            <a:pPr>
              <a:buFont typeface="Arial" panose="020B0604020202020204" pitchFamily="34" charset="0"/>
              <a:buChar char="•"/>
            </a:pPr>
            <a:r>
              <a:rPr lang="el-GR" sz="2000" dirty="0"/>
              <a:t>Τ</a:t>
            </a:r>
            <a:r>
              <a:rPr lang="en-US" sz="2000" dirty="0" err="1"/>
              <a:t>otal</a:t>
            </a:r>
            <a:r>
              <a:rPr lang="en-US" sz="2000" dirty="0"/>
              <a:t> cultivated surface (2021 / 2022) : 64,900 Ha</a:t>
            </a:r>
          </a:p>
          <a:p>
            <a:pPr>
              <a:buFont typeface="Arial" panose="020B0604020202020204" pitchFamily="34" charset="0"/>
              <a:buChar char="•"/>
            </a:pPr>
            <a:r>
              <a:rPr lang="en-US" sz="2000" dirty="0"/>
              <a:t>Less than 0,8% of world wine production, less than 2% of EU wine</a:t>
            </a:r>
          </a:p>
          <a:p>
            <a:pPr>
              <a:buFont typeface="Arial" panose="020B0604020202020204" pitchFamily="34" charset="0"/>
              <a:buChar char="•"/>
            </a:pPr>
            <a:r>
              <a:rPr lang="en-US" sz="2000" dirty="0"/>
              <a:t>200.000 vineyard holdings, 160.000 families of vine growers</a:t>
            </a:r>
          </a:p>
          <a:p>
            <a:pPr>
              <a:buFont typeface="Arial" panose="020B0604020202020204" pitchFamily="34" charset="0"/>
              <a:buChar char="•"/>
            </a:pPr>
            <a:r>
              <a:rPr lang="en-US" sz="2000" dirty="0"/>
              <a:t>212 million litters (2022). Value 380 million euros</a:t>
            </a:r>
          </a:p>
          <a:p>
            <a:pPr>
              <a:buFont typeface="Arial" panose="020B0604020202020204" pitchFamily="34" charset="0"/>
              <a:buChar char="•"/>
            </a:pPr>
            <a:r>
              <a:rPr lang="en-US" sz="2000" dirty="0"/>
              <a:t>1600 Wineries, vast majority small family companies</a:t>
            </a:r>
          </a:p>
          <a:p>
            <a:pPr>
              <a:buFont typeface="Arial" panose="020B0604020202020204" pitchFamily="34" charset="0"/>
              <a:buChar char="•"/>
            </a:pPr>
            <a:r>
              <a:rPr lang="en-US" sz="2000" dirty="0"/>
              <a:t>300 and more indigenous grape varieties. 90% of vineyard</a:t>
            </a:r>
          </a:p>
          <a:p>
            <a:pPr>
              <a:buFont typeface="Arial" panose="020B0604020202020204" pitchFamily="34" charset="0"/>
              <a:buChar char="•"/>
            </a:pPr>
            <a:r>
              <a:rPr lang="en-US" sz="2000" dirty="0"/>
              <a:t>2/3 whites, 1/3 reds</a:t>
            </a:r>
          </a:p>
          <a:p>
            <a:pPr>
              <a:buFont typeface="Arial" panose="020B0604020202020204" pitchFamily="34" charset="0"/>
              <a:buChar char="•"/>
            </a:pPr>
            <a:r>
              <a:rPr lang="en-US" sz="2000" dirty="0"/>
              <a:t>33 PDO wines, 114 PGI Wines</a:t>
            </a:r>
          </a:p>
          <a:p>
            <a:pPr>
              <a:buFont typeface="Arial" panose="020B0604020202020204" pitchFamily="34" charset="0"/>
              <a:buChar char="•"/>
            </a:pPr>
            <a:r>
              <a:rPr lang="en-US" sz="2000" dirty="0"/>
              <a:t>15% of total wine production is exported</a:t>
            </a:r>
          </a:p>
          <a:p>
            <a:pPr>
              <a:buFont typeface="Arial" panose="020B0604020202020204" pitchFamily="34" charset="0"/>
              <a:buChar char="•"/>
            </a:pPr>
            <a:r>
              <a:rPr lang="en-US" sz="2000" dirty="0">
                <a:latin typeface="+mj-lt"/>
              </a:rPr>
              <a:t>The main exporting country is Germany </a:t>
            </a:r>
            <a:r>
              <a:rPr lang="el-GR" sz="2000" dirty="0">
                <a:latin typeface="+mj-lt"/>
              </a:rPr>
              <a:t>– 33 % </a:t>
            </a:r>
            <a:r>
              <a:rPr lang="en-US" sz="2000" dirty="0">
                <a:latin typeface="+mj-lt"/>
              </a:rPr>
              <a:t>of total exports</a:t>
            </a:r>
          </a:p>
          <a:p>
            <a:pPr>
              <a:buFont typeface="Arial" panose="020B0604020202020204" pitchFamily="34" charset="0"/>
              <a:buChar char="•"/>
            </a:pPr>
            <a:r>
              <a:rPr lang="en-US" sz="2000" dirty="0">
                <a:latin typeface="+mj-lt"/>
              </a:rPr>
              <a:t>Export value: 100 million euros</a:t>
            </a:r>
          </a:p>
        </p:txBody>
      </p:sp>
      <p:pic>
        <p:nvPicPr>
          <p:cNvPr id="5" name="Picture 4">
            <a:extLst>
              <a:ext uri="{FF2B5EF4-FFF2-40B4-BE49-F238E27FC236}">
                <a16:creationId xmlns:a16="http://schemas.microsoft.com/office/drawing/2014/main" id="{02E16097-FBA7-AD4E-B766-991EC6BDCD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5710" y="228600"/>
            <a:ext cx="2328809" cy="1050247"/>
          </a:xfrm>
          <a:prstGeom prst="rect">
            <a:avLst/>
          </a:prstGeom>
        </p:spPr>
      </p:pic>
    </p:spTree>
    <p:extLst>
      <p:ext uri="{BB962C8B-B14F-4D97-AF65-F5344CB8AC3E}">
        <p14:creationId xmlns:p14="http://schemas.microsoft.com/office/powerpoint/2010/main" val="28658038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EC959-B9CB-ED40-8D8D-9AE3577BF7F4}"/>
              </a:ext>
            </a:extLst>
          </p:cNvPr>
          <p:cNvSpPr>
            <a:spLocks noGrp="1"/>
          </p:cNvSpPr>
          <p:nvPr>
            <p:ph type="title"/>
          </p:nvPr>
        </p:nvSpPr>
        <p:spPr>
          <a:xfrm>
            <a:off x="539552" y="764704"/>
            <a:ext cx="7886700" cy="444104"/>
          </a:xfrm>
        </p:spPr>
        <p:txBody>
          <a:bodyPr>
            <a:normAutofit/>
          </a:bodyPr>
          <a:lstStyle/>
          <a:p>
            <a:r>
              <a:rPr lang="en-US" sz="2100" b="1" dirty="0"/>
              <a:t>Greek vineyard area</a:t>
            </a:r>
            <a:r>
              <a:rPr lang="el-GR" sz="2100" b="1" dirty="0"/>
              <a:t> </a:t>
            </a:r>
            <a:r>
              <a:rPr lang="en-US" sz="2100" b="1" dirty="0"/>
              <a:t> </a:t>
            </a:r>
          </a:p>
        </p:txBody>
      </p:sp>
      <p:pic>
        <p:nvPicPr>
          <p:cNvPr id="5" name="Content Placeholder 4">
            <a:extLst>
              <a:ext uri="{FF2B5EF4-FFF2-40B4-BE49-F238E27FC236}">
                <a16:creationId xmlns:a16="http://schemas.microsoft.com/office/drawing/2014/main" id="{3F720F9A-A461-4845-843C-79F6749CC692}"/>
              </a:ext>
            </a:extLst>
          </p:cNvPr>
          <p:cNvPicPr>
            <a:picLocks noGrp="1" noChangeAspect="1"/>
          </p:cNvPicPr>
          <p:nvPr>
            <p:ph idx="1"/>
          </p:nvPr>
        </p:nvPicPr>
        <p:blipFill>
          <a:blip r:embed="rId3"/>
          <a:stretch>
            <a:fillRect/>
          </a:stretch>
        </p:blipFill>
        <p:spPr>
          <a:xfrm>
            <a:off x="5484204" y="2048562"/>
            <a:ext cx="3659798" cy="3684694"/>
          </a:xfrm>
        </p:spPr>
      </p:pic>
      <p:pic>
        <p:nvPicPr>
          <p:cNvPr id="7" name="Picture 6">
            <a:extLst>
              <a:ext uri="{FF2B5EF4-FFF2-40B4-BE49-F238E27FC236}">
                <a16:creationId xmlns:a16="http://schemas.microsoft.com/office/drawing/2014/main" id="{D8546515-951D-D048-8546-154DCAB0B877}"/>
              </a:ext>
            </a:extLst>
          </p:cNvPr>
          <p:cNvPicPr>
            <a:picLocks noChangeAspect="1"/>
          </p:cNvPicPr>
          <p:nvPr/>
        </p:nvPicPr>
        <p:blipFill>
          <a:blip r:embed="rId4"/>
          <a:stretch>
            <a:fillRect/>
          </a:stretch>
        </p:blipFill>
        <p:spPr>
          <a:xfrm>
            <a:off x="64460" y="2692049"/>
            <a:ext cx="5470184" cy="2336602"/>
          </a:xfrm>
          <a:prstGeom prst="rect">
            <a:avLst/>
          </a:prstGeom>
        </p:spPr>
      </p:pic>
      <p:pic>
        <p:nvPicPr>
          <p:cNvPr id="6" name="Picture 5">
            <a:extLst>
              <a:ext uri="{FF2B5EF4-FFF2-40B4-BE49-F238E27FC236}">
                <a16:creationId xmlns:a16="http://schemas.microsoft.com/office/drawing/2014/main" id="{8F822BC1-CD5A-8B4E-BC33-367F0D80CB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35710" y="228600"/>
            <a:ext cx="2328809" cy="1050247"/>
          </a:xfrm>
          <a:prstGeom prst="rect">
            <a:avLst/>
          </a:prstGeom>
        </p:spPr>
      </p:pic>
    </p:spTree>
    <p:extLst>
      <p:ext uri="{BB962C8B-B14F-4D97-AF65-F5344CB8AC3E}">
        <p14:creationId xmlns:p14="http://schemas.microsoft.com/office/powerpoint/2010/main" val="3904074337"/>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Διάμεσος">
  <a:themeElements>
    <a:clrScheme name="Ροή">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Διάμεσος">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Διάμεσος">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txDef>
      <a:spPr>
        <a:noFill/>
      </a:spPr>
      <a:bodyPr wrap="square" rtlCol="0">
        <a:spAutoFit/>
      </a:bodyPr>
      <a:lstStyle>
        <a:defPPr>
          <a:defRPr dirty="0" smtClean="0"/>
        </a:defPPr>
      </a:lstStyle>
    </a:txDef>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0</TotalTime>
  <Words>3718</Words>
  <Application>Microsoft Office PowerPoint</Application>
  <PresentationFormat>On-screen Show (4:3)</PresentationFormat>
  <Paragraphs>700</Paragraphs>
  <Slides>54</Slides>
  <Notes>35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54</vt:i4>
      </vt:variant>
    </vt:vector>
  </HeadingPairs>
  <TitlesOfParts>
    <vt:vector size="64" baseType="lpstr">
      <vt:lpstr>ＭＳ Ｐゴシック</vt:lpstr>
      <vt:lpstr>Arial</vt:lpstr>
      <vt:lpstr>Calibri</vt:lpstr>
      <vt:lpstr>Courier New</vt:lpstr>
      <vt:lpstr>museo-slab-w01-100</vt:lpstr>
      <vt:lpstr>Times New Roman</vt:lpstr>
      <vt:lpstr>Tw Cen MT</vt:lpstr>
      <vt:lpstr>Wingdings</vt:lpstr>
      <vt:lpstr>Wingdings 2</vt:lpstr>
      <vt:lpstr>Διάμεσος</vt:lpstr>
      <vt:lpstr> </vt:lpstr>
      <vt:lpstr>History</vt:lpstr>
      <vt:lpstr> The first Appellation rules</vt:lpstr>
      <vt:lpstr>PowerPoint Presentation</vt:lpstr>
      <vt:lpstr> Greece: The first culture of wine </vt:lpstr>
      <vt:lpstr>Modern History</vt:lpstr>
      <vt:lpstr>Modern History</vt:lpstr>
      <vt:lpstr>GREEK WINE AT A GLANCE </vt:lpstr>
      <vt:lpstr>Greek vineyard area  </vt:lpstr>
      <vt:lpstr>Greek PDO-PGI wines</vt:lpstr>
      <vt:lpstr> Greece: A land of contrasts</vt:lpstr>
      <vt:lpstr>PowerPoint Presentation</vt:lpstr>
      <vt:lpstr>PowerPoint Presentation</vt:lpstr>
      <vt:lpstr>Greek wine exports to the UK</vt:lpstr>
      <vt:lpstr>1. TSIMBIDI KYDONITSA 2023</vt:lpstr>
      <vt:lpstr>Peloponnese</vt:lpstr>
      <vt:lpstr>Laconia</vt:lpstr>
      <vt:lpstr>KYDONITSA</vt:lpstr>
      <vt:lpstr>2. KTIMA SPIROPOULOS MANTINIA 2023</vt:lpstr>
      <vt:lpstr>3. TSELEPOS WINES BLANC DE GRIS 2023 </vt:lpstr>
      <vt:lpstr>Peloponnese</vt:lpstr>
      <vt:lpstr>PowerPoint Presentation</vt:lpstr>
      <vt:lpstr>MOSCHOFILERO</vt:lpstr>
      <vt:lpstr>4. GREEK WINE CELLARS ASSYRTIKO 2023</vt:lpstr>
      <vt:lpstr>5. DOMAINE SKOURAS ASSYRTIKO WILD FERMENT</vt:lpstr>
      <vt:lpstr>ASSYRTIKO</vt:lpstr>
      <vt:lpstr>Assyrtiko</vt:lpstr>
      <vt:lpstr>6. ESTATE MEGA SPILEO WHITE 2019</vt:lpstr>
      <vt:lpstr>7. GAIA AGIORGITIKO BY GAIA 2022</vt:lpstr>
      <vt:lpstr>8. PALIVOU AMMOS TERRA LEONE 2021</vt:lpstr>
      <vt:lpstr>Peloponnese</vt:lpstr>
      <vt:lpstr>Korinthos/Argolida</vt:lpstr>
      <vt:lpstr>PDO Nemea</vt:lpstr>
      <vt:lpstr>PDO Nemea</vt:lpstr>
      <vt:lpstr>PDO Nemea</vt:lpstr>
      <vt:lpstr>AGIORGITIKO </vt:lpstr>
      <vt:lpstr>AGIORGITIKO</vt:lpstr>
      <vt:lpstr>9. MUSES ESTATE MOUHTARO 2022</vt:lpstr>
      <vt:lpstr>Central Greece</vt:lpstr>
      <vt:lpstr>Muses valley</vt:lpstr>
      <vt:lpstr>MOUHTARO</vt:lpstr>
      <vt:lpstr>10. ROUVALIS TSIGELLO 2022</vt:lpstr>
      <vt:lpstr>11. PARPAROUSSIS TAOS 2020</vt:lpstr>
      <vt:lpstr>12. CLAUSS MTR 2020</vt:lpstr>
      <vt:lpstr>MAVRODAPHNE</vt:lpstr>
      <vt:lpstr>MAVRODAPHNE</vt:lpstr>
      <vt:lpstr>13. AVANTIS MAVROKOUNDOURA 2019</vt:lpstr>
      <vt:lpstr>MAVROKOUNDOURA (MANDELARIA)</vt:lpstr>
      <vt:lpstr>14. ANTONOPOULOS VERTZAMI 2019</vt:lpstr>
      <vt:lpstr>Vertzami</vt:lpstr>
      <vt:lpstr>15. PAPAGIANNAKOS RETSINA </vt:lpstr>
      <vt:lpstr>  RETSINA</vt:lpstr>
      <vt:lpstr>  RETSINA</vt:lpstr>
      <vt:lpstr>  TODAY’S RETSINA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User</dc:creator>
  <cp:lastModifiedBy>Anny Vexler</cp:lastModifiedBy>
  <cp:revision>489</cp:revision>
  <dcterms:modified xsi:type="dcterms:W3CDTF">2024-04-07T14:13:36Z</dcterms:modified>
</cp:coreProperties>
</file>